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1" r:id="rId6"/>
    <p:sldId id="262" r:id="rId7"/>
    <p:sldId id="259" r:id="rId8"/>
    <p:sldId id="263" r:id="rId9"/>
    <p:sldId id="287" r:id="rId10"/>
    <p:sldId id="264" r:id="rId11"/>
    <p:sldId id="265" r:id="rId12"/>
    <p:sldId id="289" r:id="rId13"/>
    <p:sldId id="288" r:id="rId14"/>
    <p:sldId id="267" r:id="rId15"/>
    <p:sldId id="266" r:id="rId16"/>
    <p:sldId id="269" r:id="rId17"/>
    <p:sldId id="297" r:id="rId18"/>
    <p:sldId id="271" r:id="rId19"/>
    <p:sldId id="270" r:id="rId20"/>
    <p:sldId id="268" r:id="rId21"/>
    <p:sldId id="276" r:id="rId22"/>
    <p:sldId id="272" r:id="rId23"/>
    <p:sldId id="273" r:id="rId24"/>
    <p:sldId id="292" r:id="rId25"/>
    <p:sldId id="291" r:id="rId26"/>
    <p:sldId id="290" r:id="rId27"/>
    <p:sldId id="293" r:id="rId28"/>
    <p:sldId id="275" r:id="rId29"/>
    <p:sldId id="274" r:id="rId30"/>
    <p:sldId id="294" r:id="rId31"/>
    <p:sldId id="278" r:id="rId32"/>
    <p:sldId id="295" r:id="rId33"/>
    <p:sldId id="277" r:id="rId34"/>
    <p:sldId id="279" r:id="rId35"/>
    <p:sldId id="280" r:id="rId36"/>
    <p:sldId id="281" r:id="rId37"/>
    <p:sldId id="282" r:id="rId38"/>
    <p:sldId id="283" r:id="rId39"/>
    <p:sldId id="296" r:id="rId40"/>
    <p:sldId id="284" r:id="rId41"/>
    <p:sldId id="285" r:id="rId42"/>
    <p:sldId id="28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37"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07F7DF-6099-492C-950A-1D679897E456}"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7F7DF-6099-492C-950A-1D679897E456}"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7F7DF-6099-492C-950A-1D679897E456}"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7F7DF-6099-492C-950A-1D679897E456}"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07F7DF-6099-492C-950A-1D679897E456}"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07F7DF-6099-492C-950A-1D679897E456}"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07F7DF-6099-492C-950A-1D679897E456}"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07F7DF-6099-492C-950A-1D679897E456}"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7F7DF-6099-492C-950A-1D679897E456}"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F6A40B-4763-4A35-9D31-442E810D3A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7F7DF-6099-492C-950A-1D679897E456}"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6A40B-4763-4A35-9D31-442E810D3AB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007F7DF-6099-492C-950A-1D679897E456}" type="datetimeFigureOut">
              <a:rPr lang="en-US" smtClean="0"/>
              <a:t>9/28/2017</a:t>
            </a:fld>
            <a:endParaRPr lang="en-US"/>
          </a:p>
        </p:txBody>
      </p:sp>
      <p:sp>
        <p:nvSpPr>
          <p:cNvPr id="9" name="Slide Number Placeholder 8"/>
          <p:cNvSpPr>
            <a:spLocks noGrp="1"/>
          </p:cNvSpPr>
          <p:nvPr>
            <p:ph type="sldNum" sz="quarter" idx="11"/>
          </p:nvPr>
        </p:nvSpPr>
        <p:spPr/>
        <p:txBody>
          <a:bodyPr/>
          <a:lstStyle/>
          <a:p>
            <a:fld id="{36F6A40B-4763-4A35-9D31-442E810D3AB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6F6A40B-4763-4A35-9D31-442E810D3AB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007F7DF-6099-492C-950A-1D679897E456}" type="datetimeFigureOut">
              <a:rPr lang="en-US" smtClean="0"/>
              <a:t>9/28/2017</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Personal Financial and Planning</a:t>
            </a:r>
            <a:br>
              <a:rPr lang="en-US" dirty="0" smtClean="0"/>
            </a:br>
            <a:r>
              <a:rPr lang="en-US" sz="4900" dirty="0" smtClean="0"/>
              <a:t>(section/</a:t>
            </a:r>
            <a:r>
              <a:rPr lang="es-ES" sz="4900" dirty="0">
                <a:solidFill>
                  <a:srgbClr val="0070C0"/>
                </a:solidFill>
              </a:rPr>
              <a:t>sección</a:t>
            </a:r>
            <a:r>
              <a:rPr lang="es-ES" sz="4900" dirty="0"/>
              <a:t> </a:t>
            </a:r>
            <a:r>
              <a:rPr lang="en-US" sz="4900" dirty="0" smtClean="0"/>
              <a:t> 1.1)</a:t>
            </a:r>
            <a:br>
              <a:rPr lang="en-US" sz="4900"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solidFill>
                  <a:srgbClr val="FF0000"/>
                </a:solidFill>
              </a:rPr>
              <a:t>Mr. Kardhashi 2017- 2018</a:t>
            </a:r>
          </a:p>
          <a:p>
            <a:endParaRPr lang="en-US" dirty="0" smtClean="0"/>
          </a:p>
          <a:p>
            <a:endParaRPr lang="en-US" dirty="0"/>
          </a:p>
        </p:txBody>
      </p:sp>
    </p:spTree>
    <p:extLst>
      <p:ext uri="{BB962C8B-B14F-4D97-AF65-F5344CB8AC3E}">
        <p14:creationId xmlns:p14="http://schemas.microsoft.com/office/powerpoint/2010/main" val="637054580"/>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Decisions and Goals in Personal Finance</a:t>
            </a:r>
            <a:br>
              <a:rPr lang="en-US" sz="3200" dirty="0"/>
            </a:br>
            <a:r>
              <a:rPr lang="es-ES" sz="3200" dirty="0">
                <a:solidFill>
                  <a:srgbClr val="0070C0"/>
                </a:solidFill>
              </a:rPr>
              <a:t>Decisiones y Metas en Finanzas Personales</a:t>
            </a:r>
            <a:endParaRPr lang="en-US" sz="3200" dirty="0"/>
          </a:p>
        </p:txBody>
      </p:sp>
      <p:sp>
        <p:nvSpPr>
          <p:cNvPr id="3" name="Content Placeholder 2"/>
          <p:cNvSpPr>
            <a:spLocks noGrp="1"/>
          </p:cNvSpPr>
          <p:nvPr>
            <p:ph idx="1"/>
          </p:nvPr>
        </p:nvSpPr>
        <p:spPr/>
        <p:txBody>
          <a:bodyPr>
            <a:normAutofit fontScale="40000" lnSpcReduction="20000"/>
          </a:bodyPr>
          <a:lstStyle/>
          <a:p>
            <a:pPr marL="114300" indent="0">
              <a:buNone/>
            </a:pPr>
            <a:r>
              <a:rPr lang="en-US" sz="2900" b="1" dirty="0" smtClean="0">
                <a:solidFill>
                  <a:srgbClr val="FF0000"/>
                </a:solidFill>
              </a:rPr>
              <a:t>Influences on Personal and Financial Planning</a:t>
            </a:r>
            <a:br>
              <a:rPr lang="en-US" sz="2900" b="1" dirty="0" smtClean="0">
                <a:solidFill>
                  <a:srgbClr val="FF0000"/>
                </a:solidFill>
              </a:rPr>
            </a:br>
            <a:r>
              <a:rPr lang="es-ES" sz="2900" dirty="0">
                <a:solidFill>
                  <a:srgbClr val="0070C0"/>
                </a:solidFill>
              </a:rPr>
              <a:t>Influencias en la planificación personal y financiera</a:t>
            </a:r>
          </a:p>
          <a:p>
            <a:pPr marL="114300" indent="0">
              <a:buNone/>
            </a:pPr>
            <a:endParaRPr lang="en-US" sz="2900" b="1" dirty="0" smtClean="0">
              <a:solidFill>
                <a:srgbClr val="FF0000"/>
              </a:solidFill>
            </a:endParaRPr>
          </a:p>
          <a:p>
            <a:pPr marL="628650" indent="-514350">
              <a:buFont typeface="+mj-lt"/>
              <a:buAutoNum type="arabicPeriod"/>
            </a:pPr>
            <a:r>
              <a:rPr lang="en-US" sz="2900" b="1" dirty="0" smtClean="0"/>
              <a:t>Life situations and personal values</a:t>
            </a:r>
            <a:r>
              <a:rPr lang="en-US" sz="2900" dirty="0" smtClean="0"/>
              <a:t/>
            </a:r>
            <a:br>
              <a:rPr lang="en-US" sz="2900" dirty="0" smtClean="0"/>
            </a:br>
            <a:r>
              <a:rPr lang="es-ES" sz="2900" dirty="0">
                <a:solidFill>
                  <a:srgbClr val="0070C0"/>
                </a:solidFill>
              </a:rPr>
              <a:t>Situaciones de la vida y valores personales</a:t>
            </a:r>
            <a:endParaRPr lang="en-US" sz="2900" dirty="0" smtClean="0"/>
          </a:p>
          <a:p>
            <a:pPr marL="628650" indent="-514350">
              <a:buFont typeface="+mj-lt"/>
              <a:buAutoNum type="arabicPeriod"/>
            </a:pPr>
            <a:r>
              <a:rPr lang="en-US" sz="2900" b="1" dirty="0" smtClean="0"/>
              <a:t>Economic factors</a:t>
            </a:r>
            <a:br>
              <a:rPr lang="en-US" sz="2900" b="1" dirty="0" smtClean="0"/>
            </a:br>
            <a:r>
              <a:rPr lang="es-ES" sz="2900" dirty="0" smtClean="0">
                <a:solidFill>
                  <a:srgbClr val="0070C0"/>
                </a:solidFill>
              </a:rPr>
              <a:t>Factores económicos</a:t>
            </a:r>
            <a:r>
              <a:rPr lang="en-US" sz="2900" dirty="0" smtClean="0"/>
              <a:t/>
            </a:r>
            <a:br>
              <a:rPr lang="en-US" sz="2900" dirty="0" smtClean="0"/>
            </a:br>
            <a:r>
              <a:rPr lang="en-US" sz="2900" dirty="0" smtClean="0"/>
              <a:t>- market forces</a:t>
            </a:r>
            <a:br>
              <a:rPr lang="en-US" sz="2900" dirty="0" smtClean="0"/>
            </a:br>
            <a:r>
              <a:rPr lang="es-ES" sz="2900" dirty="0" smtClean="0">
                <a:solidFill>
                  <a:srgbClr val="0070C0"/>
                </a:solidFill>
              </a:rPr>
              <a:t>fuerzas del mercado</a:t>
            </a:r>
            <a:r>
              <a:rPr lang="en-US" sz="2900" dirty="0" smtClean="0"/>
              <a:t/>
            </a:r>
            <a:br>
              <a:rPr lang="en-US" sz="2900" dirty="0" smtClean="0"/>
            </a:br>
            <a:r>
              <a:rPr lang="en-US" sz="2900" dirty="0" smtClean="0"/>
              <a:t>- financial institutions</a:t>
            </a:r>
            <a:br>
              <a:rPr lang="en-US" sz="2900" dirty="0" smtClean="0"/>
            </a:br>
            <a:r>
              <a:rPr lang="es-ES" sz="2900" dirty="0" smtClean="0">
                <a:solidFill>
                  <a:srgbClr val="0070C0"/>
                </a:solidFill>
              </a:rPr>
              <a:t>instituciones financieras</a:t>
            </a:r>
            <a:r>
              <a:rPr lang="en-US" sz="2900" dirty="0" smtClean="0"/>
              <a:t/>
            </a:r>
            <a:br>
              <a:rPr lang="en-US" sz="2900" dirty="0" smtClean="0"/>
            </a:br>
            <a:r>
              <a:rPr lang="en-US" sz="2900" dirty="0" smtClean="0"/>
              <a:t>-  global influences</a:t>
            </a:r>
            <a:br>
              <a:rPr lang="en-US" sz="2900" dirty="0" smtClean="0"/>
            </a:br>
            <a:r>
              <a:rPr lang="es-ES" sz="2900" dirty="0" smtClean="0">
                <a:solidFill>
                  <a:srgbClr val="0070C0"/>
                </a:solidFill>
              </a:rPr>
              <a:t>influencias globales</a:t>
            </a:r>
          </a:p>
          <a:p>
            <a:pPr marL="628650" indent="-514350">
              <a:buFont typeface="+mj-lt"/>
              <a:buAutoNum type="arabicPeriod"/>
            </a:pPr>
            <a:r>
              <a:rPr lang="en-US" sz="2900" b="1" dirty="0" smtClean="0"/>
              <a:t> Economic conditions</a:t>
            </a:r>
            <a:r>
              <a:rPr lang="en-US" sz="2900" dirty="0" smtClean="0"/>
              <a:t/>
            </a:r>
            <a:br>
              <a:rPr lang="en-US" sz="2900" dirty="0" smtClean="0"/>
            </a:br>
            <a:r>
              <a:rPr lang="es-ES" sz="2900" dirty="0" smtClean="0">
                <a:solidFill>
                  <a:srgbClr val="0070C0"/>
                </a:solidFill>
              </a:rPr>
              <a:t>condiciones económicas</a:t>
            </a:r>
            <a:br>
              <a:rPr lang="es-ES" sz="2900" dirty="0" smtClean="0">
                <a:solidFill>
                  <a:srgbClr val="0070C0"/>
                </a:solidFill>
              </a:rPr>
            </a:br>
            <a:r>
              <a:rPr lang="en-US" sz="2900" dirty="0" smtClean="0"/>
              <a:t/>
            </a:r>
            <a:br>
              <a:rPr lang="en-US" sz="2900" dirty="0" smtClean="0"/>
            </a:br>
            <a:r>
              <a:rPr lang="en-US" sz="2900" dirty="0" smtClean="0"/>
              <a:t>* consumer price </a:t>
            </a:r>
            <a:r>
              <a:rPr lang="en-US" sz="2900" dirty="0" smtClean="0">
                <a:solidFill>
                  <a:srgbClr val="FF0000"/>
                </a:solidFill>
              </a:rPr>
              <a:t>(</a:t>
            </a:r>
            <a:r>
              <a:rPr lang="en-US" sz="2900" i="1" dirty="0" smtClean="0">
                <a:solidFill>
                  <a:srgbClr val="FF0000"/>
                </a:solidFill>
              </a:rPr>
              <a:t>Over time, the price of just about everything goes up. This  rise in the level of prices for goods and services is called inflation. During inflation, it takes more of your money to buy the same amount of goods and services)</a:t>
            </a:r>
            <a:br>
              <a:rPr lang="en-US" sz="2900" i="1" dirty="0" smtClean="0">
                <a:solidFill>
                  <a:srgbClr val="FF0000"/>
                </a:solidFill>
              </a:rPr>
            </a:br>
            <a:r>
              <a:rPr lang="es-ES" sz="2900" dirty="0" smtClean="0">
                <a:solidFill>
                  <a:srgbClr val="0070C0"/>
                </a:solidFill>
              </a:rPr>
              <a:t>precio al consumidor</a:t>
            </a:r>
            <a:r>
              <a:rPr lang="es-ES" sz="2300" dirty="0" smtClean="0">
                <a:solidFill>
                  <a:srgbClr val="0070C0"/>
                </a:solidFill>
              </a:rPr>
              <a:t> </a:t>
            </a:r>
            <a:r>
              <a:rPr lang="es-ES" sz="2800" i="1" dirty="0" smtClean="0">
                <a:solidFill>
                  <a:srgbClr val="0070C0"/>
                </a:solidFill>
              </a:rPr>
              <a:t>(Con el tiempo, el precio de casi todo sube Este aumento en el nivel de los precios de los bienes y servicios se llama inflación Durante la inflación, se necesita más dinero para comprar la misma cantidad de bienes y servicios)</a:t>
            </a:r>
            <a:br>
              <a:rPr lang="es-ES" sz="2800" i="1" dirty="0" smtClean="0">
                <a:solidFill>
                  <a:srgbClr val="0070C0"/>
                </a:solidFill>
              </a:rPr>
            </a:br>
            <a:r>
              <a:rPr lang="es-ES" sz="2800" i="1" dirty="0" err="1" smtClean="0">
                <a:solidFill>
                  <a:srgbClr val="0070C0"/>
                </a:solidFill>
              </a:rPr>
              <a:t>Example</a:t>
            </a:r>
            <a:r>
              <a:rPr lang="es-ES" sz="2800" i="1" smtClean="0">
                <a:solidFill>
                  <a:srgbClr val="0070C0"/>
                </a:solidFill>
              </a:rPr>
              <a:t>: ….</a:t>
            </a:r>
            <a:r>
              <a:rPr lang="en-US" sz="4000" i="1" dirty="0" smtClean="0">
                <a:solidFill>
                  <a:srgbClr val="0070C0"/>
                </a:solidFill>
              </a:rPr>
              <a:t/>
            </a:r>
            <a:br>
              <a:rPr lang="en-US" sz="4000" i="1" dirty="0" smtClean="0">
                <a:solidFill>
                  <a:srgbClr val="0070C0"/>
                </a:solidFill>
              </a:rPr>
            </a:br>
            <a:r>
              <a:rPr lang="en-US" sz="2100" b="1" i="1" dirty="0" smtClean="0">
                <a:solidFill>
                  <a:srgbClr val="0070C0"/>
                </a:solidFill>
              </a:rPr>
              <a:t/>
            </a:r>
            <a:br>
              <a:rPr lang="en-US" sz="2100" b="1" i="1" dirty="0" smtClean="0">
                <a:solidFill>
                  <a:srgbClr val="0070C0"/>
                </a:solidFill>
              </a:rPr>
            </a:br>
            <a:r>
              <a:rPr lang="en-US" sz="2900" dirty="0" smtClean="0"/>
              <a:t>* consumer spending </a:t>
            </a:r>
            <a:r>
              <a:rPr lang="en-US" sz="2900" i="1" dirty="0" smtClean="0">
                <a:solidFill>
                  <a:srgbClr val="FF0000"/>
                </a:solidFill>
              </a:rPr>
              <a:t>(A consumer is a person who purchases and uses goods or services)</a:t>
            </a:r>
            <a:br>
              <a:rPr lang="en-US" sz="2900" i="1" dirty="0" smtClean="0">
                <a:solidFill>
                  <a:srgbClr val="FF0000"/>
                </a:solidFill>
              </a:rPr>
            </a:br>
            <a:r>
              <a:rPr lang="es-ES" sz="3400" dirty="0" smtClean="0">
                <a:solidFill>
                  <a:srgbClr val="0070C0"/>
                </a:solidFill>
              </a:rPr>
              <a:t>gasto de consumo </a:t>
            </a:r>
            <a:r>
              <a:rPr lang="es-ES" sz="3000" i="1" dirty="0" smtClean="0">
                <a:solidFill>
                  <a:srgbClr val="0070C0"/>
                </a:solidFill>
              </a:rPr>
              <a:t>(Un consumidor es una persona que compra y usa bienes o servicios)</a:t>
            </a:r>
            <a:br>
              <a:rPr lang="es-ES" sz="3000" i="1" dirty="0" smtClean="0">
                <a:solidFill>
                  <a:srgbClr val="0070C0"/>
                </a:solidFill>
              </a:rPr>
            </a:br>
            <a:r>
              <a:rPr lang="en-US" sz="6700" b="1" i="1" dirty="0" smtClean="0"/>
              <a:t/>
            </a:r>
            <a:br>
              <a:rPr lang="en-US" sz="6700" b="1" i="1" dirty="0" smtClean="0"/>
            </a:br>
            <a:r>
              <a:rPr lang="en-US" sz="2900" dirty="0" smtClean="0"/>
              <a:t>* interest rates </a:t>
            </a:r>
            <a:r>
              <a:rPr lang="en-US" sz="2900" i="1" dirty="0" smtClean="0">
                <a:solidFill>
                  <a:srgbClr val="FF0000"/>
                </a:solidFill>
              </a:rPr>
              <a:t>(interest is the price that is paid for the use of another’s money)</a:t>
            </a:r>
            <a:br>
              <a:rPr lang="en-US" sz="2900" i="1" dirty="0" smtClean="0">
                <a:solidFill>
                  <a:srgbClr val="FF0000"/>
                </a:solidFill>
              </a:rPr>
            </a:br>
            <a:r>
              <a:rPr lang="es-ES" sz="3400" dirty="0">
                <a:solidFill>
                  <a:srgbClr val="0070C0"/>
                </a:solidFill>
              </a:rPr>
              <a:t>tasas de interés (el interés es el precio que se paga por el uso del dinero de otra persona)</a:t>
            </a:r>
          </a:p>
          <a:p>
            <a:r>
              <a:rPr lang="es-ES" sz="1000" dirty="0"/>
              <a:t/>
            </a:r>
            <a:br>
              <a:rPr lang="es-ES" sz="1000" dirty="0"/>
            </a:br>
            <a:endParaRPr lang="en-US" sz="1600" i="1" dirty="0">
              <a:solidFill>
                <a:srgbClr val="FF0000"/>
              </a:solidFill>
            </a:endParaRPr>
          </a:p>
        </p:txBody>
      </p:sp>
    </p:spTree>
    <p:extLst>
      <p:ext uri="{BB962C8B-B14F-4D97-AF65-F5344CB8AC3E}">
        <p14:creationId xmlns:p14="http://schemas.microsoft.com/office/powerpoint/2010/main" val="336235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Decisions and Goals in Personal Finance</a:t>
            </a:r>
            <a:br>
              <a:rPr lang="en-US" sz="3200" dirty="0"/>
            </a:br>
            <a:r>
              <a:rPr lang="es-ES" sz="3200" dirty="0">
                <a:solidFill>
                  <a:srgbClr val="0070C0"/>
                </a:solidFill>
              </a:rPr>
              <a:t>Decisiones y Metas en Finanzas Personales</a:t>
            </a:r>
            <a:endParaRPr lang="en-US" sz="3200" dirty="0"/>
          </a:p>
        </p:txBody>
      </p:sp>
      <p:sp>
        <p:nvSpPr>
          <p:cNvPr id="3" name="Content Placeholder 2"/>
          <p:cNvSpPr>
            <a:spLocks noGrp="1"/>
          </p:cNvSpPr>
          <p:nvPr>
            <p:ph idx="1"/>
          </p:nvPr>
        </p:nvSpPr>
        <p:spPr/>
        <p:txBody>
          <a:bodyPr>
            <a:noAutofit/>
          </a:bodyPr>
          <a:lstStyle/>
          <a:p>
            <a:pPr marL="114300" indent="0">
              <a:buNone/>
            </a:pPr>
            <a:r>
              <a:rPr lang="en-US" sz="1600" b="1" dirty="0" smtClean="0">
                <a:solidFill>
                  <a:srgbClr val="FF0000"/>
                </a:solidFill>
              </a:rPr>
              <a:t>Assessment</a:t>
            </a:r>
            <a:r>
              <a:rPr lang="en-US" sz="1600" dirty="0" smtClean="0">
                <a:solidFill>
                  <a:srgbClr val="FF0000"/>
                </a:solidFill>
              </a:rPr>
              <a:t/>
            </a:r>
            <a:br>
              <a:rPr lang="en-US" sz="1600" dirty="0" smtClean="0">
                <a:solidFill>
                  <a:srgbClr val="FF0000"/>
                </a:solidFill>
              </a:rPr>
            </a:br>
            <a:r>
              <a:rPr lang="es-ES" sz="1600" dirty="0" smtClean="0">
                <a:solidFill>
                  <a:srgbClr val="0070C0"/>
                </a:solidFill>
              </a:rPr>
              <a:t>Evaluación</a:t>
            </a:r>
            <a:endParaRPr lang="en-US" sz="1600" dirty="0" smtClean="0">
              <a:solidFill>
                <a:srgbClr val="0070C0"/>
              </a:solidFill>
            </a:endParaRPr>
          </a:p>
          <a:p>
            <a:r>
              <a:rPr lang="en-US" sz="1600" dirty="0" smtClean="0">
                <a:solidFill>
                  <a:srgbClr val="FF0000"/>
                </a:solidFill>
              </a:rPr>
              <a:t>Check your understanding</a:t>
            </a:r>
            <a:br>
              <a:rPr lang="en-US" sz="1600" dirty="0" smtClean="0">
                <a:solidFill>
                  <a:srgbClr val="FF0000"/>
                </a:solidFill>
              </a:rPr>
            </a:br>
            <a:r>
              <a:rPr lang="es-ES" sz="1600" dirty="0">
                <a:solidFill>
                  <a:srgbClr val="0070C0"/>
                </a:solidFill>
              </a:rPr>
              <a:t>Chequea tu entendimiento</a:t>
            </a:r>
            <a:r>
              <a:rPr lang="en-US" sz="1600" dirty="0" smtClean="0">
                <a:solidFill>
                  <a:srgbClr val="FF0000"/>
                </a:solidFill>
              </a:rPr>
              <a:t/>
            </a:r>
            <a:br>
              <a:rPr lang="en-US" sz="1600" dirty="0" smtClean="0">
                <a:solidFill>
                  <a:srgbClr val="FF0000"/>
                </a:solidFill>
              </a:rPr>
            </a:br>
            <a:r>
              <a:rPr lang="en-US" sz="1600" dirty="0" smtClean="0">
                <a:solidFill>
                  <a:srgbClr val="FF0000"/>
                </a:solidFill>
              </a:rPr>
              <a:t/>
            </a:r>
            <a:br>
              <a:rPr lang="en-US" sz="1600" dirty="0" smtClean="0">
                <a:solidFill>
                  <a:srgbClr val="FF0000"/>
                </a:solidFill>
              </a:rPr>
            </a:br>
            <a:r>
              <a:rPr lang="en-US" sz="1600" dirty="0" smtClean="0"/>
              <a:t>1. Name the six steps used to create a financial plan</a:t>
            </a:r>
            <a:br>
              <a:rPr lang="en-US" sz="1600" dirty="0" smtClean="0"/>
            </a:br>
            <a:r>
              <a:rPr lang="es-ES" sz="1600" dirty="0">
                <a:solidFill>
                  <a:srgbClr val="0070C0"/>
                </a:solidFill>
              </a:rPr>
              <a:t>Nombre los seis pasos utilizados para crear un plan </a:t>
            </a:r>
            <a:r>
              <a:rPr lang="es-ES" sz="1600" dirty="0" smtClean="0">
                <a:solidFill>
                  <a:srgbClr val="0070C0"/>
                </a:solidFill>
              </a:rPr>
              <a:t>financiero</a:t>
            </a:r>
            <a:br>
              <a:rPr lang="es-ES" sz="1600" dirty="0" smtClean="0">
                <a:solidFill>
                  <a:srgbClr val="0070C0"/>
                </a:solidFill>
              </a:rPr>
            </a:br>
            <a:r>
              <a:rPr lang="en-US" sz="1600" dirty="0" smtClean="0"/>
              <a:t/>
            </a:r>
            <a:br>
              <a:rPr lang="en-US" sz="1600" dirty="0" smtClean="0"/>
            </a:br>
            <a:r>
              <a:rPr lang="en-US" sz="1600" dirty="0" smtClean="0"/>
              <a:t>2. What is the relationship between the timing of your goals and the type of good or service that you seek?</a:t>
            </a:r>
            <a:br>
              <a:rPr lang="en-US" sz="1600" dirty="0" smtClean="0"/>
            </a:br>
            <a:r>
              <a:rPr lang="es-ES" sz="1600" dirty="0">
                <a:solidFill>
                  <a:srgbClr val="0070C0"/>
                </a:solidFill>
              </a:rPr>
              <a:t>¿Cuál es la relación entre el momento de sus metas y el tipo de bien o servicio que busca</a:t>
            </a:r>
            <a:r>
              <a:rPr lang="es-ES" sz="1600" dirty="0" smtClean="0">
                <a:solidFill>
                  <a:srgbClr val="0070C0"/>
                </a:solidFill>
              </a:rPr>
              <a:t>?</a:t>
            </a:r>
            <a:br>
              <a:rPr lang="es-ES" sz="1600" dirty="0" smtClean="0">
                <a:solidFill>
                  <a:srgbClr val="0070C0"/>
                </a:solidFill>
              </a:rPr>
            </a:br>
            <a:r>
              <a:rPr lang="en-US" sz="1600" dirty="0" smtClean="0"/>
              <a:t/>
            </a:r>
            <a:br>
              <a:rPr lang="en-US" sz="1600" dirty="0" smtClean="0"/>
            </a:br>
            <a:r>
              <a:rPr lang="en-US" sz="1600" dirty="0" smtClean="0"/>
              <a:t>3. Describe two economic factors that affect financial decisions. How might these factors influence your financial planning?</a:t>
            </a:r>
            <a:r>
              <a:rPr lang="es-ES" sz="1600" dirty="0">
                <a:solidFill>
                  <a:srgbClr val="0070C0"/>
                </a:solidFill>
              </a:rPr>
              <a:t> Describa dos factores económicos que afectan las decisiones financieras. </a:t>
            </a:r>
            <a:r>
              <a:rPr lang="es-ES" sz="1600" dirty="0" smtClean="0">
                <a:solidFill>
                  <a:srgbClr val="0070C0"/>
                </a:solidFill>
              </a:rPr>
              <a:t> ¿</a:t>
            </a:r>
            <a:r>
              <a:rPr lang="es-ES" sz="1600" dirty="0">
                <a:solidFill>
                  <a:srgbClr val="0070C0"/>
                </a:solidFill>
              </a:rPr>
              <a:t>Cómo podrían estos factores influir en su planificación financiera</a:t>
            </a:r>
            <a:r>
              <a:rPr lang="es-ES" sz="1600" dirty="0" smtClean="0">
                <a:solidFill>
                  <a:srgbClr val="0070C0"/>
                </a:solidFill>
              </a:rPr>
              <a:t>?</a:t>
            </a:r>
            <a:br>
              <a:rPr lang="es-ES" sz="1600" dirty="0" smtClean="0">
                <a:solidFill>
                  <a:srgbClr val="0070C0"/>
                </a:solidFill>
              </a:rPr>
            </a:br>
            <a:endParaRPr lang="en-US" sz="1600" dirty="0" smtClean="0">
              <a:solidFill>
                <a:srgbClr val="0070C0"/>
              </a:solidFill>
            </a:endParaRPr>
          </a:p>
        </p:txBody>
      </p:sp>
    </p:spTree>
    <p:extLst>
      <p:ext uri="{BB962C8B-B14F-4D97-AF65-F5344CB8AC3E}">
        <p14:creationId xmlns:p14="http://schemas.microsoft.com/office/powerpoint/2010/main" val="356826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Decisions and Goals in Personal Finance</a:t>
            </a:r>
            <a:br>
              <a:rPr lang="en-US" sz="3200" dirty="0"/>
            </a:br>
            <a:r>
              <a:rPr lang="es-ES" sz="3200" dirty="0">
                <a:solidFill>
                  <a:srgbClr val="0070C0"/>
                </a:solidFill>
              </a:rPr>
              <a:t>Decisiones y Metas en Finanzas Personales</a:t>
            </a:r>
            <a:endParaRPr lang="en-US" sz="3200" dirty="0"/>
          </a:p>
        </p:txBody>
      </p:sp>
      <p:sp>
        <p:nvSpPr>
          <p:cNvPr id="3" name="Content Placeholder 2"/>
          <p:cNvSpPr>
            <a:spLocks noGrp="1"/>
          </p:cNvSpPr>
          <p:nvPr>
            <p:ph idx="1"/>
          </p:nvPr>
        </p:nvSpPr>
        <p:spPr/>
        <p:txBody>
          <a:bodyPr>
            <a:normAutofit fontScale="77500" lnSpcReduction="20000"/>
          </a:bodyPr>
          <a:lstStyle/>
          <a:p>
            <a:r>
              <a:rPr lang="en-US" sz="2400" dirty="0">
                <a:solidFill>
                  <a:srgbClr val="FF0000"/>
                </a:solidFill>
              </a:rPr>
              <a:t>Think </a:t>
            </a:r>
            <a:r>
              <a:rPr lang="en-US" sz="2400" dirty="0" smtClean="0">
                <a:solidFill>
                  <a:srgbClr val="FF0000"/>
                </a:solidFill>
              </a:rPr>
              <a:t>critically</a:t>
            </a:r>
            <a:br>
              <a:rPr lang="en-US" sz="2400" dirty="0" smtClean="0">
                <a:solidFill>
                  <a:srgbClr val="FF0000"/>
                </a:solidFill>
              </a:rPr>
            </a:br>
            <a:r>
              <a:rPr lang="en-US" sz="2400" dirty="0">
                <a:solidFill>
                  <a:srgbClr val="FF0000"/>
                </a:solidFill>
              </a:rPr>
              <a:t/>
            </a:r>
            <a:br>
              <a:rPr lang="en-US" sz="2400" dirty="0">
                <a:solidFill>
                  <a:srgbClr val="FF0000"/>
                </a:solidFill>
              </a:rPr>
            </a:br>
            <a:r>
              <a:rPr lang="en-US" sz="2400" dirty="0"/>
              <a:t>4. Why is important to distinguish between your needs and your wants?</a:t>
            </a:r>
            <a:br>
              <a:rPr lang="en-US" sz="2400" dirty="0"/>
            </a:br>
            <a:r>
              <a:rPr lang="es-ES" sz="2400" dirty="0">
                <a:solidFill>
                  <a:srgbClr val="0070C0"/>
                </a:solidFill>
              </a:rPr>
              <a:t>¿Por qué es importante distinguir entre sus necesidades y sus deseos</a:t>
            </a:r>
            <a:r>
              <a:rPr lang="es-ES" sz="2400" dirty="0" smtClean="0">
                <a:solidFill>
                  <a:srgbClr val="0070C0"/>
                </a:solidFill>
              </a:rPr>
              <a:t>?</a:t>
            </a:r>
            <a:br>
              <a:rPr lang="es-ES" sz="2400" dirty="0" smtClean="0">
                <a:solidFill>
                  <a:srgbClr val="0070C0"/>
                </a:solidFill>
              </a:rPr>
            </a:br>
            <a:endParaRPr lang="en-US" sz="2400" dirty="0"/>
          </a:p>
          <a:p>
            <a:r>
              <a:rPr lang="en-US" sz="2400" dirty="0" smtClean="0">
                <a:solidFill>
                  <a:srgbClr val="FF0000"/>
                </a:solidFill>
              </a:rPr>
              <a:t>Using </a:t>
            </a:r>
            <a:r>
              <a:rPr lang="en-US" sz="2400" dirty="0">
                <a:solidFill>
                  <a:srgbClr val="FF0000"/>
                </a:solidFill>
              </a:rPr>
              <a:t>communication skills</a:t>
            </a:r>
            <a:br>
              <a:rPr lang="en-US" sz="2400" dirty="0">
                <a:solidFill>
                  <a:srgbClr val="FF0000"/>
                </a:solidFill>
              </a:rPr>
            </a:br>
            <a:r>
              <a:rPr lang="es-ES" sz="2400" dirty="0">
                <a:solidFill>
                  <a:srgbClr val="0070C0"/>
                </a:solidFill>
              </a:rPr>
              <a:t>Uso de las habilidades de comunicación</a:t>
            </a:r>
            <a:r>
              <a:rPr lang="en-US" sz="2400" dirty="0">
                <a:solidFill>
                  <a:srgbClr val="0070C0"/>
                </a:solidFill>
              </a:rPr>
              <a:t/>
            </a:r>
            <a:br>
              <a:rPr lang="en-US" sz="2400" dirty="0">
                <a:solidFill>
                  <a:srgbClr val="0070C0"/>
                </a:solidFill>
              </a:rPr>
            </a:br>
            <a:r>
              <a:rPr lang="en-US" sz="2400" dirty="0">
                <a:solidFill>
                  <a:srgbClr val="0070C0"/>
                </a:solidFill>
              </a:rPr>
              <a:t/>
            </a:r>
            <a:br>
              <a:rPr lang="en-US" sz="2400" dirty="0">
                <a:solidFill>
                  <a:srgbClr val="0070C0"/>
                </a:solidFill>
              </a:rPr>
            </a:br>
            <a:r>
              <a:rPr lang="en-US" sz="2400" dirty="0"/>
              <a:t>5. </a:t>
            </a:r>
            <a:r>
              <a:rPr lang="en-US" sz="2400" b="1" dirty="0"/>
              <a:t>Left to Chance? </a:t>
            </a:r>
            <a:r>
              <a:rPr lang="en-US" sz="2400" dirty="0"/>
              <a:t>You’re talking to a friend who says that she never sets any financial goals and that her financial success or failure happens by luck.</a:t>
            </a:r>
            <a:br>
              <a:rPr lang="en-US" sz="2400" dirty="0"/>
            </a:br>
            <a:r>
              <a:rPr lang="es-ES" sz="2400" dirty="0">
                <a:solidFill>
                  <a:srgbClr val="0070C0"/>
                </a:solidFill>
              </a:rPr>
              <a:t>¿Dejado al azar? Estás hablando con una amiga que dice que nunca establece metas financieras y que su éxito o fracaso financiero sucede por suerte.</a:t>
            </a:r>
            <a:r>
              <a:rPr lang="en-US" sz="2400" dirty="0"/>
              <a:t/>
            </a:r>
            <a:br>
              <a:rPr lang="en-US" sz="2400" dirty="0"/>
            </a:br>
            <a:r>
              <a:rPr lang="en-US" sz="2400" b="1" dirty="0"/>
              <a:t>Role-Play: </a:t>
            </a:r>
            <a:r>
              <a:rPr lang="en-US" sz="2400" dirty="0"/>
              <a:t>with a partner, role- play a response to your friend’s philosophy. Explain how  planning, more than luck, determines financial success or failure.</a:t>
            </a:r>
            <a:br>
              <a:rPr lang="en-US" sz="2400" dirty="0"/>
            </a:br>
            <a:r>
              <a:rPr lang="es-ES" sz="2400" dirty="0">
                <a:solidFill>
                  <a:srgbClr val="0070C0"/>
                </a:solidFill>
              </a:rPr>
              <a:t>Juego de roles: con un compañero, juegue una respuesta a la filosofía de su amigo. Explique cómo la planificación, más que la suerte, determina el éxito o el fracaso financiero.</a:t>
            </a:r>
            <a:endParaRPr lang="en-US" sz="2400" dirty="0">
              <a:solidFill>
                <a:srgbClr val="0070C0"/>
              </a:solidFill>
            </a:endParaRPr>
          </a:p>
          <a:p>
            <a:endParaRPr lang="en-US" dirty="0"/>
          </a:p>
        </p:txBody>
      </p:sp>
    </p:spTree>
    <p:extLst>
      <p:ext uri="{BB962C8B-B14F-4D97-AF65-F5344CB8AC3E}">
        <p14:creationId xmlns:p14="http://schemas.microsoft.com/office/powerpoint/2010/main" val="2592486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Decisions and Goals in Personal Finance</a:t>
            </a:r>
            <a:br>
              <a:rPr lang="en-US" sz="3200" dirty="0"/>
            </a:br>
            <a:r>
              <a:rPr lang="es-ES" sz="3200" dirty="0">
                <a:solidFill>
                  <a:srgbClr val="0070C0"/>
                </a:solidFill>
              </a:rPr>
              <a:t>Decisiones y Metas en Finanzas Personales</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a:solidFill>
                  <a:srgbClr val="FF0000"/>
                </a:solidFill>
              </a:rPr>
              <a:t>Solving money problems</a:t>
            </a:r>
            <a:br>
              <a:rPr lang="en-US" dirty="0">
                <a:solidFill>
                  <a:srgbClr val="FF0000"/>
                </a:solidFill>
              </a:rPr>
            </a:br>
            <a:r>
              <a:rPr lang="es-ES" dirty="0">
                <a:solidFill>
                  <a:srgbClr val="0070C0"/>
                </a:solidFill>
              </a:rPr>
              <a:t>Resolver problemas de dinero</a:t>
            </a:r>
            <a:br>
              <a:rPr lang="es-ES" dirty="0">
                <a:solidFill>
                  <a:srgbClr val="0070C0"/>
                </a:solidFill>
              </a:rPr>
            </a:br>
            <a:r>
              <a:rPr lang="en-US" dirty="0">
                <a:solidFill>
                  <a:srgbClr val="FF0000"/>
                </a:solidFill>
              </a:rPr>
              <a:t/>
            </a:r>
            <a:br>
              <a:rPr lang="en-US" dirty="0">
                <a:solidFill>
                  <a:srgbClr val="FF0000"/>
                </a:solidFill>
              </a:rPr>
            </a:br>
            <a:r>
              <a:rPr lang="en-US" dirty="0"/>
              <a:t>6. Financial planning process: </a:t>
            </a:r>
            <a:br>
              <a:rPr lang="en-US" dirty="0"/>
            </a:br>
            <a:r>
              <a:rPr lang="es-ES" dirty="0">
                <a:solidFill>
                  <a:srgbClr val="0070C0"/>
                </a:solidFill>
              </a:rPr>
              <a:t>Proceso de planificación financiera</a:t>
            </a:r>
            <a:r>
              <a:rPr lang="es-ES" dirty="0" smtClean="0">
                <a:solidFill>
                  <a:srgbClr val="0070C0"/>
                </a:solidFill>
              </a:rPr>
              <a:t>:</a:t>
            </a:r>
            <a:br>
              <a:rPr lang="es-ES" dirty="0" smtClean="0">
                <a:solidFill>
                  <a:srgbClr val="0070C0"/>
                </a:solidFill>
              </a:rPr>
            </a:br>
            <a:r>
              <a:rPr lang="en-US" dirty="0"/>
              <a:t/>
            </a:r>
            <a:br>
              <a:rPr lang="en-US" dirty="0"/>
            </a:br>
            <a:r>
              <a:rPr lang="en-US" i="1" dirty="0"/>
              <a:t>Rosa and her best friend, Linda, live in Chicago and want to drive cross-country next year. Both work part-time and earn $97 a week after taxes. They will need to save at least $500 each to pay for the trip. They plan to visit Rosa’s aunt, who lives in Denver, and Linda’s brother in Los Angeles</a:t>
            </a:r>
            <a:r>
              <a:rPr lang="en-US" dirty="0"/>
              <a:t>.</a:t>
            </a:r>
            <a:br>
              <a:rPr lang="en-US" dirty="0"/>
            </a:br>
            <a:r>
              <a:rPr lang="es-ES" i="1" dirty="0">
                <a:solidFill>
                  <a:srgbClr val="0070C0"/>
                </a:solidFill>
              </a:rPr>
              <a:t>Rosa y su mejor amiga, Linda, viven en Chicago y quieren conducir </a:t>
            </a:r>
            <a:r>
              <a:rPr lang="es-ES" i="1" dirty="0" err="1">
                <a:solidFill>
                  <a:srgbClr val="0070C0"/>
                </a:solidFill>
              </a:rPr>
              <a:t>cross</a:t>
            </a:r>
            <a:r>
              <a:rPr lang="es-ES" i="1" dirty="0">
                <a:solidFill>
                  <a:srgbClr val="0070C0"/>
                </a:solidFill>
              </a:rPr>
              <a:t>-country el próximo año. Ambos trabajan a tiempo parcial y ganan $ 97 una semana después de impuestos. Tendrán que ahorrar al menos $ 500 cada uno para pagar el viaje. Planean visitar a la tía de Rosa, que vive en Denver, y al hermano de Linda en Los Ángeles</a:t>
            </a:r>
            <a:r>
              <a:rPr lang="es-ES" i="1" dirty="0" smtClean="0">
                <a:solidFill>
                  <a:srgbClr val="0070C0"/>
                </a:solidFill>
              </a:rPr>
              <a:t>.</a:t>
            </a:r>
            <a:br>
              <a:rPr lang="es-ES" i="1" dirty="0" smtClean="0">
                <a:solidFill>
                  <a:srgbClr val="0070C0"/>
                </a:solidFill>
              </a:rPr>
            </a:br>
            <a:r>
              <a:rPr lang="en-US" i="1" dirty="0">
                <a:solidFill>
                  <a:srgbClr val="0070C0"/>
                </a:solidFill>
              </a:rPr>
              <a:t/>
            </a:r>
            <a:br>
              <a:rPr lang="en-US" i="1" dirty="0">
                <a:solidFill>
                  <a:srgbClr val="0070C0"/>
                </a:solidFill>
              </a:rPr>
            </a:br>
            <a:r>
              <a:rPr lang="en-US" b="1" dirty="0"/>
              <a:t>Analyze: </a:t>
            </a:r>
            <a:r>
              <a:rPr lang="en-US" dirty="0"/>
              <a:t>Help Rosa and Linda apply the six steps of the financial planning process to reach their goal.</a:t>
            </a:r>
          </a:p>
          <a:p>
            <a:pPr marL="114300" indent="0">
              <a:buNone/>
            </a:pPr>
            <a:r>
              <a:rPr lang="es-ES" dirty="0"/>
              <a:t>    </a:t>
            </a:r>
            <a:r>
              <a:rPr lang="es-ES" i="1" dirty="0" smtClean="0">
                <a:solidFill>
                  <a:srgbClr val="0070C0"/>
                </a:solidFill>
              </a:rPr>
              <a:t>Analice</a:t>
            </a:r>
            <a:r>
              <a:rPr lang="es-ES" i="1" dirty="0">
                <a:solidFill>
                  <a:srgbClr val="0070C0"/>
                </a:solidFill>
              </a:rPr>
              <a:t>: Ayude a Rosa y Linda a aplicar los seis pasos del proceso de </a:t>
            </a:r>
            <a:r>
              <a:rPr lang="es-ES" i="1" dirty="0" smtClean="0">
                <a:solidFill>
                  <a:srgbClr val="0070C0"/>
                </a:solidFill>
              </a:rPr>
              <a:t>             planificación </a:t>
            </a:r>
            <a:r>
              <a:rPr lang="es-ES" i="1" dirty="0">
                <a:solidFill>
                  <a:srgbClr val="0070C0"/>
                </a:solidFill>
              </a:rPr>
              <a:t>financiera para alcanzar su meta.</a:t>
            </a:r>
            <a:endParaRPr lang="en-US" i="1" dirty="0">
              <a:solidFill>
                <a:srgbClr val="0070C0"/>
              </a:solidFill>
            </a:endParaRPr>
          </a:p>
          <a:p>
            <a:endParaRPr lang="en-US" dirty="0"/>
          </a:p>
        </p:txBody>
      </p:sp>
    </p:spTree>
    <p:extLst>
      <p:ext uri="{BB962C8B-B14F-4D97-AF65-F5344CB8AC3E}">
        <p14:creationId xmlns:p14="http://schemas.microsoft.com/office/powerpoint/2010/main" val="279665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0"/>
            <a:ext cx="6705600" cy="55245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5300" dirty="0"/>
              <a:t>OPPORTUNITY COSTS &amp; FINANCIAL STRATEGIES</a:t>
            </a:r>
            <a:r>
              <a:rPr lang="en-US" sz="2700" dirty="0"/>
              <a:t> </a:t>
            </a:r>
            <a:r>
              <a:rPr lang="en-US" dirty="0"/>
              <a:t/>
            </a:r>
            <a:br>
              <a:rPr lang="en-US" dirty="0"/>
            </a:br>
            <a:r>
              <a:rPr lang="en-US" sz="2200" dirty="0" smtClean="0"/>
              <a:t/>
            </a:r>
            <a:br>
              <a:rPr lang="en-US" sz="2200" dirty="0" smtClean="0"/>
            </a:br>
            <a:r>
              <a:rPr lang="es-ES" sz="2700" dirty="0">
                <a:solidFill>
                  <a:srgbClr val="0070C0"/>
                </a:solidFill>
              </a:rPr>
              <a:t>COSTES DE OPORTUNIDAD Y ESTRATEGIAS </a:t>
            </a:r>
            <a:r>
              <a:rPr lang="es-ES" sz="2700" dirty="0" smtClean="0">
                <a:solidFill>
                  <a:srgbClr val="0070C0"/>
                </a:solidFill>
              </a:rPr>
              <a:t>FINANCIERAS </a:t>
            </a:r>
            <a:br>
              <a:rPr lang="es-ES" sz="2700" dirty="0" smtClean="0">
                <a:solidFill>
                  <a:srgbClr val="0070C0"/>
                </a:solidFill>
              </a:rPr>
            </a:br>
            <a:r>
              <a:rPr lang="en-US" sz="3100" dirty="0" smtClean="0"/>
              <a:t>(section 1.2)</a:t>
            </a:r>
            <a:endParaRPr lang="en-US" dirty="0"/>
          </a:p>
        </p:txBody>
      </p:sp>
      <p:sp>
        <p:nvSpPr>
          <p:cNvPr id="3" name="Subtitle 2"/>
          <p:cNvSpPr>
            <a:spLocks noGrp="1"/>
          </p:cNvSpPr>
          <p:nvPr>
            <p:ph type="subTitle" idx="1"/>
          </p:nvPr>
        </p:nvSpPr>
        <p:spPr/>
        <p:txBody>
          <a:bodyPr/>
          <a:lstStyle/>
          <a:p>
            <a:r>
              <a:rPr lang="en-US" dirty="0" smtClean="0">
                <a:solidFill>
                  <a:srgbClr val="FF0000"/>
                </a:solidFill>
              </a:rPr>
              <a:t>Mr. Kardhashi 2017- 2018</a:t>
            </a:r>
          </a:p>
          <a:p>
            <a:endParaRPr lang="en-US" dirty="0" smtClean="0"/>
          </a:p>
          <a:p>
            <a:endParaRPr lang="en-US" dirty="0"/>
          </a:p>
        </p:txBody>
      </p:sp>
    </p:spTree>
    <p:extLst>
      <p:ext uri="{BB962C8B-B14F-4D97-AF65-F5344CB8AC3E}">
        <p14:creationId xmlns:p14="http://schemas.microsoft.com/office/powerpoint/2010/main" val="409160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Opportunity costs and the time value of </a:t>
            </a:r>
            <a:r>
              <a:rPr lang="en-US" sz="2800" dirty="0" smtClean="0"/>
              <a:t>money</a:t>
            </a:r>
            <a:br>
              <a:rPr lang="en-US" sz="2800" dirty="0" smtClean="0"/>
            </a:br>
            <a:r>
              <a:rPr lang="es-ES" sz="2800" dirty="0">
                <a:solidFill>
                  <a:srgbClr val="0070C0"/>
                </a:solidFill>
              </a:rPr>
              <a:t>Costos de oportunidad y el valor temporal del dinero</a:t>
            </a:r>
            <a:endParaRPr lang="en-US" sz="2800" dirty="0">
              <a:solidFill>
                <a:srgbClr val="0070C0"/>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rgbClr val="002060"/>
                </a:solidFill>
              </a:rPr>
              <a:t>Personal Opportunity Costs</a:t>
            </a:r>
            <a:br>
              <a:rPr lang="en-US" dirty="0" smtClean="0">
                <a:solidFill>
                  <a:srgbClr val="002060"/>
                </a:solidFill>
              </a:rPr>
            </a:br>
            <a:r>
              <a:rPr lang="es-ES" dirty="0">
                <a:solidFill>
                  <a:srgbClr val="0070C0"/>
                </a:solidFill>
              </a:rPr>
              <a:t>Costos de oportunidad personal</a:t>
            </a:r>
            <a:endParaRPr lang="en-US" dirty="0" smtClean="0">
              <a:solidFill>
                <a:srgbClr val="0070C0"/>
              </a:solidFill>
            </a:endParaRPr>
          </a:p>
          <a:p>
            <a:pPr>
              <a:buFontTx/>
              <a:buChar char="-"/>
            </a:pPr>
            <a:r>
              <a:rPr lang="en-US" i="1" dirty="0" smtClean="0"/>
              <a:t>Timing your fun: Managing your time is as important as managing your money. How you can use your time more efficiently when studying so you’ll also have time to do things you enjoy</a:t>
            </a:r>
            <a:r>
              <a:rPr lang="en-US" i="1" dirty="0"/>
              <a:t>?</a:t>
            </a:r>
            <a:br>
              <a:rPr lang="en-US" i="1" dirty="0"/>
            </a:br>
            <a:r>
              <a:rPr lang="en-US" i="1" dirty="0">
                <a:solidFill>
                  <a:srgbClr val="0070C0"/>
                </a:solidFill>
              </a:rPr>
              <a:t>Timing your fun: Managing your time is as important as managing your money. How you can use your time more efficiently when studying so you’ll also have time to do things you enjoy?</a:t>
            </a:r>
          </a:p>
          <a:p>
            <a:pPr>
              <a:buFontTx/>
              <a:buChar char="-"/>
            </a:pPr>
            <a:endParaRPr lang="en-US" i="1" dirty="0"/>
          </a:p>
          <a:p>
            <a:pPr marL="0" indent="0"/>
            <a:r>
              <a:rPr lang="en-US" dirty="0" smtClean="0"/>
              <a:t>    Financial Opportunity Costs</a:t>
            </a:r>
            <a:br>
              <a:rPr lang="en-US" dirty="0" smtClean="0"/>
            </a:br>
            <a:r>
              <a:rPr lang="en-US" dirty="0" smtClean="0"/>
              <a:t>     </a:t>
            </a:r>
            <a:r>
              <a:rPr lang="es-ES" dirty="0" smtClean="0">
                <a:solidFill>
                  <a:srgbClr val="0070C0"/>
                </a:solidFill>
              </a:rPr>
              <a:t>Costos </a:t>
            </a:r>
            <a:r>
              <a:rPr lang="es-ES" dirty="0">
                <a:solidFill>
                  <a:srgbClr val="0070C0"/>
                </a:solidFill>
              </a:rPr>
              <a:t>de oportunidad financiera</a:t>
            </a:r>
            <a:endParaRPr lang="en-US" dirty="0" smtClean="0">
              <a:solidFill>
                <a:srgbClr val="0070C0"/>
              </a:solidFill>
            </a:endParaRPr>
          </a:p>
          <a:p>
            <a:pPr marL="285750" indent="-285750">
              <a:buFontTx/>
              <a:buChar char="-"/>
            </a:pPr>
            <a:r>
              <a:rPr lang="en-US" i="1" dirty="0" smtClean="0"/>
              <a:t>Consider the </a:t>
            </a:r>
            <a:r>
              <a:rPr lang="en-US" i="1" dirty="0" smtClean="0">
                <a:solidFill>
                  <a:srgbClr val="FF0000"/>
                </a:solidFill>
              </a:rPr>
              <a:t>time value of the money </a:t>
            </a:r>
            <a:r>
              <a:rPr lang="en-US" i="1" dirty="0" smtClean="0"/>
              <a:t>, which is the increase of an amount of money as a result of interests or dividend earned.</a:t>
            </a:r>
            <a:br>
              <a:rPr lang="en-US" i="1" dirty="0" smtClean="0"/>
            </a:br>
            <a:r>
              <a:rPr lang="es-ES" dirty="0">
                <a:solidFill>
                  <a:srgbClr val="0070C0"/>
                </a:solidFill>
              </a:rPr>
              <a:t>Considere el valor de tiempo del dinero, que es el aumento de una cantidad de dinero como resultado de intereses o dividendos ganados.</a:t>
            </a:r>
            <a:endParaRPr lang="en-US" i="1" dirty="0" smtClean="0">
              <a:solidFill>
                <a:srgbClr val="0070C0"/>
              </a:solidFill>
            </a:endParaRPr>
          </a:p>
          <a:p>
            <a:pPr marL="285750" indent="-285750">
              <a:buFontTx/>
              <a:buChar char="-"/>
            </a:pPr>
            <a:r>
              <a:rPr lang="en-US" i="1" dirty="0" smtClean="0"/>
              <a:t>Every time you spend, save or invest money, try to think about the time value of that money as an opportunity cost. </a:t>
            </a:r>
            <a:r>
              <a:rPr lang="en-US" sz="1400" i="1" dirty="0" smtClean="0"/>
              <a:t>(</a:t>
            </a:r>
            <a:r>
              <a:rPr lang="en-US" sz="1400" dirty="0" smtClean="0"/>
              <a:t>For example, starting early in life to save money for retirement means that you’ll probably be able to live comfortably in the future).</a:t>
            </a:r>
          </a:p>
          <a:p>
            <a:pPr marL="285750" indent="-285750">
              <a:buFontTx/>
              <a:buChar char="-"/>
            </a:pPr>
            <a:r>
              <a:rPr lang="es-ES" sz="1800" dirty="0">
                <a:solidFill>
                  <a:srgbClr val="0070C0"/>
                </a:solidFill>
              </a:rPr>
              <a:t>Cada vez que gasta, ahorre o invierta dinero, trate de pensar en el valor temporal de ese dinero como un costo de oportunidad. </a:t>
            </a:r>
            <a:r>
              <a:rPr lang="es-ES" sz="1400" dirty="0">
                <a:solidFill>
                  <a:srgbClr val="0070C0"/>
                </a:solidFill>
              </a:rPr>
              <a:t>(Por ejemplo, comenzar temprano en la vida para ahorrar dinero para la jubilación significa que probablemente será capaz de vivir cómodamente en el futuro).</a:t>
            </a:r>
            <a:endParaRPr lang="en-US" sz="1800" dirty="0">
              <a:solidFill>
                <a:srgbClr val="0070C0"/>
              </a:solidFill>
            </a:endParaRPr>
          </a:p>
        </p:txBody>
      </p:sp>
    </p:spTree>
    <p:extLst>
      <p:ext uri="{BB962C8B-B14F-4D97-AF65-F5344CB8AC3E}">
        <p14:creationId xmlns:p14="http://schemas.microsoft.com/office/powerpoint/2010/main" val="9473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1000"/>
                                        <p:tgtEl>
                                          <p:spTgt spid="2"/>
                                        </p:tgtEl>
                                      </p:cBhvr>
                                    </p:animEffect>
                                    <p:anim calcmode="lin" valueType="num">
                                      <p:cBhvr>
                                        <p:cTn id="50" dur="1000" fill="hold"/>
                                        <p:tgtEl>
                                          <p:spTgt spid="2"/>
                                        </p:tgtEl>
                                        <p:attrNameLst>
                                          <p:attrName>ppt_x</p:attrName>
                                        </p:attrNameLst>
                                      </p:cBhvr>
                                      <p:tavLst>
                                        <p:tav tm="0">
                                          <p:val>
                                            <p:strVal val="#ppt_x"/>
                                          </p:val>
                                        </p:tav>
                                        <p:tav tm="100000">
                                          <p:val>
                                            <p:strVal val="#ppt_x"/>
                                          </p:val>
                                        </p:tav>
                                      </p:tavLst>
                                    </p:anim>
                                    <p:anim calcmode="lin" valueType="num">
                                      <p:cBhvr>
                                        <p:cTn id="5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Opportunity costs and the time value of </a:t>
            </a:r>
            <a:r>
              <a:rPr lang="en-US" sz="2800" dirty="0" smtClean="0"/>
              <a:t>money</a:t>
            </a:r>
            <a:br>
              <a:rPr lang="en-US" sz="2800" dirty="0" smtClean="0"/>
            </a:br>
            <a:r>
              <a:rPr lang="es-ES" sz="2800" dirty="0">
                <a:solidFill>
                  <a:srgbClr val="0070C0"/>
                </a:solidFill>
              </a:rPr>
              <a:t>Costos de oportunidad y el valor temporal del dinero</a:t>
            </a:r>
            <a:endParaRPr lang="en-US" sz="2800"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sz="2900" dirty="0" smtClean="0"/>
              <a:t>Calculating interest</a:t>
            </a:r>
            <a:br>
              <a:rPr lang="en-US" sz="2900" dirty="0" smtClean="0"/>
            </a:br>
            <a:r>
              <a:rPr lang="es-ES" dirty="0">
                <a:solidFill>
                  <a:srgbClr val="0070C0"/>
                </a:solidFill>
              </a:rPr>
              <a:t>Cálculo del interés</a:t>
            </a:r>
            <a:endParaRPr lang="en-US" dirty="0" smtClean="0">
              <a:solidFill>
                <a:srgbClr val="0070C0"/>
              </a:solidFill>
            </a:endParaRPr>
          </a:p>
          <a:p>
            <a:pPr>
              <a:buFontTx/>
              <a:buChar char="-"/>
            </a:pPr>
            <a:r>
              <a:rPr lang="en-US" dirty="0" smtClean="0"/>
              <a:t>You can calculate the time value of your savings by figuring out  how much interest you’ll earn. To do this you’ll need to know the principal, the annual interest rate, and the length of the time your money will be in the account.</a:t>
            </a:r>
            <a:br>
              <a:rPr lang="en-US" dirty="0" smtClean="0"/>
            </a:br>
            <a:r>
              <a:rPr lang="es-ES" dirty="0">
                <a:solidFill>
                  <a:srgbClr val="0070C0"/>
                </a:solidFill>
              </a:rPr>
              <a:t>Puede calcular el valor de tiempo de sus ahorros calculando cuánto interés ganará. Para hacer esto usted necesitará saber el principal, la tasa de interés anual, y la longitud del tiempo su dinero estará en la cuenta.</a:t>
            </a:r>
            <a:endParaRPr lang="en-US" dirty="0" smtClean="0">
              <a:solidFill>
                <a:srgbClr val="0070C0"/>
              </a:solidFill>
            </a:endParaRPr>
          </a:p>
          <a:p>
            <a:pPr>
              <a:buFontTx/>
              <a:buChar char="-"/>
            </a:pPr>
            <a:r>
              <a:rPr lang="en-US" dirty="0" smtClean="0"/>
              <a:t>In the case of the savings account, the principal is the amount of money you deposit and on which interest is paid. (In the case of a loan, the principal is the amount that you borrow). </a:t>
            </a:r>
            <a:br>
              <a:rPr lang="en-US" dirty="0" smtClean="0"/>
            </a:br>
            <a:r>
              <a:rPr lang="es-ES" dirty="0">
                <a:solidFill>
                  <a:srgbClr val="0070C0"/>
                </a:solidFill>
              </a:rPr>
              <a:t>En el caso de la cuenta de ahorros, el principal es la cantidad de dinero que deposita y sobre el cual se paga el interés. (En el caso de un préstamo, el principal es la cantidad que usted pide prestado</a:t>
            </a:r>
            <a:r>
              <a:rPr lang="es-ES" dirty="0" smtClean="0">
                <a:solidFill>
                  <a:srgbClr val="0070C0"/>
                </a:solidFill>
              </a:rPr>
              <a:t>).</a:t>
            </a:r>
            <a:endParaRPr lang="en-US" dirty="0" smtClean="0">
              <a:solidFill>
                <a:srgbClr val="0070C0"/>
              </a:solidFill>
            </a:endParaRPr>
          </a:p>
        </p:txBody>
      </p:sp>
    </p:spTree>
    <p:extLst>
      <p:ext uri="{BB962C8B-B14F-4D97-AF65-F5344CB8AC3E}">
        <p14:creationId xmlns:p14="http://schemas.microsoft.com/office/powerpoint/2010/main" val="123129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Opportunity costs and the time value of money</a:t>
            </a:r>
            <a:br>
              <a:rPr lang="en-US" sz="2800" dirty="0"/>
            </a:br>
            <a:r>
              <a:rPr lang="es-ES" sz="2800" dirty="0">
                <a:solidFill>
                  <a:srgbClr val="0070C0"/>
                </a:solidFill>
              </a:rPr>
              <a:t>Costos de oportunidad y el valor temporal del dinero</a:t>
            </a:r>
            <a:endParaRPr lang="en-US" sz="2800" dirty="0"/>
          </a:p>
        </p:txBody>
      </p:sp>
      <p:sp>
        <p:nvSpPr>
          <p:cNvPr id="3" name="Content Placeholder 2"/>
          <p:cNvSpPr>
            <a:spLocks noGrp="1"/>
          </p:cNvSpPr>
          <p:nvPr>
            <p:ph idx="1"/>
          </p:nvPr>
        </p:nvSpPr>
        <p:spPr/>
        <p:txBody>
          <a:bodyPr>
            <a:normAutofit fontScale="85000" lnSpcReduction="20000"/>
          </a:bodyPr>
          <a:lstStyle/>
          <a:p>
            <a:pPr>
              <a:buFontTx/>
              <a:buChar char="-"/>
            </a:pPr>
            <a:r>
              <a:rPr lang="en-US" dirty="0"/>
              <a:t>When you open a savings account, the bank or financial institution will inform you of the interest rate on your account. This is usually given as an annual percentage so that you know how much you’ll earn on a yearly basis. By comparing rates at several financial institutions, you’ll be able to figure out which one will make your money grow the fastest.</a:t>
            </a:r>
            <a:br>
              <a:rPr lang="en-US" dirty="0"/>
            </a:br>
            <a:r>
              <a:rPr lang="es-ES" dirty="0">
                <a:solidFill>
                  <a:srgbClr val="0070C0"/>
                </a:solidFill>
              </a:rPr>
              <a:t>Al abrir una cuenta de ahorros, el banco o la institución financiera le informará de la tasa de interés de su cuenta. Esto se da generalmente como un porcentaje anual de modo que usted sepa cuánto usted ganará sobre una base anual. Al comparar las tasas en varias instituciones financieras, usted será capaz de averiguar cuál hará que su dinero crezca más rápido.</a:t>
            </a:r>
            <a:endParaRPr lang="en-US" dirty="0">
              <a:solidFill>
                <a:srgbClr val="0070C0"/>
              </a:solidFill>
            </a:endParaRPr>
          </a:p>
          <a:p>
            <a:pPr>
              <a:buFontTx/>
              <a:buChar char="-"/>
            </a:pPr>
            <a:r>
              <a:rPr lang="en-US" dirty="0"/>
              <a:t>You can figure out how much interest your money will earn in the first year by multiplying the principal by the annual interest rate: </a:t>
            </a:r>
            <a:br>
              <a:rPr lang="en-US" dirty="0"/>
            </a:br>
            <a:r>
              <a:rPr lang="es-ES" dirty="0">
                <a:solidFill>
                  <a:srgbClr val="0070C0"/>
                </a:solidFill>
              </a:rPr>
              <a:t>Usted puede calcular cuánto interés su dinero ganará en el primer año multiplicando el principal por la tasa de interés anual:</a:t>
            </a:r>
            <a:r>
              <a:rPr lang="en-US" dirty="0">
                <a:solidFill>
                  <a:srgbClr val="0070C0"/>
                </a:solidFill>
              </a:rPr>
              <a:t/>
            </a:r>
            <a:br>
              <a:rPr lang="en-US" dirty="0">
                <a:solidFill>
                  <a:srgbClr val="0070C0"/>
                </a:solidFill>
              </a:rPr>
            </a:br>
            <a:r>
              <a:rPr lang="en-US" dirty="0"/>
              <a:t/>
            </a:r>
            <a:br>
              <a:rPr lang="en-US" dirty="0"/>
            </a:br>
            <a:r>
              <a:rPr lang="en-US" sz="2900" b="1" dirty="0">
                <a:solidFill>
                  <a:srgbClr val="FF0000"/>
                </a:solidFill>
              </a:rPr>
              <a:t>Principal  x  Annual Interest Rate  =  Interest Earned for one year</a:t>
            </a:r>
          </a:p>
          <a:p>
            <a:pPr marL="114300" indent="0">
              <a:buNone/>
            </a:pPr>
            <a:r>
              <a:rPr lang="es-ES" sz="2500" dirty="0">
                <a:solidFill>
                  <a:srgbClr val="0070C0"/>
                </a:solidFill>
              </a:rPr>
              <a:t>     Principal x Tasa de Interés Anual = Interés Ganado por un año</a:t>
            </a:r>
            <a:endParaRPr lang="en-US" dirty="0">
              <a:solidFill>
                <a:srgbClr val="0070C0"/>
              </a:solidFill>
            </a:endParaRPr>
          </a:p>
          <a:p>
            <a:endParaRPr lang="en-US" dirty="0"/>
          </a:p>
        </p:txBody>
      </p:sp>
    </p:spTree>
    <p:extLst>
      <p:ext uri="{BB962C8B-B14F-4D97-AF65-F5344CB8AC3E}">
        <p14:creationId xmlns:p14="http://schemas.microsoft.com/office/powerpoint/2010/main" val="2116220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Opportunity costs and the time value of money</a:t>
            </a:r>
            <a:br>
              <a:rPr lang="en-US" sz="2800" dirty="0"/>
            </a:br>
            <a:r>
              <a:rPr lang="es-ES" sz="2800" dirty="0">
                <a:solidFill>
                  <a:srgbClr val="0070C0"/>
                </a:solidFill>
              </a:rPr>
              <a:t>Costos de oportunidad y el valor temporal del dinero</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Go figure</a:t>
            </a:r>
            <a:r>
              <a:rPr lang="en-US" dirty="0" smtClean="0"/>
              <a:t>… Annual Interest</a:t>
            </a:r>
            <a:br>
              <a:rPr lang="en-US" dirty="0" smtClean="0"/>
            </a:br>
            <a:r>
              <a:rPr lang="es-ES" dirty="0">
                <a:solidFill>
                  <a:srgbClr val="0070C0"/>
                </a:solidFill>
              </a:rPr>
              <a:t>Ir figura ... Interés anual</a:t>
            </a:r>
            <a:endParaRPr lang="en-US" dirty="0" smtClean="0">
              <a:solidFill>
                <a:srgbClr val="0070C0"/>
              </a:solidFill>
            </a:endParaRPr>
          </a:p>
          <a:p>
            <a:pPr>
              <a:buFontTx/>
              <a:buChar char="-"/>
            </a:pPr>
            <a:r>
              <a:rPr lang="en-US" dirty="0" smtClean="0">
                <a:solidFill>
                  <a:srgbClr val="FF0000"/>
                </a:solidFill>
              </a:rPr>
              <a:t>Example</a:t>
            </a:r>
            <a:r>
              <a:rPr lang="en-US" dirty="0" smtClean="0"/>
              <a:t>: You deposited $1,000 in a savings account. The bank is paying you 5% annual interest. How much interest will you earn if you keep your money in the bank for one year?</a:t>
            </a:r>
            <a:br>
              <a:rPr lang="en-US" dirty="0" smtClean="0"/>
            </a:br>
            <a:r>
              <a:rPr lang="es-ES" dirty="0">
                <a:solidFill>
                  <a:srgbClr val="0070C0"/>
                </a:solidFill>
              </a:rPr>
              <a:t>Ejemplo: Usted depositó $ 1,000 en una cuenta de ahorros. El banco le está pagando un interés anual del 5%. ¿Cuánto interés ganará si mantiene su dinero en el banco por un año?</a:t>
            </a:r>
            <a:endParaRPr lang="en-US" dirty="0" smtClean="0">
              <a:solidFill>
                <a:srgbClr val="0070C0"/>
              </a:solidFill>
            </a:endParaRPr>
          </a:p>
          <a:p>
            <a:pPr>
              <a:buFontTx/>
              <a:buChar char="-"/>
            </a:pPr>
            <a:r>
              <a:rPr lang="en-US" dirty="0" smtClean="0">
                <a:solidFill>
                  <a:srgbClr val="FF0000"/>
                </a:solidFill>
              </a:rPr>
              <a:t>Formula</a:t>
            </a:r>
            <a:r>
              <a:rPr lang="en-US" dirty="0" smtClean="0"/>
              <a:t>: Principal x Annual Interest Rate = Interest Earned for One Year</a:t>
            </a:r>
            <a:br>
              <a:rPr lang="en-US" dirty="0" smtClean="0"/>
            </a:br>
            <a:r>
              <a:rPr lang="es-ES" dirty="0">
                <a:solidFill>
                  <a:srgbClr val="0070C0"/>
                </a:solidFill>
              </a:rPr>
              <a:t>Fórmula: Principal x Tasa de Interés Anual = Interés Ganado por Un Año</a:t>
            </a:r>
            <a:endParaRPr lang="en-US" dirty="0" smtClean="0">
              <a:solidFill>
                <a:srgbClr val="0070C0"/>
              </a:solidFill>
            </a:endParaRPr>
          </a:p>
          <a:p>
            <a:pPr>
              <a:buFontTx/>
              <a:buChar char="-"/>
            </a:pPr>
            <a:r>
              <a:rPr lang="en-US" dirty="0" smtClean="0">
                <a:solidFill>
                  <a:srgbClr val="FF0000"/>
                </a:solidFill>
              </a:rPr>
              <a:t>Solution: </a:t>
            </a:r>
            <a:r>
              <a:rPr lang="en-US" dirty="0" smtClean="0"/>
              <a:t> $1,000 x 5% = $1,000 x 0.05 = $50</a:t>
            </a:r>
            <a:r>
              <a:rPr lang="en-US" dirty="0" smtClean="0">
                <a:solidFill>
                  <a:srgbClr val="FF0000"/>
                </a:solidFill>
              </a:rPr>
              <a:t/>
            </a:r>
            <a:br>
              <a:rPr lang="en-US" dirty="0" smtClean="0">
                <a:solidFill>
                  <a:srgbClr val="FF0000"/>
                </a:solidFill>
              </a:rPr>
            </a:br>
            <a:r>
              <a:rPr lang="en-US" i="1" dirty="0" smtClean="0"/>
              <a:t>You will earn $50 in interest</a:t>
            </a:r>
            <a:br>
              <a:rPr lang="en-US" i="1" dirty="0" smtClean="0"/>
            </a:br>
            <a:r>
              <a:rPr lang="es-ES" dirty="0">
                <a:solidFill>
                  <a:srgbClr val="0070C0"/>
                </a:solidFill>
              </a:rPr>
              <a:t>Solución: $ 1,000 x 5% = $ 1,000 x 0,05 = $ 50 Usted ganará $ 50 en intereses</a:t>
            </a:r>
            <a:endParaRPr lang="en-US" i="1" dirty="0" smtClean="0">
              <a:solidFill>
                <a:srgbClr val="0070C0"/>
              </a:solidFill>
            </a:endParaRPr>
          </a:p>
        </p:txBody>
      </p:sp>
    </p:spTree>
    <p:extLst>
      <p:ext uri="{BB962C8B-B14F-4D97-AF65-F5344CB8AC3E}">
        <p14:creationId xmlns:p14="http://schemas.microsoft.com/office/powerpoint/2010/main" val="24411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Opportunity costs and the time value of money</a:t>
            </a:r>
            <a:br>
              <a:rPr lang="en-US" sz="2800" dirty="0"/>
            </a:br>
            <a:r>
              <a:rPr lang="es-ES" sz="2800" dirty="0">
                <a:solidFill>
                  <a:srgbClr val="0070C0"/>
                </a:solidFill>
              </a:rPr>
              <a:t>Costos de oportunidad y el valor temporal del dinero</a:t>
            </a:r>
            <a:endParaRPr lang="en-US" sz="2800" dirty="0"/>
          </a:p>
        </p:txBody>
      </p:sp>
      <p:sp>
        <p:nvSpPr>
          <p:cNvPr id="3" name="Content Placeholder 2"/>
          <p:cNvSpPr>
            <a:spLocks noGrp="1"/>
          </p:cNvSpPr>
          <p:nvPr>
            <p:ph idx="1"/>
          </p:nvPr>
        </p:nvSpPr>
        <p:spPr/>
        <p:txBody>
          <a:bodyPr>
            <a:normAutofit fontScale="70000" lnSpcReduction="20000"/>
          </a:bodyPr>
          <a:lstStyle/>
          <a:p>
            <a:pPr marL="114300" indent="0">
              <a:buNone/>
            </a:pPr>
            <a:r>
              <a:rPr lang="en-US" dirty="0" smtClean="0">
                <a:solidFill>
                  <a:srgbClr val="002060"/>
                </a:solidFill>
              </a:rPr>
              <a:t>Future value of a single deposit</a:t>
            </a:r>
            <a:br>
              <a:rPr lang="en-US" dirty="0" smtClean="0">
                <a:solidFill>
                  <a:srgbClr val="002060"/>
                </a:solidFill>
              </a:rPr>
            </a:br>
            <a:r>
              <a:rPr lang="es-ES" dirty="0">
                <a:solidFill>
                  <a:srgbClr val="0070C0"/>
                </a:solidFill>
              </a:rPr>
              <a:t>Valor futuro de un solo </a:t>
            </a:r>
            <a:r>
              <a:rPr lang="es-ES" dirty="0" smtClean="0">
                <a:solidFill>
                  <a:srgbClr val="0070C0"/>
                </a:solidFill>
              </a:rPr>
              <a:t>depósito</a:t>
            </a:r>
            <a:br>
              <a:rPr lang="es-ES" dirty="0" smtClean="0">
                <a:solidFill>
                  <a:srgbClr val="0070C0"/>
                </a:solidFill>
              </a:rPr>
            </a:br>
            <a:endParaRPr lang="en-US" dirty="0" smtClean="0">
              <a:solidFill>
                <a:srgbClr val="0070C0"/>
              </a:solidFill>
            </a:endParaRPr>
          </a:p>
          <a:p>
            <a:r>
              <a:rPr lang="en-US" dirty="0" smtClean="0">
                <a:solidFill>
                  <a:srgbClr val="FF0000"/>
                </a:solidFill>
              </a:rPr>
              <a:t>Future value </a:t>
            </a:r>
            <a:r>
              <a:rPr lang="en-US" dirty="0" smtClean="0"/>
              <a:t>is the amount your original deposit will be worth in the future based on earning a specific interest rate over a specific period of time. You can figure out how much your savings will grow by multiplying the principal by the annual interest rate and then adding that interest amount to the principal. </a:t>
            </a:r>
            <a:br>
              <a:rPr lang="en-US" dirty="0" smtClean="0"/>
            </a:br>
            <a:r>
              <a:rPr lang="es-ES" dirty="0">
                <a:solidFill>
                  <a:srgbClr val="0070C0"/>
                </a:solidFill>
              </a:rPr>
              <a:t>Valor futuro es la cantidad que su depósito original valdrá en el futuro sobre la base de ganar una tasa de interés específica durante un período de tiempo específico. Puede averiguar cuánto crecerán sus ahorros multiplicando el principal por la tasa de interés anual y luego agregando esa cantidad de interés al principal.</a:t>
            </a:r>
          </a:p>
          <a:p>
            <a:r>
              <a:rPr lang="en-US" dirty="0" smtClean="0"/>
              <a:t>You can determine the future value for two years, three years, and so on. Each year, interest is earned on the original amount of your principal and on any previously earned interest.</a:t>
            </a:r>
            <a:br>
              <a:rPr lang="en-US" dirty="0" smtClean="0"/>
            </a:br>
            <a:r>
              <a:rPr lang="es-ES" dirty="0">
                <a:solidFill>
                  <a:srgbClr val="0070C0"/>
                </a:solidFill>
              </a:rPr>
              <a:t>Usted puede determinar el valor futuro por dos años, tres años, y así sucesivamente. Cada año, los intereses se devengan sobre la cantidad original de su capital y sobre cualquier interés ganado anteriormente.</a:t>
            </a:r>
          </a:p>
          <a:p>
            <a:r>
              <a:rPr lang="en-US" dirty="0" smtClean="0"/>
              <a:t>To calculate the interest earned for the second year, you would add any interest earned in the first year to the principal. Then you would take that amount and multiply it by the annual interest rate.</a:t>
            </a:r>
            <a:br>
              <a:rPr lang="en-US" dirty="0" smtClean="0"/>
            </a:br>
            <a:r>
              <a:rPr lang="es-ES" dirty="0">
                <a:solidFill>
                  <a:srgbClr val="0070C0"/>
                </a:solidFill>
              </a:rPr>
              <a:t>Para calcular los intereses devengados por el segundo año, usted agregaría cualquier interés ganado en el primer año al principal. Entonces tomaría esa cantidad y la multiplicaría por la tasa de interés anual.</a:t>
            </a:r>
          </a:p>
          <a:p>
            <a:pPr marL="114300" indent="0">
              <a:buNone/>
            </a:pPr>
            <a:endParaRPr lang="en-US" dirty="0"/>
          </a:p>
        </p:txBody>
      </p:sp>
    </p:spTree>
    <p:extLst>
      <p:ext uri="{BB962C8B-B14F-4D97-AF65-F5344CB8AC3E}">
        <p14:creationId xmlns:p14="http://schemas.microsoft.com/office/powerpoint/2010/main" val="406697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1000"/>
                                        <p:tgtEl>
                                          <p:spTgt spid="2"/>
                                        </p:tgtEl>
                                      </p:cBhvr>
                                    </p:animEffect>
                                    <p:anim calcmode="lin" valueType="num">
                                      <p:cBhvr>
                                        <p:cTn id="36" dur="1000" fill="hold"/>
                                        <p:tgtEl>
                                          <p:spTgt spid="2"/>
                                        </p:tgtEl>
                                        <p:attrNameLst>
                                          <p:attrName>ppt_x</p:attrName>
                                        </p:attrNameLst>
                                      </p:cBhvr>
                                      <p:tavLst>
                                        <p:tav tm="0">
                                          <p:val>
                                            <p:strVal val="#ppt_x"/>
                                          </p:val>
                                        </p:tav>
                                        <p:tav tm="100000">
                                          <p:val>
                                            <p:strVal val="#ppt_x"/>
                                          </p:val>
                                        </p:tav>
                                      </p:tavLst>
                                    </p:anim>
                                    <p:anim calcmode="lin" valueType="num">
                                      <p:cBhvr>
                                        <p:cTn id="3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01762"/>
          </a:xfrm>
        </p:spPr>
        <p:txBody>
          <a:bodyPr>
            <a:normAutofit fontScale="90000"/>
          </a:bodyPr>
          <a:lstStyle/>
          <a:p>
            <a:r>
              <a:rPr lang="en-US" sz="4000" dirty="0" smtClean="0"/>
              <a:t>Decisions and Goals in Personal finance</a:t>
            </a:r>
            <a:br>
              <a:rPr lang="en-US" sz="4000" dirty="0" smtClean="0"/>
            </a:br>
            <a:r>
              <a:rPr lang="es-ES" sz="3600" dirty="0">
                <a:solidFill>
                  <a:srgbClr val="0070C0"/>
                </a:solidFill>
              </a:rPr>
              <a:t>Decisiones y Metas en Finanzas Personales</a:t>
            </a:r>
            <a:endParaRPr lang="en-US" sz="3600"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i="1" u="sng" dirty="0" smtClean="0">
                <a:solidFill>
                  <a:srgbClr val="FF0000"/>
                </a:solidFill>
              </a:rPr>
              <a:t>Making Personal Financial Decisions</a:t>
            </a:r>
            <a:br>
              <a:rPr lang="en-US" i="1" u="sng" dirty="0" smtClean="0">
                <a:solidFill>
                  <a:srgbClr val="FF0000"/>
                </a:solidFill>
              </a:rPr>
            </a:br>
            <a:r>
              <a:rPr lang="es-ES" u="sng" dirty="0">
                <a:solidFill>
                  <a:srgbClr val="0070C0"/>
                </a:solidFill>
              </a:rPr>
              <a:t>Tomar decisiones financieras personales</a:t>
            </a:r>
            <a:endParaRPr lang="en-US" u="sng" dirty="0" smtClean="0">
              <a:solidFill>
                <a:srgbClr val="0070C0"/>
              </a:solidFill>
            </a:endParaRPr>
          </a:p>
          <a:p>
            <a:r>
              <a:rPr lang="en-US" dirty="0" smtClean="0"/>
              <a:t>What is personal finance? </a:t>
            </a:r>
            <a:r>
              <a:rPr lang="es-ES" dirty="0">
                <a:solidFill>
                  <a:srgbClr val="0070C0"/>
                </a:solidFill>
              </a:rPr>
              <a:t>¿Qué son las finanzas personales?</a:t>
            </a:r>
            <a:endParaRPr lang="en-US" dirty="0" smtClean="0">
              <a:solidFill>
                <a:srgbClr val="0070C0"/>
              </a:solidFill>
            </a:endParaRPr>
          </a:p>
          <a:p>
            <a:pPr>
              <a:buFont typeface="Arial" charset="0"/>
              <a:buChar char="•"/>
            </a:pPr>
            <a:r>
              <a:rPr lang="en-US" dirty="0" smtClean="0"/>
              <a:t>Personal Finance is everything in your life that involves money.</a:t>
            </a:r>
            <a:br>
              <a:rPr lang="en-US" dirty="0" smtClean="0"/>
            </a:br>
            <a:r>
              <a:rPr lang="es-ES" dirty="0">
                <a:solidFill>
                  <a:srgbClr val="0070C0"/>
                </a:solidFill>
              </a:rPr>
              <a:t>Finanzas personales es todo en su vida que implica dinero.</a:t>
            </a:r>
            <a:endParaRPr lang="en-US" dirty="0" smtClean="0">
              <a:solidFill>
                <a:srgbClr val="0070C0"/>
              </a:solidFill>
            </a:endParaRPr>
          </a:p>
          <a:p>
            <a:pPr>
              <a:buFont typeface="Arial" charset="0"/>
              <a:buChar char="•"/>
            </a:pPr>
            <a:r>
              <a:rPr lang="en-US" dirty="0" smtClean="0"/>
              <a:t>Personal financial planning means spending, saving, and investing your money so you can have the kind of life you want as well as financial security.</a:t>
            </a:r>
            <a:br>
              <a:rPr lang="en-US" dirty="0" smtClean="0"/>
            </a:br>
            <a:r>
              <a:rPr lang="es-ES" dirty="0">
                <a:solidFill>
                  <a:srgbClr val="0070C0"/>
                </a:solidFill>
              </a:rPr>
              <a:t>Planificación financiera personal significa gastar, ahorrar e invertir su dinero para que pueda tener el tipo de vida que desea, así como la seguridad financiera.</a:t>
            </a:r>
            <a:endParaRPr lang="en-US" dirty="0" smtClean="0">
              <a:solidFill>
                <a:srgbClr val="0070C0"/>
              </a:solidFill>
            </a:endParaRPr>
          </a:p>
          <a:p>
            <a:pPr>
              <a:buFont typeface="Arial" charset="0"/>
              <a:buChar char="•"/>
            </a:pPr>
            <a:r>
              <a:rPr lang="en-US" dirty="0" smtClean="0"/>
              <a:t>Goals are the things you want to accomplish (getting a college education, buying a car, or starting a business are some of goals).</a:t>
            </a:r>
            <a:br>
              <a:rPr lang="en-US" dirty="0" smtClean="0"/>
            </a:br>
            <a:r>
              <a:rPr lang="es-ES" dirty="0">
                <a:solidFill>
                  <a:srgbClr val="0070C0"/>
                </a:solidFill>
              </a:rPr>
              <a:t>Las metas son las cosas que usted desea lograr (conseguir una educación universitaria, comprar un coche, o comenzar un negocio son algunas de las metas).</a:t>
            </a:r>
            <a:endParaRPr lang="en-US" dirty="0" smtClean="0">
              <a:solidFill>
                <a:srgbClr val="0070C0"/>
              </a:solidFill>
            </a:endParaRPr>
          </a:p>
          <a:p>
            <a:pPr>
              <a:buFont typeface="Arial" charset="0"/>
              <a:buChar char="•"/>
            </a:pPr>
            <a:r>
              <a:rPr lang="en-US" dirty="0" smtClean="0"/>
              <a:t>It is up to you to make and follow a financial plan. </a:t>
            </a:r>
            <a:br>
              <a:rPr lang="en-US" dirty="0" smtClean="0"/>
            </a:br>
            <a:r>
              <a:rPr lang="es-ES" dirty="0" smtClean="0">
                <a:solidFill>
                  <a:srgbClr val="0070C0"/>
                </a:solidFill>
              </a:rPr>
              <a:t>Depende </a:t>
            </a:r>
            <a:r>
              <a:rPr lang="es-ES" dirty="0">
                <a:solidFill>
                  <a:srgbClr val="0070C0"/>
                </a:solidFill>
              </a:rPr>
              <a:t>de usted hacer y seguir un plan financiero.</a:t>
            </a:r>
            <a:endParaRPr lang="en-US" dirty="0" smtClean="0">
              <a:solidFill>
                <a:srgbClr val="0070C0"/>
              </a:solidFill>
            </a:endParaRPr>
          </a:p>
          <a:p>
            <a:pPr marL="0" indent="0"/>
            <a:endParaRPr lang="en-US" dirty="0"/>
          </a:p>
          <a:p>
            <a:pPr marL="0" indent="0"/>
            <a:endParaRPr lang="en-US" dirty="0" smtClean="0"/>
          </a:p>
          <a:p>
            <a:pPr marL="0" indent="0"/>
            <a:endParaRPr lang="en-US" dirty="0"/>
          </a:p>
          <a:p>
            <a:pPr marL="0" indent="0"/>
            <a:endParaRPr lang="en-US" dirty="0" smtClean="0"/>
          </a:p>
          <a:p>
            <a:pPr marL="0" indent="0"/>
            <a:endParaRPr lang="en-US" dirty="0" smtClean="0"/>
          </a:p>
          <a:p>
            <a:pPr>
              <a:buFont typeface="Arial" charset="0"/>
              <a:buChar char="•"/>
            </a:pPr>
            <a:endParaRPr lang="en-US" dirty="0"/>
          </a:p>
        </p:txBody>
      </p:sp>
    </p:spTree>
    <p:extLst>
      <p:ext uri="{BB962C8B-B14F-4D97-AF65-F5344CB8AC3E}">
        <p14:creationId xmlns:p14="http://schemas.microsoft.com/office/powerpoint/2010/main" val="33431017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a:t>Opportunity costs and the time value of money</a:t>
            </a:r>
            <a:br>
              <a:rPr lang="en-US" sz="3100" dirty="0"/>
            </a:br>
            <a:r>
              <a:rPr lang="es-ES" sz="3100" dirty="0">
                <a:solidFill>
                  <a:srgbClr val="0070C0"/>
                </a:solidFill>
              </a:rPr>
              <a:t>Costos de oportunidad y el valor temporal del dinero</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Go figure … </a:t>
            </a:r>
            <a:r>
              <a:rPr lang="en-US" dirty="0" smtClean="0">
                <a:solidFill>
                  <a:srgbClr val="002060"/>
                </a:solidFill>
              </a:rPr>
              <a:t>The Future Value of a Single Deposit</a:t>
            </a:r>
            <a:br>
              <a:rPr lang="en-US" dirty="0" smtClean="0">
                <a:solidFill>
                  <a:srgbClr val="002060"/>
                </a:solidFill>
              </a:rPr>
            </a:br>
            <a:r>
              <a:rPr lang="es-ES" dirty="0">
                <a:solidFill>
                  <a:srgbClr val="0070C0"/>
                </a:solidFill>
              </a:rPr>
              <a:t>El valor futuro de un depósito </a:t>
            </a:r>
            <a:r>
              <a:rPr lang="es-ES" dirty="0" smtClean="0">
                <a:solidFill>
                  <a:srgbClr val="0070C0"/>
                </a:solidFill>
              </a:rPr>
              <a:t>único</a:t>
            </a:r>
            <a:endParaRPr lang="en-US" dirty="0" smtClean="0">
              <a:solidFill>
                <a:srgbClr val="0070C0"/>
              </a:solidFill>
            </a:endParaRPr>
          </a:p>
          <a:p>
            <a:r>
              <a:rPr lang="en-US" dirty="0" smtClean="0">
                <a:solidFill>
                  <a:srgbClr val="FF0000"/>
                </a:solidFill>
              </a:rPr>
              <a:t>Example:</a:t>
            </a:r>
            <a:r>
              <a:rPr lang="en-US" dirty="0" smtClean="0"/>
              <a:t> You deposit $1,000 in a savings account that pays you 5% annual interest. You earned $50 in interest after the first year. How much interest would you earn if you kept your money in the bank for two years?</a:t>
            </a:r>
            <a:br>
              <a:rPr lang="en-US" dirty="0" smtClean="0"/>
            </a:br>
            <a:r>
              <a:rPr lang="es-ES" dirty="0">
                <a:solidFill>
                  <a:srgbClr val="0070C0"/>
                </a:solidFill>
              </a:rPr>
              <a:t>Ejemplo: Usted deposita $ 1,000 en una cuenta de ahorros que le paga 5% de interés anual. Usted ganó $ 50 de interés después del primer año. ¿Cuánto interés ganaría si guardara su dinero en el banco durante dos años?</a:t>
            </a:r>
          </a:p>
          <a:p>
            <a:pPr>
              <a:buFontTx/>
              <a:buChar char="-"/>
            </a:pPr>
            <a:r>
              <a:rPr lang="en-US" dirty="0" smtClean="0">
                <a:solidFill>
                  <a:srgbClr val="FF0000"/>
                </a:solidFill>
              </a:rPr>
              <a:t>Formula:</a:t>
            </a:r>
            <a:r>
              <a:rPr lang="en-US" dirty="0" smtClean="0"/>
              <a:t> (Principal + Previously Earned Interest) x Annual Interest Rate = Interest Earned for the Second Year</a:t>
            </a:r>
            <a:br>
              <a:rPr lang="en-US" dirty="0" smtClean="0"/>
            </a:br>
            <a:r>
              <a:rPr lang="es-ES" dirty="0">
                <a:solidFill>
                  <a:srgbClr val="0070C0"/>
                </a:solidFill>
              </a:rPr>
              <a:t>Fórmula: (Principal + Interés Ganado Anteriormente) x Tasa de Interés Anual = Interés Ganado por el Segundo Año</a:t>
            </a:r>
            <a:endParaRPr lang="en-US" dirty="0" smtClean="0">
              <a:solidFill>
                <a:srgbClr val="0070C0"/>
              </a:solidFill>
            </a:endParaRPr>
          </a:p>
          <a:p>
            <a:r>
              <a:rPr lang="en-US" dirty="0" smtClean="0">
                <a:solidFill>
                  <a:srgbClr val="FF0000"/>
                </a:solidFill>
              </a:rPr>
              <a:t>Solution:</a:t>
            </a:r>
            <a:r>
              <a:rPr lang="en-US" dirty="0" smtClean="0"/>
              <a:t> ($1,000 + $50) x 5% = $1050 x 0.05 = $52.50</a:t>
            </a:r>
            <a:br>
              <a:rPr lang="en-US" dirty="0" smtClean="0"/>
            </a:br>
            <a:r>
              <a:rPr lang="es-ES" dirty="0">
                <a:solidFill>
                  <a:srgbClr val="0070C0"/>
                </a:solidFill>
              </a:rPr>
              <a:t>Solución: ($ 1,000 + $ 50) x 5% = $ 1050 x 0,05 = $ </a:t>
            </a:r>
            <a:r>
              <a:rPr lang="es-ES" dirty="0" smtClean="0">
                <a:solidFill>
                  <a:srgbClr val="0070C0"/>
                </a:solidFill>
              </a:rPr>
              <a:t>52,50</a:t>
            </a:r>
            <a:r>
              <a:rPr lang="en-US" dirty="0" smtClean="0"/>
              <a:t/>
            </a:r>
            <a:br>
              <a:rPr lang="en-US" dirty="0" smtClean="0"/>
            </a:br>
            <a:r>
              <a:rPr lang="en-US" dirty="0" smtClean="0"/>
              <a:t/>
            </a:r>
            <a:br>
              <a:rPr lang="en-US" dirty="0" smtClean="0"/>
            </a:br>
            <a:r>
              <a:rPr lang="en-US" dirty="0" smtClean="0"/>
              <a:t>You will earn $52.50 in interest. You would add this earned interest to your previous amount ($1, 050 + $52.50 = $1, 102.50). The future value of your original $1,000 deposit would be $1, 102.50 after two years.</a:t>
            </a:r>
            <a:br>
              <a:rPr lang="en-US" dirty="0" smtClean="0"/>
            </a:br>
            <a:r>
              <a:rPr lang="es-ES" dirty="0">
                <a:solidFill>
                  <a:srgbClr val="0070C0"/>
                </a:solidFill>
              </a:rPr>
              <a:t>Usted ganará $ 52.50 en interés. Usted agregaría este interés ganado a su cantidad anterior ($ 1, 050 + $ 52.50 = $ 1, 102.50). El valor futuro de su depósito original de $ 1,000 sería $ 1, 102.50 después de dos años</a:t>
            </a:r>
            <a:r>
              <a:rPr lang="es-ES" dirty="0" smtClean="0">
                <a:solidFill>
                  <a:srgbClr val="0070C0"/>
                </a:solidFill>
              </a:rPr>
              <a:t>.</a:t>
            </a:r>
            <a:r>
              <a:rPr lang="en-US" dirty="0" smtClean="0">
                <a:solidFill>
                  <a:srgbClr val="0070C0"/>
                </a:solidFill>
              </a:rPr>
              <a:t> </a:t>
            </a:r>
            <a:endParaRPr lang="en-US" dirty="0">
              <a:solidFill>
                <a:srgbClr val="0070C0"/>
              </a:solidFill>
            </a:endParaRPr>
          </a:p>
        </p:txBody>
      </p:sp>
    </p:spTree>
    <p:extLst>
      <p:ext uri="{BB962C8B-B14F-4D97-AF65-F5344CB8AC3E}">
        <p14:creationId xmlns:p14="http://schemas.microsoft.com/office/powerpoint/2010/main" val="62550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1000"/>
                                        <p:tgtEl>
                                          <p:spTgt spid="2"/>
                                        </p:tgtEl>
                                      </p:cBhvr>
                                    </p:animEffect>
                                    <p:anim calcmode="lin" valueType="num">
                                      <p:cBhvr>
                                        <p:cTn id="36" dur="1000" fill="hold"/>
                                        <p:tgtEl>
                                          <p:spTgt spid="2"/>
                                        </p:tgtEl>
                                        <p:attrNameLst>
                                          <p:attrName>ppt_x</p:attrName>
                                        </p:attrNameLst>
                                      </p:cBhvr>
                                      <p:tavLst>
                                        <p:tav tm="0">
                                          <p:val>
                                            <p:strVal val="#ppt_x"/>
                                          </p:val>
                                        </p:tav>
                                        <p:tav tm="100000">
                                          <p:val>
                                            <p:strVal val="#ppt_x"/>
                                          </p:val>
                                        </p:tav>
                                      </p:tavLst>
                                    </p:anim>
                                    <p:anim calcmode="lin" valueType="num">
                                      <p:cBhvr>
                                        <p:cTn id="3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Opportunity costs and the time value of money</a:t>
            </a:r>
            <a:br>
              <a:rPr lang="en-US" sz="2800" dirty="0"/>
            </a:br>
            <a:r>
              <a:rPr lang="es-ES" sz="2800" dirty="0">
                <a:solidFill>
                  <a:srgbClr val="0070C0"/>
                </a:solidFill>
              </a:rPr>
              <a:t>Costos de oportunidad y el valor temporal del dinero</a:t>
            </a:r>
            <a:endParaRPr lang="en-US" sz="3600" dirty="0"/>
          </a:p>
        </p:txBody>
      </p:sp>
      <p:sp>
        <p:nvSpPr>
          <p:cNvPr id="3" name="Content Placeholder 2"/>
          <p:cNvSpPr>
            <a:spLocks noGrp="1"/>
          </p:cNvSpPr>
          <p:nvPr>
            <p:ph idx="1"/>
          </p:nvPr>
        </p:nvSpPr>
        <p:spPr/>
        <p:txBody>
          <a:bodyPr/>
          <a:lstStyle/>
          <a:p>
            <a:r>
              <a:rPr lang="en-US" dirty="0" smtClean="0">
                <a:solidFill>
                  <a:srgbClr val="FF0000"/>
                </a:solidFill>
              </a:rPr>
              <a:t>Math problem 1: </a:t>
            </a:r>
            <a:r>
              <a:rPr lang="en-US" dirty="0" smtClean="0"/>
              <a:t>Your grandmother gives you $2,750. You decided to put it into a savings account where you will earn 5% interest. How much will you have at the end of six  years?</a:t>
            </a:r>
            <a:br>
              <a:rPr lang="en-US" dirty="0" smtClean="0"/>
            </a:br>
            <a:r>
              <a:rPr lang="es-ES" dirty="0">
                <a:solidFill>
                  <a:srgbClr val="0070C0"/>
                </a:solidFill>
              </a:rPr>
              <a:t>Problema matemático 1: Tu abuela te da $ 2,750. Usted decidió ponerlo en una cuenta de ahorros donde ganará un 5% de interés. ¿Cuánto tendrá al final de seis años?</a:t>
            </a:r>
          </a:p>
          <a:p>
            <a:r>
              <a:rPr lang="en-US" i="1" dirty="0" smtClean="0"/>
              <a:t>(Use Figure 1.4  part A: Answer: $2,750 x 1.340 = $3, 685)</a:t>
            </a:r>
            <a:br>
              <a:rPr lang="en-US" i="1" dirty="0" smtClean="0"/>
            </a:br>
            <a:r>
              <a:rPr lang="es-ES" dirty="0">
                <a:solidFill>
                  <a:srgbClr val="0070C0"/>
                </a:solidFill>
              </a:rPr>
              <a:t>(Use la Figura 1.4 parte A: Respuesta: $ 2,750 x 1.340 = $ 3, 685)</a:t>
            </a:r>
            <a:endParaRPr lang="en-US" i="1" dirty="0">
              <a:solidFill>
                <a:srgbClr val="0070C0"/>
              </a:solidFill>
            </a:endParaRPr>
          </a:p>
        </p:txBody>
      </p:sp>
    </p:spTree>
    <p:extLst>
      <p:ext uri="{BB962C8B-B14F-4D97-AF65-F5344CB8AC3E}">
        <p14:creationId xmlns:p14="http://schemas.microsoft.com/office/powerpoint/2010/main" val="413172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Opportunity costs and the time value of money</a:t>
            </a:r>
            <a:br>
              <a:rPr lang="en-US" sz="2800" dirty="0"/>
            </a:br>
            <a:r>
              <a:rPr lang="es-ES" sz="2800" dirty="0">
                <a:solidFill>
                  <a:srgbClr val="0070C0"/>
                </a:solidFill>
              </a:rPr>
              <a:t>Costos de oportunidad y el valor temporal del dinero</a:t>
            </a:r>
            <a:endParaRPr lang="en-US" sz="3600" dirty="0"/>
          </a:p>
        </p:txBody>
      </p:sp>
      <p:sp>
        <p:nvSpPr>
          <p:cNvPr id="3" name="Content Placeholder 2"/>
          <p:cNvSpPr>
            <a:spLocks noGrp="1"/>
          </p:cNvSpPr>
          <p:nvPr>
            <p:ph idx="1"/>
          </p:nvPr>
        </p:nvSpPr>
        <p:spPr/>
        <p:txBody>
          <a:bodyPr>
            <a:normAutofit fontScale="62500" lnSpcReduction="20000"/>
          </a:bodyPr>
          <a:lstStyle/>
          <a:p>
            <a:pPr>
              <a:buFontTx/>
              <a:buChar char="-"/>
            </a:pPr>
            <a:r>
              <a:rPr lang="en-US" dirty="0" smtClean="0"/>
              <a:t>Future value computations are also called </a:t>
            </a:r>
            <a:r>
              <a:rPr lang="en-US" dirty="0" smtClean="0">
                <a:solidFill>
                  <a:srgbClr val="FF0000"/>
                </a:solidFill>
              </a:rPr>
              <a:t>compounding</a:t>
            </a:r>
            <a:r>
              <a:rPr lang="en-US" dirty="0" smtClean="0"/>
              <a:t>. With compounding, your money increases faster because you are paid interest on your original deposit and on previously earned interest. </a:t>
            </a:r>
            <a:br>
              <a:rPr lang="en-US" dirty="0" smtClean="0"/>
            </a:br>
            <a:r>
              <a:rPr lang="es-ES" dirty="0">
                <a:solidFill>
                  <a:srgbClr val="0070C0"/>
                </a:solidFill>
              </a:rPr>
              <a:t>Los cálculos de valor futuro también se llaman composición. Con la capitalización, su dinero aumenta más rápido porque se le pagan intereses sobre su depósito original y sobre los intereses devengados anteriormente.</a:t>
            </a:r>
            <a:endParaRPr lang="en-US" dirty="0" smtClean="0">
              <a:solidFill>
                <a:srgbClr val="0070C0"/>
              </a:solidFill>
            </a:endParaRPr>
          </a:p>
          <a:p>
            <a:pPr>
              <a:buFontTx/>
              <a:buChar char="-"/>
            </a:pPr>
            <a:r>
              <a:rPr lang="en-US" dirty="0" smtClean="0"/>
              <a:t>Future value table simplify the process of figuring out the effect of compounding. The table in figure 1.4 shows the future value of a single deposit of $1. To use the table, find the annual interest rate that your money is earning. Then see what the future value is at Year 5, Year 6 and so on. For example, if you deposit $1 in a 7% interest  account, at the end of the Year 7, you would  have $1.61 (that’s how you calculate it: $1x1.606 = $1.606).</a:t>
            </a:r>
            <a:br>
              <a:rPr lang="en-US" dirty="0" smtClean="0"/>
            </a:br>
            <a:r>
              <a:rPr lang="es-ES" dirty="0"/>
              <a:t/>
            </a:r>
            <a:br>
              <a:rPr lang="es-ES" dirty="0"/>
            </a:br>
            <a:r>
              <a:rPr lang="es-ES" dirty="0">
                <a:solidFill>
                  <a:srgbClr val="0070C0"/>
                </a:solidFill>
              </a:rPr>
              <a:t>La tabla de valores futuros simplifica el proceso de determinar el efecto de la composición. La tabla de la figura 1.4 muestra el valor futuro de un solo depósito de $ 1. Para usar la tabla, encuentre la tasa de interés anual que su dinero está ganando. Entonces vea cuál es el valor futuro en el Año 5, Año 6 y así sucesivamente. Por ejemplo, si deposita $ 1 en una cuenta de interés del 7%, al final del año 7, tendría $ 1.61 (así es como lo calcula: $ 1x1.606 = $ 1.606).</a:t>
            </a:r>
            <a:endParaRPr lang="en-US" dirty="0" smtClean="0">
              <a:solidFill>
                <a:srgbClr val="0070C0"/>
              </a:solidFill>
            </a:endParaRPr>
          </a:p>
          <a:p>
            <a:pPr>
              <a:buFontTx/>
              <a:buChar char="-"/>
            </a:pPr>
            <a:r>
              <a:rPr lang="en-US" dirty="0" smtClean="0"/>
              <a:t>The sooner you begin to make deposits, the more time you’ll give your money to compound, and the more it will increase. Depositing $1,000 in a 5% interest account at age 40 will give you $3,387 when you reach age 65. However, if you make the same $1,000 deposit in a 5% interest account at age 25, you’ll have a total of $7, 040 when you reach 65.</a:t>
            </a:r>
            <a:br>
              <a:rPr lang="en-US" dirty="0" smtClean="0"/>
            </a:br>
            <a:r>
              <a:rPr lang="es-ES" dirty="0">
                <a:solidFill>
                  <a:srgbClr val="0070C0"/>
                </a:solidFill>
              </a:rPr>
              <a:t>Cuanto antes comience a hacer depósitos, más tiempo le dará su dinero a compuesto, y más aumentará. Depositar $ 1,000 en una cuenta de interés del 5% a los 40 años le dará $ 3,387 cuando alcance los 65 años. Sin embargo, si hace el mismo depósito de $ 1,000 en una cuenta de interés del 5% a los 25 años, tendrá un total de $ 7,040 cuando llegue a los 65.</a:t>
            </a:r>
            <a:endParaRPr lang="en-US" dirty="0" smtClean="0">
              <a:solidFill>
                <a:srgbClr val="0070C0"/>
              </a:solidFill>
            </a:endParaRPr>
          </a:p>
          <a:p>
            <a:pPr>
              <a:buFontTx/>
              <a:buChar char="-"/>
            </a:pPr>
            <a:endParaRPr lang="en-US" dirty="0"/>
          </a:p>
        </p:txBody>
      </p:sp>
    </p:spTree>
    <p:extLst>
      <p:ext uri="{BB962C8B-B14F-4D97-AF65-F5344CB8AC3E}">
        <p14:creationId xmlns:p14="http://schemas.microsoft.com/office/powerpoint/2010/main" val="77420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Opportunity </a:t>
            </a:r>
            <a:r>
              <a:rPr lang="en-US" sz="2800" dirty="0"/>
              <a:t>costs and the time value of money</a:t>
            </a:r>
            <a:br>
              <a:rPr lang="en-US" sz="2800" dirty="0"/>
            </a:br>
            <a:r>
              <a:rPr lang="es-ES" sz="2800" dirty="0">
                <a:solidFill>
                  <a:srgbClr val="0070C0"/>
                </a:solidFill>
              </a:rPr>
              <a:t>Costos de oportunidad y el valor temporal del </a:t>
            </a:r>
            <a:r>
              <a:rPr lang="es-ES" sz="2800" dirty="0" smtClean="0">
                <a:solidFill>
                  <a:srgbClr val="0070C0"/>
                </a:solidFill>
              </a:rPr>
              <a:t>dinero</a:t>
            </a:r>
            <a:endParaRPr lang="en-US" sz="2800" dirty="0"/>
          </a:p>
        </p:txBody>
      </p:sp>
      <p:sp>
        <p:nvSpPr>
          <p:cNvPr id="3" name="Content Placeholder 2"/>
          <p:cNvSpPr>
            <a:spLocks noGrp="1"/>
          </p:cNvSpPr>
          <p:nvPr>
            <p:ph idx="1"/>
          </p:nvPr>
        </p:nvSpPr>
        <p:spPr/>
        <p:txBody>
          <a:bodyPr>
            <a:noAutofit/>
          </a:bodyPr>
          <a:lstStyle/>
          <a:p>
            <a:r>
              <a:rPr lang="en-US" sz="2400" dirty="0" smtClean="0">
                <a:solidFill>
                  <a:srgbClr val="002060"/>
                </a:solidFill>
              </a:rPr>
              <a:t>Future Value of a Series of Deposits</a:t>
            </a:r>
            <a:r>
              <a:rPr lang="en-US" sz="1400" dirty="0" smtClean="0">
                <a:solidFill>
                  <a:srgbClr val="002060"/>
                </a:solidFill>
              </a:rPr>
              <a:t/>
            </a:r>
            <a:br>
              <a:rPr lang="en-US" sz="1400" dirty="0" smtClean="0">
                <a:solidFill>
                  <a:srgbClr val="002060"/>
                </a:solidFill>
              </a:rPr>
            </a:br>
            <a:r>
              <a:rPr lang="es-ES" sz="2000" dirty="0">
                <a:solidFill>
                  <a:srgbClr val="0070C0"/>
                </a:solidFill>
              </a:rPr>
              <a:t>Valor futuro de una serie de depósitos</a:t>
            </a:r>
            <a:r>
              <a:rPr lang="en-US" sz="1100" dirty="0" smtClean="0">
                <a:solidFill>
                  <a:srgbClr val="002060"/>
                </a:solidFill>
              </a:rPr>
              <a:t/>
            </a:r>
            <a:br>
              <a:rPr lang="en-US" sz="1100" dirty="0" smtClean="0">
                <a:solidFill>
                  <a:srgbClr val="002060"/>
                </a:solidFill>
              </a:rPr>
            </a:br>
            <a:r>
              <a:rPr lang="en-US" sz="1100" dirty="0" smtClean="0">
                <a:solidFill>
                  <a:srgbClr val="002060"/>
                </a:solidFill>
              </a:rPr>
              <a:t/>
            </a:r>
            <a:br>
              <a:rPr lang="en-US" sz="1100" dirty="0" smtClean="0">
                <a:solidFill>
                  <a:srgbClr val="002060"/>
                </a:solidFill>
              </a:rPr>
            </a:br>
            <a:r>
              <a:rPr lang="en-US" sz="1800" dirty="0" smtClean="0"/>
              <a:t>Some savers and investors like to make regular deposits into their savings. A series  of equal deposits is called an </a:t>
            </a:r>
            <a:r>
              <a:rPr lang="en-US" sz="1800" dirty="0" smtClean="0">
                <a:solidFill>
                  <a:srgbClr val="FF0000"/>
                </a:solidFill>
              </a:rPr>
              <a:t>annuity</a:t>
            </a:r>
            <a:r>
              <a:rPr lang="en-US" sz="1800" dirty="0" smtClean="0"/>
              <a:t>. Using part B of Figure 1.4, which shows the future value of a series of equal yearly deposits, can you find what the future vale would be if you deposited $1,000 a year at 5% annual interest rate for six years?  At the end of the six year, you will have ….</a:t>
            </a:r>
            <a:r>
              <a:rPr lang="en-US" sz="1800" dirty="0" smtClean="0">
                <a:solidFill>
                  <a:srgbClr val="FF0000"/>
                </a:solidFill>
              </a:rPr>
              <a:t>$6,802  </a:t>
            </a:r>
            <a:r>
              <a:rPr lang="en-US" sz="1800" dirty="0" smtClean="0"/>
              <a:t>(that’s how you calculate: $1,000 x 6.802 = $6,802)</a:t>
            </a:r>
            <a:br>
              <a:rPr lang="en-US" sz="1800" dirty="0" smtClean="0"/>
            </a:br>
            <a:r>
              <a:rPr lang="es-ES" sz="1800" dirty="0">
                <a:solidFill>
                  <a:srgbClr val="0070C0"/>
                </a:solidFill>
              </a:rPr>
              <a:t>Algunos ahorradores e inversores les gusta hacer depósitos regulares en sus ahorros. Una serie de depósitos iguales se llama una anualidad. Utilizando la parte B de la figura 1.4, que muestra el valor futuro de una serie de depósitos anuales iguales, ¿puede encontrar cuál sería el valor futuro si depositó $ 1,000 al año a una tasa de interés anual del 5% durante seis años? Al final de los seis años, tendrás ... $ 6.802 (así es como calculas: $ 1.000 x 6.802 = $ 6.802</a:t>
            </a:r>
            <a:r>
              <a:rPr lang="es-ES" sz="1800" dirty="0" smtClean="0">
                <a:solidFill>
                  <a:srgbClr val="0070C0"/>
                </a:solidFill>
              </a:rPr>
              <a:t>)</a:t>
            </a:r>
            <a:br>
              <a:rPr lang="es-ES" sz="1800" dirty="0" smtClean="0">
                <a:solidFill>
                  <a:srgbClr val="0070C0"/>
                </a:solidFill>
              </a:rPr>
            </a:br>
            <a:endParaRPr lang="en-US" sz="1800" dirty="0" smtClean="0">
              <a:solidFill>
                <a:srgbClr val="0070C0"/>
              </a:solidFill>
            </a:endParaRPr>
          </a:p>
        </p:txBody>
      </p:sp>
    </p:spTree>
    <p:extLst>
      <p:ext uri="{BB962C8B-B14F-4D97-AF65-F5344CB8AC3E}">
        <p14:creationId xmlns:p14="http://schemas.microsoft.com/office/powerpoint/2010/main" val="223893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Opportunity costs and the time value of money</a:t>
            </a:r>
            <a:br>
              <a:rPr lang="en-US" sz="2800" dirty="0"/>
            </a:br>
            <a:r>
              <a:rPr lang="es-ES" sz="2800" dirty="0">
                <a:solidFill>
                  <a:srgbClr val="0070C0"/>
                </a:solidFill>
              </a:rPr>
              <a:t>Costos de oportunidad y el valor temporal del dinero</a:t>
            </a:r>
            <a:endParaRPr lang="en-US" sz="2800" dirty="0"/>
          </a:p>
        </p:txBody>
      </p:sp>
      <p:sp>
        <p:nvSpPr>
          <p:cNvPr id="3" name="Content Placeholder 2"/>
          <p:cNvSpPr>
            <a:spLocks noGrp="1"/>
          </p:cNvSpPr>
          <p:nvPr>
            <p:ph idx="1"/>
          </p:nvPr>
        </p:nvSpPr>
        <p:spPr/>
        <p:txBody>
          <a:bodyPr>
            <a:normAutofit fontScale="85000" lnSpcReduction="10000"/>
          </a:bodyPr>
          <a:lstStyle/>
          <a:p>
            <a:r>
              <a:rPr lang="en-US" sz="2800" dirty="0"/>
              <a:t>Present Value of a Single Deposit</a:t>
            </a:r>
            <a:br>
              <a:rPr lang="en-US" sz="2800" dirty="0"/>
            </a:br>
            <a:r>
              <a:rPr lang="es-ES" sz="2800" dirty="0">
                <a:solidFill>
                  <a:srgbClr val="0070C0"/>
                </a:solidFill>
              </a:rPr>
              <a:t>Valor actual de un depósito </a:t>
            </a:r>
            <a:r>
              <a:rPr lang="es-ES" sz="2800" dirty="0" smtClean="0">
                <a:solidFill>
                  <a:srgbClr val="0070C0"/>
                </a:solidFill>
              </a:rPr>
              <a:t>único</a:t>
            </a:r>
            <a:br>
              <a:rPr lang="es-ES" sz="2800" dirty="0" smtClean="0">
                <a:solidFill>
                  <a:srgbClr val="0070C0"/>
                </a:solidFill>
              </a:rPr>
            </a:br>
            <a:r>
              <a:rPr lang="es-ES" sz="4000" dirty="0">
                <a:solidFill>
                  <a:srgbClr val="0070C0"/>
                </a:solidFill>
              </a:rPr>
              <a:t/>
            </a:r>
            <a:br>
              <a:rPr lang="es-ES" sz="4000" dirty="0">
                <a:solidFill>
                  <a:srgbClr val="0070C0"/>
                </a:solidFill>
              </a:rPr>
            </a:br>
            <a:r>
              <a:rPr lang="en-US" sz="2400" dirty="0"/>
              <a:t>You can also calculate </a:t>
            </a:r>
            <a:r>
              <a:rPr lang="en-US" sz="2400" dirty="0">
                <a:solidFill>
                  <a:srgbClr val="FF0000"/>
                </a:solidFill>
              </a:rPr>
              <a:t>the present value, </a:t>
            </a:r>
            <a:r>
              <a:rPr lang="en-US" sz="2400" dirty="0"/>
              <a:t>which is the amount of money you would need to deposit now in order to attain a desired  amount in the future. For example, if you want to have $1,000 in five years for a down payment on a car, and your savings account pays 5% annual interest, how much money will you need to deposit now in order to earn enough interest to accumulate $1,000?</a:t>
            </a:r>
            <a:br>
              <a:rPr lang="en-US" sz="2400" dirty="0"/>
            </a:br>
            <a:r>
              <a:rPr lang="es-ES" sz="2400" dirty="0">
                <a:solidFill>
                  <a:srgbClr val="0070C0"/>
                </a:solidFill>
              </a:rPr>
              <a:t>También puede calcular el valor actual, que es la cantidad de dinero que necesitaría depositar ahora para obtener una cantidad deseada en el futuro. Por ejemplo, si desea tener $ 1,000 en cinco años para un pago inicial en un automóvil, y su cuenta de ahorros paga 5% de interés anual, ¿cuánto dinero necesitará depositar ahora para ganar suficiente interés para acumular $ 1,000?</a:t>
            </a:r>
            <a:r>
              <a:rPr lang="en-US" sz="2400" dirty="0"/>
              <a:t/>
            </a:r>
            <a:br>
              <a:rPr lang="en-US" sz="2400" dirty="0"/>
            </a:br>
            <a:endParaRPr lang="en-US" sz="2400" i="1" dirty="0">
              <a:solidFill>
                <a:srgbClr val="0070C0"/>
              </a:solidFill>
            </a:endParaRPr>
          </a:p>
          <a:p>
            <a:endParaRPr lang="en-US" dirty="0"/>
          </a:p>
        </p:txBody>
      </p:sp>
    </p:spTree>
    <p:extLst>
      <p:ext uri="{BB962C8B-B14F-4D97-AF65-F5344CB8AC3E}">
        <p14:creationId xmlns:p14="http://schemas.microsoft.com/office/powerpoint/2010/main" val="3113760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Opportunity costs and the time value of money</a:t>
            </a:r>
            <a:br>
              <a:rPr lang="en-US" sz="2800" dirty="0"/>
            </a:br>
            <a:r>
              <a:rPr lang="es-ES" sz="2800" dirty="0">
                <a:solidFill>
                  <a:srgbClr val="0070C0"/>
                </a:solidFill>
              </a:rPr>
              <a:t>Costos de oportunidad y el valor temporal del dinero</a:t>
            </a:r>
            <a:endParaRPr lang="en-US" sz="2800" dirty="0"/>
          </a:p>
        </p:txBody>
      </p:sp>
      <p:sp>
        <p:nvSpPr>
          <p:cNvPr id="3" name="Content Placeholder 2"/>
          <p:cNvSpPr>
            <a:spLocks noGrp="1"/>
          </p:cNvSpPr>
          <p:nvPr>
            <p:ph idx="1"/>
          </p:nvPr>
        </p:nvSpPr>
        <p:spPr/>
        <p:txBody>
          <a:bodyPr>
            <a:normAutofit fontScale="92500"/>
          </a:bodyPr>
          <a:lstStyle/>
          <a:p>
            <a:r>
              <a:rPr lang="en-US" sz="2400" i="1" dirty="0"/>
              <a:t>Part C of Figure 1.4 will help you find the answer. Find Year 5 in the left column, and look across to the 5 percent interest rate column. The value given is 0.784. Multiply this value by the amount of money you want to have in 5 years ($1,000 x 0.784 = $784). You will need to deposit $784 now in order to have $1,000 in 5 years.</a:t>
            </a:r>
            <a:br>
              <a:rPr lang="en-US" sz="2400" i="1" dirty="0"/>
            </a:br>
            <a:r>
              <a:rPr lang="es-ES" sz="2400" dirty="0"/>
              <a:t/>
            </a:r>
            <a:br>
              <a:rPr lang="es-ES" sz="2400" dirty="0"/>
            </a:br>
            <a:r>
              <a:rPr lang="es-ES" sz="2400" i="1" dirty="0">
                <a:solidFill>
                  <a:srgbClr val="0070C0"/>
                </a:solidFill>
              </a:rPr>
              <a:t>La Parte C de la Figura 1.4 le ayudará a encontrar la respuesta. Encuentre el año 5 en la columna de la izquierda y mire a través de la columna de 5% de la tasa de interés. El valor dado es 0.784. Multiplique este valor por la cantidad de dinero que desea tener en 5 años ($ 1.000 x 0.784 = $ 784). Usted tendrá que depositar $ 784 ahora para tener $ 1,000 en 5 años.</a:t>
            </a:r>
            <a:r>
              <a:rPr lang="en-US" sz="2400" i="1" dirty="0">
                <a:solidFill>
                  <a:srgbClr val="0070C0"/>
                </a:solidFill>
              </a:rPr>
              <a:t/>
            </a:r>
            <a:br>
              <a:rPr lang="en-US" sz="2400" i="1" dirty="0">
                <a:solidFill>
                  <a:srgbClr val="0070C0"/>
                </a:solidFill>
              </a:rPr>
            </a:br>
            <a:endParaRPr lang="en-US" dirty="0"/>
          </a:p>
        </p:txBody>
      </p:sp>
    </p:spTree>
    <p:extLst>
      <p:ext uri="{BB962C8B-B14F-4D97-AF65-F5344CB8AC3E}">
        <p14:creationId xmlns:p14="http://schemas.microsoft.com/office/powerpoint/2010/main" val="13560611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Opportunity costs and the time value of money</a:t>
            </a:r>
            <a:br>
              <a:rPr lang="en-US" sz="2800" dirty="0"/>
            </a:br>
            <a:r>
              <a:rPr lang="es-ES" sz="2800" dirty="0">
                <a:solidFill>
                  <a:srgbClr val="0070C0"/>
                </a:solidFill>
              </a:rPr>
              <a:t>Costos de oportunidad y el valor temporal del dinero</a:t>
            </a:r>
            <a:endParaRPr lang="en-US" sz="2800" dirty="0"/>
          </a:p>
        </p:txBody>
      </p:sp>
      <p:sp>
        <p:nvSpPr>
          <p:cNvPr id="3" name="Content Placeholder 2"/>
          <p:cNvSpPr>
            <a:spLocks noGrp="1"/>
          </p:cNvSpPr>
          <p:nvPr>
            <p:ph idx="1"/>
          </p:nvPr>
        </p:nvSpPr>
        <p:spPr/>
        <p:txBody>
          <a:bodyPr>
            <a:normAutofit fontScale="92500" lnSpcReduction="20000"/>
          </a:bodyPr>
          <a:lstStyle/>
          <a:p>
            <a:r>
              <a:rPr lang="en-US" sz="2900" dirty="0"/>
              <a:t>Present Value of a Series of </a:t>
            </a:r>
            <a:r>
              <a:rPr lang="en-US" sz="2900" dirty="0" smtClean="0"/>
              <a:t>Deposits</a:t>
            </a:r>
            <a:br>
              <a:rPr lang="en-US" sz="2900" dirty="0" smtClean="0"/>
            </a:br>
            <a:r>
              <a:rPr lang="es-ES" sz="2600" dirty="0">
                <a:solidFill>
                  <a:srgbClr val="0070C0"/>
                </a:solidFill>
              </a:rPr>
              <a:t>Valor actual de una serie de depósitos</a:t>
            </a:r>
            <a:r>
              <a:rPr lang="en-US" sz="2900" dirty="0">
                <a:solidFill>
                  <a:srgbClr val="002060"/>
                </a:solidFill>
              </a:rPr>
              <a:t/>
            </a:r>
            <a:br>
              <a:rPr lang="en-US" sz="2900" dirty="0">
                <a:solidFill>
                  <a:srgbClr val="002060"/>
                </a:solidFill>
              </a:rPr>
            </a:br>
            <a:r>
              <a:rPr lang="en-US" sz="2400" dirty="0">
                <a:solidFill>
                  <a:srgbClr val="002060"/>
                </a:solidFill>
              </a:rPr>
              <a:t/>
            </a:r>
            <a:br>
              <a:rPr lang="en-US" sz="2400" dirty="0">
                <a:solidFill>
                  <a:srgbClr val="002060"/>
                </a:solidFill>
              </a:rPr>
            </a:br>
            <a:r>
              <a:rPr lang="en-US" sz="2600" dirty="0"/>
              <a:t>You can also use present value calculations to determine how much you need to deposit so you can take a specific amount of money out of your savings account for a certain number of years. If you want to take $400 out of your account each year for nine years, and your money  is earning interest at 8%  a year, how much money will you need to deposit now? </a:t>
            </a:r>
            <a:r>
              <a:rPr lang="en-US" sz="2600" dirty="0" smtClean="0"/>
              <a:t/>
            </a:r>
            <a:br>
              <a:rPr lang="en-US" sz="2600" dirty="0" smtClean="0"/>
            </a:br>
            <a:r>
              <a:rPr lang="es-ES" dirty="0">
                <a:solidFill>
                  <a:srgbClr val="0070C0"/>
                </a:solidFill>
              </a:rPr>
              <a:t>También puede usar cálculos de valor actual para determinar cuánto necesita depositar para poder sacar una cantidad específica de dinero de su cuenta de ahorros durante un cierto número de años. Si desea sacar $ 400 de su cuenta cada año durante nueve años, y su dinero está ganando interés al 8% al año, ¿cuánto dinero necesitará depositar ahora?</a:t>
            </a:r>
            <a:r>
              <a:rPr lang="en-US" sz="2600" dirty="0">
                <a:solidFill>
                  <a:srgbClr val="0070C0"/>
                </a:solidFill>
              </a:rPr>
              <a:t/>
            </a:r>
            <a:br>
              <a:rPr lang="en-US" sz="2600" dirty="0">
                <a:solidFill>
                  <a:srgbClr val="0070C0"/>
                </a:solidFill>
              </a:rPr>
            </a:br>
            <a:endParaRPr lang="en-US" sz="2600" dirty="0">
              <a:solidFill>
                <a:srgbClr val="0070C0"/>
              </a:solidFill>
            </a:endParaRPr>
          </a:p>
          <a:p>
            <a:endParaRPr lang="en-US" dirty="0"/>
          </a:p>
        </p:txBody>
      </p:sp>
    </p:spTree>
    <p:extLst>
      <p:ext uri="{BB962C8B-B14F-4D97-AF65-F5344CB8AC3E}">
        <p14:creationId xmlns:p14="http://schemas.microsoft.com/office/powerpoint/2010/main" val="22515286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Opportunity costs and the time value of money</a:t>
            </a:r>
            <a:br>
              <a:rPr lang="en-US" sz="2800" dirty="0"/>
            </a:br>
            <a:r>
              <a:rPr lang="es-ES" sz="2800" dirty="0">
                <a:solidFill>
                  <a:srgbClr val="0070C0"/>
                </a:solidFill>
              </a:rPr>
              <a:t>Costos de oportunidad y el valor temporal del dinero</a:t>
            </a:r>
            <a:endParaRPr lang="en-US" dirty="0"/>
          </a:p>
        </p:txBody>
      </p:sp>
      <p:sp>
        <p:nvSpPr>
          <p:cNvPr id="3" name="Content Placeholder 2"/>
          <p:cNvSpPr>
            <a:spLocks noGrp="1"/>
          </p:cNvSpPr>
          <p:nvPr>
            <p:ph idx="1"/>
          </p:nvPr>
        </p:nvSpPr>
        <p:spPr/>
        <p:txBody>
          <a:bodyPr>
            <a:normAutofit fontScale="92500" lnSpcReduction="20000"/>
          </a:bodyPr>
          <a:lstStyle/>
          <a:p>
            <a:r>
              <a:rPr lang="en-US" sz="2600" i="1" dirty="0"/>
              <a:t>Part D of Figure 1.4 will help you find the answer. Find the Year 9 in the left column and look across to the 8 percent interest rate column. The value given is 6.247. Multiply this value by the amount of money that you want  to take our every year  ($400 x 6.247 = $2,498.80). You will need to deposit $2,498.80 now to be able to take out $400 each year for nine years. This type of calculation is often used to estimate how much money you’ll need for retirement.</a:t>
            </a:r>
            <a:br>
              <a:rPr lang="en-US" sz="2600" i="1" dirty="0"/>
            </a:br>
            <a:r>
              <a:rPr lang="es-ES" dirty="0">
                <a:solidFill>
                  <a:srgbClr val="0070C0"/>
                </a:solidFill>
              </a:rPr>
              <a:t>La parte D de la figura 1.4 le ayudará a encontrar la respuesta. Encuentre el Año 9 en la columna de la izquierda y mire a través de la columna de 8 por ciento del tipo de interés. El valor dado es 6.247. Multiplique este valor por la cantidad de dinero que desea tomar cada año ($ 400 x 6.247 = $ 2,498.80). Usted tendrá que depositar $ 2,498.80 ahora para poder sacar $ 400 cada año durante nueve años. Este tipo de cálculo se utiliza a menudo para estimar cuánto dinero necesitará para su jubilación.</a:t>
            </a:r>
            <a:endParaRPr lang="en-US" sz="3800" i="1" dirty="0">
              <a:solidFill>
                <a:srgbClr val="0070C0"/>
              </a:solidFill>
            </a:endParaRPr>
          </a:p>
          <a:p>
            <a:endParaRPr lang="en-US" dirty="0"/>
          </a:p>
        </p:txBody>
      </p:sp>
    </p:spTree>
    <p:extLst>
      <p:ext uri="{BB962C8B-B14F-4D97-AF65-F5344CB8AC3E}">
        <p14:creationId xmlns:p14="http://schemas.microsoft.com/office/powerpoint/2010/main" val="31096805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Opportunity costs and the time value of money</a:t>
            </a:r>
            <a:br>
              <a:rPr lang="en-US" sz="2800" dirty="0"/>
            </a:br>
            <a:r>
              <a:rPr lang="es-ES" sz="2800" dirty="0">
                <a:solidFill>
                  <a:srgbClr val="0070C0"/>
                </a:solidFill>
              </a:rPr>
              <a:t>Costos de oportunidad y el valor temporal del dinero</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Math problem 2</a:t>
            </a:r>
            <a:r>
              <a:rPr lang="en-US" dirty="0" smtClean="0"/>
              <a:t>: If you deposit $75 a year at 5% interest rate for nine years, how much will you have at the end of the nine years?</a:t>
            </a:r>
            <a:br>
              <a:rPr lang="en-US" dirty="0" smtClean="0"/>
            </a:br>
            <a:r>
              <a:rPr lang="es-ES" dirty="0">
                <a:solidFill>
                  <a:srgbClr val="0070C0"/>
                </a:solidFill>
              </a:rPr>
              <a:t>Problema matemático 2: Si deposita $ 75 al año a un tipo de interés del 5% durante nueve años, ¿cuánto tendrá al final de los nueve años?</a:t>
            </a:r>
            <a:endParaRPr lang="en-US" dirty="0" smtClean="0">
              <a:solidFill>
                <a:srgbClr val="0070C0"/>
              </a:solidFill>
            </a:endParaRPr>
          </a:p>
          <a:p>
            <a:r>
              <a:rPr lang="en-US" i="1" dirty="0" smtClean="0"/>
              <a:t>(Use figure 1.4 part B: Answer: $75 x 11.027 = $827.03)</a:t>
            </a:r>
            <a:br>
              <a:rPr lang="en-US" i="1" dirty="0" smtClean="0"/>
            </a:br>
            <a:r>
              <a:rPr lang="en-US" dirty="0" smtClean="0">
                <a:solidFill>
                  <a:srgbClr val="0070C0"/>
                </a:solidFill>
              </a:rPr>
              <a:t>(</a:t>
            </a:r>
            <a:r>
              <a:rPr lang="en-US" dirty="0" err="1">
                <a:solidFill>
                  <a:srgbClr val="0070C0"/>
                </a:solidFill>
              </a:rPr>
              <a:t>Utilice</a:t>
            </a:r>
            <a:r>
              <a:rPr lang="en-US" dirty="0">
                <a:solidFill>
                  <a:srgbClr val="0070C0"/>
                </a:solidFill>
              </a:rPr>
              <a:t> la </a:t>
            </a:r>
            <a:r>
              <a:rPr lang="en-US" dirty="0" err="1">
                <a:solidFill>
                  <a:srgbClr val="0070C0"/>
                </a:solidFill>
              </a:rPr>
              <a:t>figura</a:t>
            </a:r>
            <a:r>
              <a:rPr lang="en-US" dirty="0">
                <a:solidFill>
                  <a:srgbClr val="0070C0"/>
                </a:solidFill>
              </a:rPr>
              <a:t> 1.4 parte B: </a:t>
            </a:r>
            <a:r>
              <a:rPr lang="en-US" dirty="0" err="1">
                <a:solidFill>
                  <a:srgbClr val="0070C0"/>
                </a:solidFill>
              </a:rPr>
              <a:t>Respuesta</a:t>
            </a:r>
            <a:r>
              <a:rPr lang="en-US" dirty="0">
                <a:solidFill>
                  <a:srgbClr val="0070C0"/>
                </a:solidFill>
              </a:rPr>
              <a:t>: $ 75 x 11.027 = $ 827.03)</a:t>
            </a:r>
            <a:endParaRPr lang="en-US" i="1" dirty="0" smtClean="0">
              <a:solidFill>
                <a:srgbClr val="0070C0"/>
              </a:solidFill>
            </a:endParaRPr>
          </a:p>
          <a:p>
            <a:endParaRPr lang="en-US" i="1" dirty="0" smtClean="0"/>
          </a:p>
          <a:p>
            <a:r>
              <a:rPr lang="en-US" i="1" dirty="0" smtClean="0">
                <a:solidFill>
                  <a:srgbClr val="FF0000"/>
                </a:solidFill>
              </a:rPr>
              <a:t>Math Problem 3: </a:t>
            </a:r>
            <a:r>
              <a:rPr lang="en-US" i="1" dirty="0" smtClean="0"/>
              <a:t>Next year when you are in college, you plan to take $1,000 out of your savings account each year for 5 years. Your money will earn 9% interest. How much money will you and your parents need to deposit to make this plan a success? </a:t>
            </a:r>
            <a:br>
              <a:rPr lang="en-US" i="1" dirty="0" smtClean="0"/>
            </a:br>
            <a:r>
              <a:rPr lang="es-ES" dirty="0">
                <a:solidFill>
                  <a:srgbClr val="0070C0"/>
                </a:solidFill>
              </a:rPr>
              <a:t>Problema de matemáticas 3: El año que viene cuando esté en la universidad, planea sacar $ 1,000 de su cuenta de ahorros cada año durante 5 años. Su dinero ganará un interés del 9%. ¿Cuánto dinero usted y sus padres deben depositar para que este plan sea un éxito</a:t>
            </a:r>
            <a:r>
              <a:rPr lang="es-ES" dirty="0" smtClean="0">
                <a:solidFill>
                  <a:srgbClr val="0070C0"/>
                </a:solidFill>
              </a:rPr>
              <a:t>?</a:t>
            </a:r>
            <a:br>
              <a:rPr lang="es-ES" dirty="0" smtClean="0">
                <a:solidFill>
                  <a:srgbClr val="0070C0"/>
                </a:solidFill>
              </a:rPr>
            </a:br>
            <a:endParaRPr lang="en-US" i="1" dirty="0" smtClean="0">
              <a:solidFill>
                <a:srgbClr val="0070C0"/>
              </a:solidFill>
            </a:endParaRPr>
          </a:p>
          <a:p>
            <a:r>
              <a:rPr lang="en-US" i="1" dirty="0" smtClean="0"/>
              <a:t>(Use part D of Figure 1.4: Answer: $1,000 x 3.890 = $3,890)</a:t>
            </a:r>
            <a:br>
              <a:rPr lang="en-US" i="1" dirty="0" smtClean="0"/>
            </a:br>
            <a:r>
              <a:rPr lang="es-ES" dirty="0">
                <a:solidFill>
                  <a:srgbClr val="0070C0"/>
                </a:solidFill>
              </a:rPr>
              <a:t>(Use la parte D de la Figura 1.4: Respuesta: $ 1,000 x 3,890 = $ 3,890)</a:t>
            </a:r>
            <a:endParaRPr lang="en-US" i="1" dirty="0" smtClean="0">
              <a:solidFill>
                <a:srgbClr val="0070C0"/>
              </a:solidFill>
            </a:endParaRPr>
          </a:p>
          <a:p>
            <a:endParaRPr lang="en-US" dirty="0" smtClean="0"/>
          </a:p>
          <a:p>
            <a:endParaRPr lang="en-US" dirty="0"/>
          </a:p>
        </p:txBody>
      </p:sp>
    </p:spTree>
    <p:extLst>
      <p:ext uri="{BB962C8B-B14F-4D97-AF65-F5344CB8AC3E}">
        <p14:creationId xmlns:p14="http://schemas.microsoft.com/office/powerpoint/2010/main" val="416695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Achieving your financial </a:t>
            </a:r>
            <a:r>
              <a:rPr lang="en-US" sz="3600" dirty="0" smtClean="0"/>
              <a:t>goals</a:t>
            </a:r>
            <a:br>
              <a:rPr lang="en-US" sz="3600" dirty="0" smtClean="0"/>
            </a:br>
            <a:r>
              <a:rPr lang="es-ES" sz="3600" dirty="0">
                <a:solidFill>
                  <a:srgbClr val="0070C0"/>
                </a:solidFill>
              </a:rPr>
              <a:t>Alcanzar sus metas financieras</a:t>
            </a:r>
            <a:endParaRPr lang="en-US" sz="3600" dirty="0">
              <a:solidFill>
                <a:srgbClr val="0070C0"/>
              </a:solidFill>
            </a:endParaRPr>
          </a:p>
        </p:txBody>
      </p:sp>
      <p:sp>
        <p:nvSpPr>
          <p:cNvPr id="3" name="Content Placeholder 2"/>
          <p:cNvSpPr>
            <a:spLocks noGrp="1"/>
          </p:cNvSpPr>
          <p:nvPr>
            <p:ph idx="1"/>
          </p:nvPr>
        </p:nvSpPr>
        <p:spPr/>
        <p:txBody>
          <a:bodyPr>
            <a:noAutofit/>
          </a:bodyPr>
          <a:lstStyle/>
          <a:p>
            <a:pPr marL="0" indent="0">
              <a:buNone/>
            </a:pPr>
            <a:r>
              <a:rPr lang="en-US" sz="1600" dirty="0" smtClean="0"/>
              <a:t>Throughout your life you’ll have many different financial needs and goals. By learning to use your money wisely now, you’ll be able to achieve many of those goals. This lesson is designated to give you a framework to help you learn how to make financial decisions. Financial planning involves first choosing a career and then learning how to protect and manage the money you earn. By using the following eight strategies, you can avoid many common money mistakes:</a:t>
            </a:r>
            <a:br>
              <a:rPr lang="en-US" sz="1600" dirty="0" smtClean="0"/>
            </a:br>
            <a:r>
              <a:rPr lang="es-ES" sz="1600" dirty="0">
                <a:solidFill>
                  <a:srgbClr val="0070C0"/>
                </a:solidFill>
              </a:rPr>
              <a:t>A lo largo de su vida tendrá muchas necesidades y objetivos financieros diferentes. Al aprender a usar su dinero sabiamente ahora, usted será capaz de lograr muchos de esos objetivos. Esta lección está diseñada para proporcionarle un marco para ayudarle a aprender cómo tomar decisiones financieras. La planificación financiera implica elegir primero una carrera y luego aprender a proteger y administrar el dinero que gana. Mediante el uso de las siguientes ocho estrategias, puede evitar muchos errores de dinero común:</a:t>
            </a:r>
            <a:endParaRPr lang="en-US" sz="1600" dirty="0" smtClean="0">
              <a:solidFill>
                <a:srgbClr val="0070C0"/>
              </a:solidFill>
            </a:endParaRPr>
          </a:p>
          <a:p>
            <a:pPr>
              <a:buFont typeface="+mj-lt"/>
              <a:buAutoNum type="arabicPeriod"/>
            </a:pPr>
            <a:r>
              <a:rPr lang="en-US" sz="1600" dirty="0" smtClean="0">
                <a:solidFill>
                  <a:srgbClr val="FF0000"/>
                </a:solidFill>
              </a:rPr>
              <a:t>OBTAIN :   </a:t>
            </a:r>
            <a:r>
              <a:rPr lang="en-US" sz="1600" dirty="0" smtClean="0"/>
              <a:t>You obtain financial resources by working, making  investments, or owning property. Obtaining money is the foundation of financial planning because you’ll use that money for all other financial activities. </a:t>
            </a:r>
            <a:br>
              <a:rPr lang="en-US" sz="1600" dirty="0" smtClean="0"/>
            </a:br>
            <a:r>
              <a:rPr lang="es-ES" sz="1600" dirty="0">
                <a:solidFill>
                  <a:srgbClr val="0070C0"/>
                </a:solidFill>
              </a:rPr>
              <a:t>OBTENER: Usted obtiene recursos financieros trabajando, haciendo inversiones o poseer propiedades. La obtención de dinero es la base de la planificación financiera porque usará ese dinero para todas las demás actividades financieras.</a:t>
            </a:r>
            <a:endParaRPr lang="en-US" sz="1600" dirty="0" smtClean="0">
              <a:solidFill>
                <a:srgbClr val="0070C0"/>
              </a:solidFill>
            </a:endParaRPr>
          </a:p>
          <a:p>
            <a:pPr>
              <a:buFont typeface="+mj-lt"/>
              <a:buAutoNum type="arabicPeriod"/>
            </a:pPr>
            <a:endParaRPr lang="en-US" sz="1400" dirty="0">
              <a:solidFill>
                <a:srgbClr val="FF0000"/>
              </a:solidFill>
            </a:endParaRPr>
          </a:p>
        </p:txBody>
      </p:sp>
    </p:spTree>
    <p:extLst>
      <p:ext uri="{BB962C8B-B14F-4D97-AF65-F5344CB8AC3E}">
        <p14:creationId xmlns:p14="http://schemas.microsoft.com/office/powerpoint/2010/main" val="2307000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520940" cy="1371600"/>
          </a:xfrm>
        </p:spPr>
        <p:txBody>
          <a:bodyPr>
            <a:noAutofit/>
          </a:bodyPr>
          <a:lstStyle/>
          <a:p>
            <a:r>
              <a:rPr lang="en-US" sz="3600" dirty="0"/>
              <a:t>Decisions and Goals in Personal F</a:t>
            </a:r>
            <a:r>
              <a:rPr lang="en-US" sz="3600" dirty="0" smtClean="0"/>
              <a:t>inance </a:t>
            </a:r>
            <a:r>
              <a:rPr lang="es-ES" sz="3200" dirty="0">
                <a:solidFill>
                  <a:srgbClr val="0070C0"/>
                </a:solidFill>
              </a:rPr>
              <a:t>Decisiones y Metas en Finanzas Personales</a:t>
            </a:r>
            <a:endParaRPr lang="en-US" sz="3600" dirty="0"/>
          </a:p>
        </p:txBody>
      </p:sp>
      <p:sp>
        <p:nvSpPr>
          <p:cNvPr id="3" name="Content Placeholder 2"/>
          <p:cNvSpPr>
            <a:spLocks noGrp="1"/>
          </p:cNvSpPr>
          <p:nvPr>
            <p:ph idx="1"/>
          </p:nvPr>
        </p:nvSpPr>
        <p:spPr/>
        <p:txBody>
          <a:bodyPr>
            <a:normAutofit lnSpcReduction="10000"/>
          </a:bodyPr>
          <a:lstStyle/>
          <a:p>
            <a:pPr>
              <a:buFont typeface="Arial" charset="0"/>
              <a:buChar char="•"/>
            </a:pPr>
            <a:r>
              <a:rPr lang="en-US" dirty="0" smtClean="0">
                <a:solidFill>
                  <a:srgbClr val="FF0000"/>
                </a:solidFill>
              </a:rPr>
              <a:t>Some of the benefits of planning are:</a:t>
            </a:r>
            <a:br>
              <a:rPr lang="en-US" dirty="0" smtClean="0">
                <a:solidFill>
                  <a:srgbClr val="FF0000"/>
                </a:solidFill>
              </a:rPr>
            </a:br>
            <a:r>
              <a:rPr lang="es-ES" dirty="0">
                <a:solidFill>
                  <a:srgbClr val="0070C0"/>
                </a:solidFill>
              </a:rPr>
              <a:t>Algunos de los beneficios de la planificación son:</a:t>
            </a:r>
            <a:r>
              <a:rPr lang="en-US" dirty="0">
                <a:solidFill>
                  <a:srgbClr val="0070C0"/>
                </a:solidFill>
              </a:rPr>
              <a:t/>
            </a:r>
            <a:br>
              <a:rPr lang="en-US" dirty="0">
                <a:solidFill>
                  <a:srgbClr val="0070C0"/>
                </a:solidFill>
              </a:rPr>
            </a:br>
            <a:r>
              <a:rPr lang="en-US" dirty="0"/>
              <a:t/>
            </a:r>
            <a:br>
              <a:rPr lang="en-US" dirty="0"/>
            </a:br>
            <a:r>
              <a:rPr lang="en-US" dirty="0" smtClean="0"/>
              <a:t>- you have more money, know how to use money to achieve your goals, and you are financially secure;</a:t>
            </a:r>
            <a:br>
              <a:rPr lang="en-US" dirty="0" smtClean="0"/>
            </a:br>
            <a:r>
              <a:rPr lang="es-ES" dirty="0">
                <a:solidFill>
                  <a:srgbClr val="0070C0"/>
                </a:solidFill>
              </a:rPr>
              <a:t>usted tiene más dinero, sabe cómo usar el dinero para alcanzar sus metas, y usted es financieramente seguro;</a:t>
            </a:r>
            <a:r>
              <a:rPr lang="en-US" dirty="0" smtClean="0">
                <a:solidFill>
                  <a:srgbClr val="0070C0"/>
                </a:solidFill>
              </a:rPr>
              <a:t/>
            </a:r>
            <a:br>
              <a:rPr lang="en-US" dirty="0" smtClean="0">
                <a:solidFill>
                  <a:srgbClr val="0070C0"/>
                </a:solidFill>
              </a:rPr>
            </a:br>
            <a:r>
              <a:rPr lang="en-US" dirty="0" smtClean="0"/>
              <a:t>- you have less chance of going into debt that you can not handle;</a:t>
            </a:r>
            <a:br>
              <a:rPr lang="en-US" dirty="0" smtClean="0"/>
            </a:br>
            <a:r>
              <a:rPr lang="es-ES" dirty="0">
                <a:solidFill>
                  <a:srgbClr val="0070C0"/>
                </a:solidFill>
              </a:rPr>
              <a:t>tiene menos posibilidades de endeudarse que no puede manejar;</a:t>
            </a:r>
            <a:r>
              <a:rPr lang="en-US" dirty="0" smtClean="0"/>
              <a:t/>
            </a:r>
            <a:br>
              <a:rPr lang="en-US" dirty="0" smtClean="0"/>
            </a:br>
            <a:r>
              <a:rPr lang="en-US" dirty="0" smtClean="0"/>
              <a:t>- you can help your spouse/partner and support your family and children.</a:t>
            </a:r>
            <a:br>
              <a:rPr lang="en-US" dirty="0" smtClean="0"/>
            </a:br>
            <a:r>
              <a:rPr lang="es-ES" dirty="0" smtClean="0">
                <a:solidFill>
                  <a:srgbClr val="0070C0"/>
                </a:solidFill>
              </a:rPr>
              <a:t>usted </a:t>
            </a:r>
            <a:r>
              <a:rPr lang="es-ES" dirty="0">
                <a:solidFill>
                  <a:srgbClr val="0070C0"/>
                </a:solidFill>
              </a:rPr>
              <a:t>puede ayudar a su </a:t>
            </a:r>
            <a:r>
              <a:rPr lang="es-ES" dirty="0" smtClean="0">
                <a:solidFill>
                  <a:srgbClr val="0070C0"/>
                </a:solidFill>
              </a:rPr>
              <a:t>cónyuge/pareja </a:t>
            </a:r>
            <a:r>
              <a:rPr lang="es-ES" dirty="0">
                <a:solidFill>
                  <a:srgbClr val="0070C0"/>
                </a:solidFill>
              </a:rPr>
              <a:t>y apoyar a su familia y sus hijos.</a:t>
            </a:r>
            <a:endParaRPr lang="en-US" dirty="0" smtClean="0">
              <a:solidFill>
                <a:srgbClr val="0070C0"/>
              </a:solidFill>
            </a:endParaRPr>
          </a:p>
          <a:p>
            <a:pPr>
              <a:buFont typeface="Arial" charset="0"/>
              <a:buChar char="•"/>
            </a:pPr>
            <a:endParaRPr lang="en-US" dirty="0"/>
          </a:p>
        </p:txBody>
      </p:sp>
    </p:spTree>
    <p:extLst>
      <p:ext uri="{BB962C8B-B14F-4D97-AF65-F5344CB8AC3E}">
        <p14:creationId xmlns:p14="http://schemas.microsoft.com/office/powerpoint/2010/main" val="110878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Achieving your financial goals</a:t>
            </a:r>
            <a:br>
              <a:rPr lang="en-US" sz="4400" dirty="0"/>
            </a:br>
            <a:r>
              <a:rPr lang="es-ES" sz="4400" dirty="0">
                <a:solidFill>
                  <a:srgbClr val="0070C0"/>
                </a:solidFill>
              </a:rPr>
              <a:t>Alcanzar sus metas financieras</a:t>
            </a:r>
            <a:endParaRPr lang="en-US"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sz="2400" dirty="0" smtClean="0">
                <a:solidFill>
                  <a:srgbClr val="FF0000"/>
                </a:solidFill>
              </a:rPr>
              <a:t>2. PLAN </a:t>
            </a:r>
            <a:r>
              <a:rPr lang="en-US" sz="2400" dirty="0">
                <a:solidFill>
                  <a:srgbClr val="FF0000"/>
                </a:solidFill>
              </a:rPr>
              <a:t>:   </a:t>
            </a:r>
            <a:r>
              <a:rPr lang="en-US" sz="2400" dirty="0"/>
              <a:t>The key to achieving your financial goals and financial security is to plan how  you’ll spend your money.</a:t>
            </a:r>
            <a:br>
              <a:rPr lang="en-US" sz="2400" dirty="0"/>
            </a:br>
            <a:r>
              <a:rPr lang="es-ES" sz="2400" dirty="0">
                <a:solidFill>
                  <a:srgbClr val="0070C0"/>
                </a:solidFill>
              </a:rPr>
              <a:t>PLAN: La clave para alcanzar sus metas financieras y seguridad financiera es planificar cómo gastará su dinero.</a:t>
            </a:r>
            <a:endParaRPr lang="en-US" sz="2400" dirty="0">
              <a:solidFill>
                <a:srgbClr val="0070C0"/>
              </a:solidFill>
            </a:endParaRPr>
          </a:p>
          <a:p>
            <a:pPr marL="114300" indent="0">
              <a:buNone/>
            </a:pPr>
            <a:r>
              <a:rPr lang="en-US" sz="2400" dirty="0" smtClean="0">
                <a:solidFill>
                  <a:srgbClr val="FF0000"/>
                </a:solidFill>
              </a:rPr>
              <a:t>3. SPEND</a:t>
            </a:r>
            <a:r>
              <a:rPr lang="en-US" sz="2400" dirty="0">
                <a:solidFill>
                  <a:srgbClr val="FF0000"/>
                </a:solidFill>
              </a:rPr>
              <a:t>:   </a:t>
            </a:r>
            <a:r>
              <a:rPr lang="en-US" sz="2400" dirty="0"/>
              <a:t>Many people buy more than they can afford. Others buy to many things they can afford but they do not need. Spending less than you earn is the </a:t>
            </a:r>
            <a:r>
              <a:rPr lang="en-US" sz="2400" i="1" dirty="0">
                <a:solidFill>
                  <a:srgbClr val="FF0000"/>
                </a:solidFill>
              </a:rPr>
              <a:t>ONLY WAY </a:t>
            </a:r>
            <a:r>
              <a:rPr lang="en-US" sz="2400" dirty="0"/>
              <a:t>to achieve financial security</a:t>
            </a:r>
            <a:r>
              <a:rPr lang="en-US" sz="2400" dirty="0" smtClean="0"/>
              <a:t>.</a:t>
            </a:r>
            <a:br>
              <a:rPr lang="en-US" sz="2400" dirty="0" smtClean="0"/>
            </a:br>
            <a:r>
              <a:rPr lang="es-ES" sz="2400" dirty="0" smtClean="0">
                <a:solidFill>
                  <a:srgbClr val="0070C0"/>
                </a:solidFill>
              </a:rPr>
              <a:t>GASTAR: </a:t>
            </a:r>
            <a:r>
              <a:rPr lang="es-ES" sz="2400" dirty="0">
                <a:solidFill>
                  <a:srgbClr val="0070C0"/>
                </a:solidFill>
              </a:rPr>
              <a:t>Muchas personas compran más de lo que pueden pagar. Otros compran a muchas cosas que pueden pagar pero no necesitan. Gastar menos de lo que gana es la ÚNICA MANERA de lograr la seguridad financiera.</a:t>
            </a:r>
            <a:endParaRPr lang="en-US" sz="2400" dirty="0">
              <a:solidFill>
                <a:srgbClr val="0070C0"/>
              </a:solidFill>
            </a:endParaRPr>
          </a:p>
          <a:p>
            <a:pPr marL="114300" indent="0">
              <a:buNone/>
            </a:pPr>
            <a:r>
              <a:rPr lang="en-US" sz="2400" dirty="0" smtClean="0">
                <a:solidFill>
                  <a:srgbClr val="FF0000"/>
                </a:solidFill>
              </a:rPr>
              <a:t>4.  SAVE</a:t>
            </a:r>
            <a:r>
              <a:rPr lang="en-US" sz="2400" dirty="0">
                <a:solidFill>
                  <a:srgbClr val="FF0000"/>
                </a:solidFill>
              </a:rPr>
              <a:t>:   </a:t>
            </a:r>
            <a:r>
              <a:rPr lang="en-US" sz="2400" dirty="0"/>
              <a:t>Long –term financial security starts with a savings plan. If you save on a regular basis, you’ll have money to pay your bills, make major purchases, and cope with emergencies</a:t>
            </a:r>
            <a:r>
              <a:rPr lang="en-US" sz="2400" dirty="0" smtClean="0"/>
              <a:t>.</a:t>
            </a:r>
            <a:br>
              <a:rPr lang="en-US" sz="2400" dirty="0" smtClean="0"/>
            </a:br>
            <a:r>
              <a:rPr lang="es-ES" sz="2400" dirty="0">
                <a:solidFill>
                  <a:srgbClr val="0070C0"/>
                </a:solidFill>
              </a:rPr>
              <a:t>AHORRE: La seguridad financiera a largo plazo comienza con un plan de ahorro. Si ahorra en forma regular, tendrá dinero para pagar sus facturas, realizar grandes compras y hacer frente a emergencias</a:t>
            </a:r>
            <a:endParaRPr lang="en-US" sz="2400" dirty="0">
              <a:solidFill>
                <a:srgbClr val="0070C0"/>
              </a:solidFill>
            </a:endParaRPr>
          </a:p>
          <a:p>
            <a:endParaRPr lang="en-US" dirty="0"/>
          </a:p>
        </p:txBody>
      </p:sp>
    </p:spTree>
    <p:extLst>
      <p:ext uri="{BB962C8B-B14F-4D97-AF65-F5344CB8AC3E}">
        <p14:creationId xmlns:p14="http://schemas.microsoft.com/office/powerpoint/2010/main" val="37730853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Achieving your financial goals</a:t>
            </a:r>
            <a:br>
              <a:rPr lang="en-US" sz="3600" dirty="0"/>
            </a:br>
            <a:r>
              <a:rPr lang="es-ES" sz="3600" dirty="0">
                <a:solidFill>
                  <a:srgbClr val="0070C0"/>
                </a:solidFill>
              </a:rPr>
              <a:t>Alcanzar sus metas financieras</a:t>
            </a:r>
            <a:endParaRPr lang="en-US" sz="3600"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dirty="0" smtClean="0">
                <a:solidFill>
                  <a:srgbClr val="FF0000"/>
                </a:solidFill>
              </a:rPr>
              <a:t>5. BORROW</a:t>
            </a:r>
            <a:r>
              <a:rPr lang="en-US" dirty="0">
                <a:solidFill>
                  <a:srgbClr val="FF0000"/>
                </a:solidFill>
              </a:rPr>
              <a:t>:   </a:t>
            </a:r>
            <a:r>
              <a:rPr lang="en-US" dirty="0"/>
              <a:t>When you use a credit card or take out another type of loan, you are borrowing money. Borrowing wisely – and only when necessary – will help you achieve your financial goals and avoid money problems</a:t>
            </a:r>
            <a:r>
              <a:rPr lang="en-US" dirty="0" smtClean="0"/>
              <a:t>.</a:t>
            </a:r>
            <a:br>
              <a:rPr lang="en-US" dirty="0" smtClean="0"/>
            </a:br>
            <a:r>
              <a:rPr lang="es-ES" dirty="0">
                <a:solidFill>
                  <a:srgbClr val="0070C0"/>
                </a:solidFill>
              </a:rPr>
              <a:t>EMPRESTAMIENTO: Cuando usa una tarjeta de crédito o toma otro tipo de préstamo, está pidiendo prestado dinero. Emprender sabiamente - y sólo cuando sea necesario - le ayudará a alcanzar sus metas financieras y evitar problemas de dinero</a:t>
            </a:r>
            <a:r>
              <a:rPr lang="es-ES" dirty="0" smtClean="0">
                <a:solidFill>
                  <a:srgbClr val="0070C0"/>
                </a:solidFill>
              </a:rPr>
              <a:t>.</a:t>
            </a:r>
            <a:br>
              <a:rPr lang="es-ES" dirty="0" smtClean="0">
                <a:solidFill>
                  <a:srgbClr val="0070C0"/>
                </a:solidFill>
              </a:rPr>
            </a:br>
            <a:endParaRPr lang="en-US" dirty="0">
              <a:solidFill>
                <a:srgbClr val="0070C0"/>
              </a:solidFill>
            </a:endParaRPr>
          </a:p>
          <a:p>
            <a:pPr marL="114300" indent="0">
              <a:buNone/>
            </a:pPr>
            <a:r>
              <a:rPr lang="en-US" dirty="0" smtClean="0">
                <a:solidFill>
                  <a:srgbClr val="FF0000"/>
                </a:solidFill>
              </a:rPr>
              <a:t>6. INVEST:  </a:t>
            </a:r>
            <a:r>
              <a:rPr lang="en-US" dirty="0" smtClean="0"/>
              <a:t>People invest for two main reasons: to increase their current income and for long-term growth. To increase current income, you can choose investment that pay regular dividends or interest. For long-term growth, you’ll choose stocks, mutual funds, real estate, and other investments that have the potential to increase in value in the future.</a:t>
            </a:r>
            <a:br>
              <a:rPr lang="en-US" dirty="0" smtClean="0"/>
            </a:br>
            <a:r>
              <a:rPr lang="es-ES" dirty="0">
                <a:solidFill>
                  <a:srgbClr val="0070C0"/>
                </a:solidFill>
              </a:rPr>
              <a:t>INVERTIR</a:t>
            </a:r>
            <a:r>
              <a:rPr lang="es-ES" dirty="0" smtClean="0">
                <a:solidFill>
                  <a:srgbClr val="0070C0"/>
                </a:solidFill>
              </a:rPr>
              <a:t>: </a:t>
            </a:r>
            <a:r>
              <a:rPr lang="es-ES" dirty="0">
                <a:solidFill>
                  <a:srgbClr val="0070C0"/>
                </a:solidFill>
              </a:rPr>
              <a:t>Las personas invierten por dos razones principales: aumentar sus ingresos actuales y para el crecimiento a largo plazo. Para aumentar los ingresos actuales, puede elegir la inversión que pagar dividendos regulares o intereses. Para el crecimiento a largo plazo, usted elegirá acciones, fondos mutuos, bienes raíces y otras inversiones que tienen el potencial de aumentar en valor en el futuro.</a:t>
            </a:r>
          </a:p>
          <a:p>
            <a:pPr marL="114300" indent="0">
              <a:buNone/>
            </a:pPr>
            <a:endParaRPr lang="en-US" dirty="0" smtClean="0">
              <a:solidFill>
                <a:srgbClr val="FF0000"/>
              </a:solidFill>
            </a:endParaRPr>
          </a:p>
        </p:txBody>
      </p:sp>
    </p:spTree>
    <p:extLst>
      <p:ext uri="{BB962C8B-B14F-4D97-AF65-F5344CB8AC3E}">
        <p14:creationId xmlns:p14="http://schemas.microsoft.com/office/powerpoint/2010/main" val="2299679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Achieving your financial goals</a:t>
            </a:r>
            <a:br>
              <a:rPr lang="en-US" sz="4400" dirty="0"/>
            </a:br>
            <a:r>
              <a:rPr lang="es-ES" sz="4400" dirty="0">
                <a:solidFill>
                  <a:srgbClr val="0070C0"/>
                </a:solidFill>
              </a:rPr>
              <a:t>Alcanzar sus metas financieras</a:t>
            </a:r>
            <a:endParaRPr lang="en-US"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dirty="0" smtClean="0">
                <a:solidFill>
                  <a:srgbClr val="FF0000"/>
                </a:solidFill>
              </a:rPr>
              <a:t>7. MANAGE </a:t>
            </a:r>
            <a:r>
              <a:rPr lang="en-US" dirty="0">
                <a:solidFill>
                  <a:srgbClr val="FF0000"/>
                </a:solidFill>
              </a:rPr>
              <a:t>RISK:  </a:t>
            </a:r>
            <a:r>
              <a:rPr lang="en-US" dirty="0"/>
              <a:t>To protect your resources in case you are ever seriously injured, get sick, or die, you’ll need insurance coverage. Insurance will protect you and those who depend on you</a:t>
            </a:r>
            <a:r>
              <a:rPr lang="en-US" dirty="0" smtClean="0"/>
              <a:t>.</a:t>
            </a:r>
            <a:br>
              <a:rPr lang="en-US" dirty="0" smtClean="0"/>
            </a:br>
            <a:r>
              <a:rPr lang="es-ES" dirty="0">
                <a:solidFill>
                  <a:srgbClr val="0070C0"/>
                </a:solidFill>
              </a:rPr>
              <a:t>ADMINISTRAR EL RIESGO: Para proteger sus recursos en caso de que alguna vez se lesione seriamente, se enferme o muera, necesitará cobertura de seguro. Seguro le protegerá a usted ya aquellos que dependen de usted.</a:t>
            </a:r>
          </a:p>
          <a:p>
            <a:pPr marL="114300" indent="0">
              <a:buNone/>
            </a:pPr>
            <a:endParaRPr lang="en-US" dirty="0">
              <a:solidFill>
                <a:srgbClr val="FF0000"/>
              </a:solidFill>
            </a:endParaRPr>
          </a:p>
          <a:p>
            <a:pPr marL="114300" indent="0">
              <a:buNone/>
            </a:pPr>
            <a:r>
              <a:rPr lang="en-US" dirty="0" smtClean="0">
                <a:solidFill>
                  <a:srgbClr val="FF0000"/>
                </a:solidFill>
              </a:rPr>
              <a:t>8. RETIRE</a:t>
            </a:r>
            <a:r>
              <a:rPr lang="en-US" dirty="0">
                <a:solidFill>
                  <a:srgbClr val="FF0000"/>
                </a:solidFill>
              </a:rPr>
              <a:t>:  </a:t>
            </a:r>
            <a:r>
              <a:rPr lang="en-US" dirty="0"/>
              <a:t>When you start to plan for retirement, it is important to consider the age at which you would like to stop working fulltime. You should also think about where you’ll want to live and how you’ll want to spend your time: at a part-time job, doing volunteer work, or enjoying hobbies or sports</a:t>
            </a:r>
            <a:r>
              <a:rPr lang="en-US" dirty="0" smtClean="0"/>
              <a:t>.</a:t>
            </a:r>
            <a:br>
              <a:rPr lang="en-US" dirty="0" smtClean="0"/>
            </a:br>
            <a:r>
              <a:rPr lang="es-ES" dirty="0">
                <a:solidFill>
                  <a:srgbClr val="0070C0"/>
                </a:solidFill>
              </a:rPr>
              <a:t>RETIRAR: Cuando empiece a planear para la jubilación, es importante considerar la edad en la que le gustaría dejar de trabajar a tiempo completo. También debe pensar en dónde querrá vivir y cómo va a querer pasar su tiempo: en un trabajo a tiempo parcial, haciendo trabajo voluntario, o disfrutando de pasatiempos o deportes.</a:t>
            </a:r>
          </a:p>
          <a:p>
            <a:endParaRPr lang="en-US" dirty="0"/>
          </a:p>
          <a:p>
            <a:endParaRPr lang="en-US" dirty="0"/>
          </a:p>
        </p:txBody>
      </p:sp>
    </p:spTree>
    <p:extLst>
      <p:ext uri="{BB962C8B-B14F-4D97-AF65-F5344CB8AC3E}">
        <p14:creationId xmlns:p14="http://schemas.microsoft.com/office/powerpoint/2010/main" val="24536872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Assessment for section </a:t>
            </a:r>
            <a:r>
              <a:rPr lang="en-US" sz="3600" dirty="0" smtClean="0"/>
              <a:t>1.2</a:t>
            </a:r>
            <a:br>
              <a:rPr lang="en-US" sz="3600" dirty="0" smtClean="0"/>
            </a:br>
            <a:r>
              <a:rPr lang="es-ES" sz="3600" dirty="0">
                <a:solidFill>
                  <a:srgbClr val="0070C0"/>
                </a:solidFill>
              </a:rPr>
              <a:t>Evaluación de la sección 1.2</a:t>
            </a:r>
            <a:endParaRPr lang="en-US" sz="3600" dirty="0">
              <a:solidFill>
                <a:srgbClr val="0070C0"/>
              </a:solidFill>
            </a:endParaRPr>
          </a:p>
        </p:txBody>
      </p:sp>
      <p:sp>
        <p:nvSpPr>
          <p:cNvPr id="3" name="Content Placeholder 2"/>
          <p:cNvSpPr>
            <a:spLocks noGrp="1"/>
          </p:cNvSpPr>
          <p:nvPr>
            <p:ph idx="1"/>
          </p:nvPr>
        </p:nvSpPr>
        <p:spPr/>
        <p:txBody>
          <a:bodyPr>
            <a:normAutofit fontScale="92500"/>
          </a:bodyPr>
          <a:lstStyle/>
          <a:p>
            <a:pPr marL="0" indent="0">
              <a:buNone/>
            </a:pPr>
            <a:r>
              <a:rPr lang="en-US" dirty="0" smtClean="0">
                <a:solidFill>
                  <a:srgbClr val="FF0000"/>
                </a:solidFill>
              </a:rPr>
              <a:t>	</a:t>
            </a:r>
            <a:r>
              <a:rPr lang="en-US" sz="2800" dirty="0" smtClean="0">
                <a:solidFill>
                  <a:srgbClr val="FF0000"/>
                </a:solidFill>
              </a:rPr>
              <a:t>CHECK YOUR UNDERSTANDING</a:t>
            </a:r>
            <a:br>
              <a:rPr lang="en-US" sz="2800" dirty="0" smtClean="0">
                <a:solidFill>
                  <a:srgbClr val="FF0000"/>
                </a:solidFill>
              </a:rPr>
            </a:br>
            <a:r>
              <a:rPr lang="en-US" sz="2800" dirty="0" smtClean="0">
                <a:solidFill>
                  <a:srgbClr val="FF0000"/>
                </a:solidFill>
              </a:rPr>
              <a:t>	</a:t>
            </a:r>
            <a:r>
              <a:rPr lang="es-ES" dirty="0" smtClean="0">
                <a:solidFill>
                  <a:srgbClr val="0070C0"/>
                </a:solidFill>
              </a:rPr>
              <a:t>CHEQUEA </a:t>
            </a:r>
            <a:r>
              <a:rPr lang="es-ES" dirty="0">
                <a:solidFill>
                  <a:srgbClr val="0070C0"/>
                </a:solidFill>
              </a:rPr>
              <a:t>TU </a:t>
            </a:r>
            <a:r>
              <a:rPr lang="es-ES" dirty="0" smtClean="0">
                <a:solidFill>
                  <a:srgbClr val="0070C0"/>
                </a:solidFill>
              </a:rPr>
              <a:t>ENTENDIMIENTO</a:t>
            </a:r>
            <a:endParaRPr lang="en-US" dirty="0">
              <a:solidFill>
                <a:srgbClr val="FF0000"/>
              </a:solidFill>
            </a:endParaRPr>
          </a:p>
          <a:p>
            <a:pPr marL="457200" indent="-457200">
              <a:buFont typeface="+mj-lt"/>
              <a:buAutoNum type="arabicPeriod"/>
            </a:pPr>
            <a:r>
              <a:rPr lang="en-US" dirty="0" smtClean="0"/>
              <a:t> What are the opportunity costs associated with financial decisions</a:t>
            </a:r>
          </a:p>
          <a:p>
            <a:pPr marL="457200" indent="-457200">
              <a:buFont typeface="+mj-lt"/>
              <a:buAutoNum type="arabicPeriod"/>
            </a:pPr>
            <a:r>
              <a:rPr lang="en-US" dirty="0" smtClean="0">
                <a:solidFill>
                  <a:srgbClr val="FF0000"/>
                </a:solidFill>
              </a:rPr>
              <a:t>Answer: Personal opportunity costs and financial opportunity costs</a:t>
            </a:r>
          </a:p>
          <a:p>
            <a:pPr marL="457200" indent="-457200">
              <a:buFont typeface="+mj-lt"/>
              <a:buAutoNum type="arabicPeriod"/>
            </a:pPr>
            <a:r>
              <a:rPr lang="en-US" dirty="0" smtClean="0"/>
              <a:t>Name the eight strategies you can apply to achieve your financial goals.</a:t>
            </a:r>
          </a:p>
          <a:p>
            <a:pPr marL="457200" indent="-457200">
              <a:buFont typeface="+mj-lt"/>
              <a:buAutoNum type="arabicPeriod"/>
            </a:pPr>
            <a:r>
              <a:rPr lang="en-US" dirty="0" smtClean="0">
                <a:solidFill>
                  <a:srgbClr val="FF0000"/>
                </a:solidFill>
              </a:rPr>
              <a:t>Answer: Obtain, Plan, Spend, Save, Borrow, Invest, Manage risk, Retire</a:t>
            </a:r>
          </a:p>
          <a:p>
            <a:pPr marL="457200" indent="-457200">
              <a:buFont typeface="+mj-lt"/>
              <a:buAutoNum type="arabicPeriod"/>
            </a:pPr>
            <a:r>
              <a:rPr lang="en-US" dirty="0" smtClean="0"/>
              <a:t>How can investing your money help you achieve your financial goals?</a:t>
            </a:r>
          </a:p>
          <a:p>
            <a:pPr marL="457200" indent="-457200">
              <a:buFont typeface="+mj-lt"/>
              <a:buAutoNum type="arabicPeriod"/>
            </a:pPr>
            <a:r>
              <a:rPr lang="en-US" dirty="0" smtClean="0">
                <a:solidFill>
                  <a:srgbClr val="FF0000"/>
                </a:solidFill>
              </a:rPr>
              <a:t>Answer: It will increase your current income and help your money grow over time.</a:t>
            </a:r>
          </a:p>
        </p:txBody>
      </p:sp>
    </p:spTree>
    <p:extLst>
      <p:ext uri="{BB962C8B-B14F-4D97-AF65-F5344CB8AC3E}">
        <p14:creationId xmlns:p14="http://schemas.microsoft.com/office/powerpoint/2010/main" val="41970230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Assessment for section 1.2</a:t>
            </a:r>
          </a:p>
        </p:txBody>
      </p:sp>
      <p:sp>
        <p:nvSpPr>
          <p:cNvPr id="3" name="Content Placeholder 2"/>
          <p:cNvSpPr>
            <a:spLocks noGrp="1"/>
          </p:cNvSpPr>
          <p:nvPr>
            <p:ph idx="1"/>
          </p:nvPr>
        </p:nvSpPr>
        <p:spPr/>
        <p:txBody>
          <a:bodyPr>
            <a:normAutofit fontScale="55000" lnSpcReduction="20000"/>
          </a:bodyPr>
          <a:lstStyle/>
          <a:p>
            <a:pPr marL="0" indent="0">
              <a:buNone/>
            </a:pPr>
            <a:r>
              <a:rPr lang="en-US" sz="2800" dirty="0" smtClean="0">
                <a:solidFill>
                  <a:srgbClr val="FF0000"/>
                </a:solidFill>
              </a:rPr>
              <a:t>	THINK CRITICALLY</a:t>
            </a:r>
          </a:p>
          <a:p>
            <a:pPr marL="514350" indent="-514350">
              <a:buFont typeface="+mj-lt"/>
              <a:buAutoNum type="arabicPeriod" startAt="4"/>
            </a:pPr>
            <a:r>
              <a:rPr lang="en-US" sz="2800" dirty="0" smtClean="0"/>
              <a:t>Using the concept of the time value of money, write an argument in of shopping for a good interest rate.</a:t>
            </a:r>
            <a:br>
              <a:rPr lang="en-US" sz="2800" dirty="0" smtClean="0"/>
            </a:br>
            <a:r>
              <a:rPr lang="en-US" sz="2800" dirty="0" smtClean="0">
                <a:solidFill>
                  <a:srgbClr val="FF0000"/>
                </a:solidFill>
              </a:rPr>
              <a:t>Answer: The time value of the money is the increase in an amount of money as a result of interest earned. If you shop among financial institutions, you might get a higher interest rate. The higher the interest rate, the faster your money will grow.</a:t>
            </a:r>
            <a:r>
              <a:rPr lang="en-US" sz="2800" dirty="0" smtClean="0"/>
              <a:t/>
            </a:r>
            <a:br>
              <a:rPr lang="en-US" sz="2800" dirty="0" smtClean="0"/>
            </a:br>
            <a:r>
              <a:rPr lang="en-US" sz="2800" dirty="0" smtClean="0"/>
              <a:t/>
            </a:r>
            <a:br>
              <a:rPr lang="en-US" sz="2800" dirty="0" smtClean="0"/>
            </a:br>
            <a:r>
              <a:rPr lang="en-US" sz="2800" dirty="0" smtClean="0"/>
              <a:t>	</a:t>
            </a:r>
            <a:r>
              <a:rPr lang="en-US" sz="2800" dirty="0" smtClean="0">
                <a:solidFill>
                  <a:srgbClr val="FF0000"/>
                </a:solidFill>
              </a:rPr>
              <a:t>USING MATH SKILLS</a:t>
            </a:r>
          </a:p>
          <a:p>
            <a:pPr marL="514350" indent="-514350">
              <a:buFont typeface="+mj-lt"/>
              <a:buAutoNum type="arabicPeriod" startAt="4"/>
            </a:pPr>
            <a:r>
              <a:rPr lang="en-US" sz="2800" i="1" dirty="0" smtClean="0">
                <a:solidFill>
                  <a:srgbClr val="0070C0"/>
                </a:solidFill>
              </a:rPr>
              <a:t>Saving Strategies: </a:t>
            </a:r>
            <a:br>
              <a:rPr lang="en-US" sz="2800" i="1" dirty="0" smtClean="0">
                <a:solidFill>
                  <a:srgbClr val="0070C0"/>
                </a:solidFill>
              </a:rPr>
            </a:br>
            <a:r>
              <a:rPr lang="en-US" sz="2800" dirty="0" smtClean="0"/>
              <a:t>Cristal wants to open hew own pet-grooming business after she graduates from high school. However, after doing research, she realizes that she needs to save $18,000 for the start-up capital for her business. Cristal plans to make a series of deposits of $3,000 every year for five years. She estimates that she’ll earn an annual interest rate of 5% on her savings.</a:t>
            </a:r>
            <a:br>
              <a:rPr lang="en-US" sz="2800" dirty="0" smtClean="0"/>
            </a:br>
            <a:r>
              <a:rPr lang="en-US" sz="2800" i="1" dirty="0" smtClean="0">
                <a:solidFill>
                  <a:srgbClr val="0070C0"/>
                </a:solidFill>
              </a:rPr>
              <a:t>Calculate:</a:t>
            </a:r>
            <a:r>
              <a:rPr lang="en-US" sz="2800" dirty="0" smtClean="0"/>
              <a:t> </a:t>
            </a:r>
            <a:br>
              <a:rPr lang="en-US" sz="2800" dirty="0" smtClean="0"/>
            </a:br>
            <a:r>
              <a:rPr lang="en-US" sz="2800" dirty="0" smtClean="0"/>
              <a:t>Using the tables in Figure 1.4, calculate what amount Cristal will have available in five years to start business. How much more money will she need to save?</a:t>
            </a:r>
            <a:br>
              <a:rPr lang="en-US" sz="2800" dirty="0" smtClean="0"/>
            </a:br>
            <a:r>
              <a:rPr lang="en-US" sz="2800" dirty="0" smtClean="0">
                <a:solidFill>
                  <a:srgbClr val="FF0000"/>
                </a:solidFill>
              </a:rPr>
              <a:t>Answer: Tanya will have $16,578 available in five years (calculation: $3000 * 5.526 = $16,578). Tanya will need to raise an additional $1,422 (calculation: $18,000 - $16,578 = $1,422).</a:t>
            </a:r>
            <a:endParaRPr lang="en-US" sz="2800" dirty="0"/>
          </a:p>
        </p:txBody>
      </p:sp>
    </p:spTree>
    <p:extLst>
      <p:ext uri="{BB962C8B-B14F-4D97-AF65-F5344CB8AC3E}">
        <p14:creationId xmlns:p14="http://schemas.microsoft.com/office/powerpoint/2010/main" val="994677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Assessment for section 1.2</a:t>
            </a:r>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rgbClr val="FF0000"/>
                </a:solidFill>
              </a:rPr>
              <a:t>SOLVING MONEY PROBLEMS</a:t>
            </a:r>
          </a:p>
          <a:p>
            <a:pPr marL="514350" indent="-514350">
              <a:buFont typeface="+mj-lt"/>
              <a:buAutoNum type="arabicPeriod" startAt="6"/>
            </a:pPr>
            <a:r>
              <a:rPr lang="en-US" i="1" dirty="0" smtClean="0">
                <a:solidFill>
                  <a:srgbClr val="0070C0"/>
                </a:solidFill>
              </a:rPr>
              <a:t>Saving Versus Spending: </a:t>
            </a:r>
            <a:r>
              <a:rPr lang="en-US" i="1" dirty="0" smtClean="0"/>
              <a:t/>
            </a:r>
            <a:br>
              <a:rPr lang="en-US" i="1" dirty="0" smtClean="0"/>
            </a:br>
            <a:r>
              <a:rPr lang="en-US" dirty="0" err="1" smtClean="0"/>
              <a:t>Lemuel</a:t>
            </a:r>
            <a:r>
              <a:rPr lang="en-US" dirty="0" smtClean="0"/>
              <a:t> received $545 in gifts when he graduated from high school. His parents want him to save the money for college, but </a:t>
            </a:r>
            <a:r>
              <a:rPr lang="en-US" dirty="0" err="1" smtClean="0"/>
              <a:t>Lemuel</a:t>
            </a:r>
            <a:r>
              <a:rPr lang="en-US" dirty="0" smtClean="0"/>
              <a:t> wants to buy new clothes, a watch, some songs on </a:t>
            </a:r>
            <a:r>
              <a:rPr lang="en-US" dirty="0" err="1" smtClean="0"/>
              <a:t>Itunes</a:t>
            </a:r>
            <a:r>
              <a:rPr lang="en-US" dirty="0" smtClean="0"/>
              <a:t>, some movies on Netflix and a video game. He also needs new tires because the ones on his car are badly worn. </a:t>
            </a:r>
            <a:r>
              <a:rPr lang="en-US" dirty="0" err="1" smtClean="0"/>
              <a:t>Lemuel</a:t>
            </a:r>
            <a:r>
              <a:rPr lang="en-US" dirty="0" smtClean="0"/>
              <a:t> asks you for advice. How should he spend his graduation money?</a:t>
            </a:r>
            <a:br>
              <a:rPr lang="en-US" dirty="0" smtClean="0"/>
            </a:br>
            <a:r>
              <a:rPr lang="en-US" dirty="0" smtClean="0"/>
              <a:t/>
            </a:r>
            <a:br>
              <a:rPr lang="en-US" dirty="0" smtClean="0"/>
            </a:br>
            <a:r>
              <a:rPr lang="en-US" i="1" dirty="0" smtClean="0">
                <a:solidFill>
                  <a:srgbClr val="0070C0"/>
                </a:solidFill>
              </a:rPr>
              <a:t>Debate:</a:t>
            </a:r>
            <a:r>
              <a:rPr lang="en-US" i="1" dirty="0" smtClean="0"/>
              <a:t> </a:t>
            </a:r>
            <a:br>
              <a:rPr lang="en-US" i="1" dirty="0" smtClean="0"/>
            </a:br>
            <a:r>
              <a:rPr lang="en-US" dirty="0" smtClean="0"/>
              <a:t>Working in small group, help </a:t>
            </a:r>
            <a:r>
              <a:rPr lang="en-US" dirty="0" err="1" smtClean="0"/>
              <a:t>Lemuel</a:t>
            </a:r>
            <a:r>
              <a:rPr lang="en-US" dirty="0" smtClean="0"/>
              <a:t> decide what to do with his money. Consider the various financial opportunity costs and the time value of money.</a:t>
            </a:r>
            <a:endParaRPr lang="en-US" dirty="0"/>
          </a:p>
        </p:txBody>
      </p:sp>
    </p:spTree>
    <p:extLst>
      <p:ext uri="{BB962C8B-B14F-4D97-AF65-F5344CB8AC3E}">
        <p14:creationId xmlns:p14="http://schemas.microsoft.com/office/powerpoint/2010/main" val="37383052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Chapter 1 Assessment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rgbClr val="FF0000"/>
                </a:solidFill>
              </a:rPr>
              <a:t>Apply Key Concepts</a:t>
            </a:r>
          </a:p>
          <a:p>
            <a:pPr marL="514350" indent="-514350">
              <a:buFont typeface="+mj-lt"/>
              <a:buAutoNum type="arabicPeriod"/>
            </a:pPr>
            <a:r>
              <a:rPr lang="en-US" dirty="0" smtClean="0"/>
              <a:t>List five of your personal values. How might they affect your financial goals? </a:t>
            </a:r>
            <a:br>
              <a:rPr lang="en-US" dirty="0" smtClean="0"/>
            </a:br>
            <a:r>
              <a:rPr lang="en-US" dirty="0" smtClean="0">
                <a:solidFill>
                  <a:srgbClr val="FF0000"/>
                </a:solidFill>
              </a:rPr>
              <a:t>Answer may vary</a:t>
            </a:r>
            <a:endParaRPr lang="en-US" dirty="0" smtClean="0"/>
          </a:p>
          <a:p>
            <a:pPr marL="514350" indent="-514350">
              <a:buFont typeface="+mj-lt"/>
              <a:buAutoNum type="arabicPeriod"/>
            </a:pPr>
            <a:r>
              <a:rPr lang="en-US" dirty="0" smtClean="0"/>
              <a:t>List three short-term, three intermediate, and three long-term goals you have. How can your short-term and intermediate goals assist you in achieving your long-term goals?</a:t>
            </a:r>
            <a:br>
              <a:rPr lang="en-US" dirty="0" smtClean="0"/>
            </a:br>
            <a:r>
              <a:rPr lang="en-US" dirty="0" smtClean="0">
                <a:solidFill>
                  <a:srgbClr val="FF0000"/>
                </a:solidFill>
              </a:rPr>
              <a:t>Answer may vary but it should reflect your understanding that short-term and intermediate goals can lead to achieving long-term goals.</a:t>
            </a:r>
            <a:r>
              <a:rPr lang="en-US" dirty="0" smtClean="0"/>
              <a:t/>
            </a:r>
            <a:br>
              <a:rPr lang="en-US" dirty="0" smtClean="0"/>
            </a:br>
            <a:endParaRPr lang="en-US" dirty="0" smtClean="0"/>
          </a:p>
          <a:p>
            <a:pPr marL="514350" indent="-514350">
              <a:buFont typeface="+mj-lt"/>
              <a:buAutoNum type="arabicPeriod"/>
            </a:pPr>
            <a:r>
              <a:rPr lang="en-US" dirty="0" smtClean="0"/>
              <a:t>Following the recommended guidelines for setting goals, choose two financial goals for yourself.</a:t>
            </a:r>
            <a:br>
              <a:rPr lang="en-US" dirty="0" smtClean="0"/>
            </a:br>
            <a:r>
              <a:rPr lang="en-US" dirty="0" smtClean="0">
                <a:solidFill>
                  <a:srgbClr val="FF0000"/>
                </a:solidFill>
              </a:rPr>
              <a:t>Answer may vary</a:t>
            </a:r>
            <a:r>
              <a:rPr lang="en-US" dirty="0" smtClean="0"/>
              <a:t/>
            </a:r>
            <a:br>
              <a:rPr lang="en-US" dirty="0" smtClean="0"/>
            </a:br>
            <a:endParaRPr lang="en-US" dirty="0"/>
          </a:p>
        </p:txBody>
      </p:sp>
    </p:spTree>
    <p:extLst>
      <p:ext uri="{BB962C8B-B14F-4D97-AF65-F5344CB8AC3E}">
        <p14:creationId xmlns:p14="http://schemas.microsoft.com/office/powerpoint/2010/main" val="3283968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Chapter 1 Assessment</a:t>
            </a:r>
          </a:p>
        </p:txBody>
      </p:sp>
      <p:sp>
        <p:nvSpPr>
          <p:cNvPr id="3" name="Content Placeholder 2"/>
          <p:cNvSpPr>
            <a:spLocks noGrp="1"/>
          </p:cNvSpPr>
          <p:nvPr>
            <p:ph idx="1"/>
          </p:nvPr>
        </p:nvSpPr>
        <p:spPr/>
        <p:txBody>
          <a:bodyPr/>
          <a:lstStyle/>
          <a:p>
            <a:pPr marL="514350" indent="-514350">
              <a:buFont typeface="+mj-lt"/>
              <a:buAutoNum type="arabicPeriod" startAt="4"/>
            </a:pPr>
            <a:r>
              <a:rPr lang="en-US" dirty="0" smtClean="0"/>
              <a:t>Name an item you bought on sale recently. Why do you think the price was reduced? Think of an item for which you paid more money than you had in the past. Why do you think the price increased?</a:t>
            </a:r>
            <a:br>
              <a:rPr lang="en-US" dirty="0" smtClean="0"/>
            </a:br>
            <a:r>
              <a:rPr lang="en-US" dirty="0" smtClean="0">
                <a:solidFill>
                  <a:srgbClr val="FF0000"/>
                </a:solidFill>
              </a:rPr>
              <a:t>Answer: may vary, but should show your understanding of supply and demand.</a:t>
            </a:r>
            <a:endParaRPr lang="en-US" dirty="0" smtClean="0"/>
          </a:p>
          <a:p>
            <a:pPr marL="514350" indent="-514350">
              <a:buFont typeface="+mj-lt"/>
              <a:buAutoNum type="arabicPeriod" startAt="4"/>
            </a:pPr>
            <a:r>
              <a:rPr lang="en-US" dirty="0" smtClean="0"/>
              <a:t>Using Figure 1.4, calculate the future value of $1,000 deposited in a 6% account for seven years.</a:t>
            </a:r>
            <a:br>
              <a:rPr lang="en-US" dirty="0" smtClean="0"/>
            </a:br>
            <a:r>
              <a:rPr lang="en-US" dirty="0" smtClean="0">
                <a:solidFill>
                  <a:srgbClr val="FF0000"/>
                </a:solidFill>
              </a:rPr>
              <a:t>Answer: $1,504 (calculation: $1000*1.504 = $1,504. You should use table on Figure 1-4 in order to be able to do this calculations)</a:t>
            </a:r>
            <a:endParaRPr lang="en-US" dirty="0"/>
          </a:p>
        </p:txBody>
      </p:sp>
    </p:spTree>
    <p:extLst>
      <p:ext uri="{BB962C8B-B14F-4D97-AF65-F5344CB8AC3E}">
        <p14:creationId xmlns:p14="http://schemas.microsoft.com/office/powerpoint/2010/main" val="368212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Chapter 1 Assessment</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solidFill>
                  <a:srgbClr val="FF0000"/>
                </a:solidFill>
              </a:rPr>
              <a:t>Problem Solving Today</a:t>
            </a:r>
          </a:p>
          <a:p>
            <a:pPr marL="0" indent="0">
              <a:buNone/>
            </a:pPr>
            <a:r>
              <a:rPr lang="en-US" sz="2600" dirty="0" smtClean="0">
                <a:solidFill>
                  <a:srgbClr val="0070C0"/>
                </a:solidFill>
              </a:rPr>
              <a:t>Computers and Costs:</a:t>
            </a:r>
          </a:p>
          <a:p>
            <a:pPr marL="0" indent="0">
              <a:buNone/>
            </a:pPr>
            <a:endParaRPr lang="en-US" sz="1800" dirty="0"/>
          </a:p>
          <a:p>
            <a:r>
              <a:rPr lang="en-US" sz="2800" dirty="0" smtClean="0"/>
              <a:t>You’ve decided to buy a computer to help you with your studies. To get the one you want, you’ll need to save $1,350 in the next year. You work part-time and make $119.50 a week after taxes. Each week you put $50 into your college tuition fund. You spend the rest of the money on school supplies, clothes, music, movies, and eating out with friends.</a:t>
            </a:r>
          </a:p>
          <a:p>
            <a:pPr marL="0" indent="0">
              <a:buNone/>
            </a:pPr>
            <a:r>
              <a:rPr lang="en-US" sz="2600" dirty="0">
                <a:solidFill>
                  <a:srgbClr val="0070C0"/>
                </a:solidFill>
              </a:rPr>
              <a:t>Analyze:</a:t>
            </a:r>
          </a:p>
          <a:p>
            <a:pPr marL="457200" indent="-457200">
              <a:buFont typeface="+mj-lt"/>
              <a:buAutoNum type="arabicPeriod"/>
            </a:pPr>
            <a:r>
              <a:rPr lang="en-US" sz="2800" dirty="0" smtClean="0"/>
              <a:t>How much money will you need to save each week for a computer?</a:t>
            </a:r>
          </a:p>
          <a:p>
            <a:pPr marL="457200" indent="-457200">
              <a:buFont typeface="+mj-lt"/>
              <a:buAutoNum type="arabicPeriod"/>
            </a:pPr>
            <a:r>
              <a:rPr lang="en-US" sz="2800" dirty="0" smtClean="0"/>
              <a:t>If you decide to skip a week, how will that affect your savings plan?</a:t>
            </a:r>
          </a:p>
          <a:p>
            <a:pPr marL="457200" indent="-457200">
              <a:buFont typeface="+mj-lt"/>
              <a:buAutoNum type="arabicPeriod"/>
            </a:pPr>
            <a:r>
              <a:rPr lang="en-US" sz="2800" dirty="0" smtClean="0"/>
              <a:t>What trade-off might you need to make in order to buy your computer?</a:t>
            </a:r>
          </a:p>
        </p:txBody>
      </p:sp>
    </p:spTree>
    <p:extLst>
      <p:ext uri="{BB962C8B-B14F-4D97-AF65-F5344CB8AC3E}">
        <p14:creationId xmlns:p14="http://schemas.microsoft.com/office/powerpoint/2010/main" val="32612420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Chapter 1 Assessment</a:t>
            </a:r>
            <a:endParaRPr lang="en-US" dirty="0"/>
          </a:p>
        </p:txBody>
      </p:sp>
      <p:sp>
        <p:nvSpPr>
          <p:cNvPr id="3" name="Content Placeholder 2"/>
          <p:cNvSpPr>
            <a:spLocks noGrp="1"/>
          </p:cNvSpPr>
          <p:nvPr>
            <p:ph idx="1"/>
          </p:nvPr>
        </p:nvSpPr>
        <p:spPr/>
        <p:txBody>
          <a:bodyPr/>
          <a:lstStyle/>
          <a:p>
            <a:r>
              <a:rPr lang="en-US" dirty="0" smtClean="0"/>
              <a:t>Problem solving today</a:t>
            </a:r>
            <a:br>
              <a:rPr lang="en-US" dirty="0" smtClean="0"/>
            </a:br>
            <a:r>
              <a:rPr lang="en-US" dirty="0" smtClean="0">
                <a:solidFill>
                  <a:srgbClr val="FF0000"/>
                </a:solidFill>
              </a:rPr>
              <a:t>Answer: it may vary. One possible solution is to save an additional $26 per paycheck for the computer </a:t>
            </a:r>
            <a:br>
              <a:rPr lang="en-US" dirty="0" smtClean="0">
                <a:solidFill>
                  <a:srgbClr val="FF0000"/>
                </a:solidFill>
              </a:rPr>
            </a:br>
            <a:r>
              <a:rPr lang="en-US" dirty="0" smtClean="0">
                <a:solidFill>
                  <a:srgbClr val="FF0000"/>
                </a:solidFill>
              </a:rPr>
              <a:t>$26 * 52 weeks = $1,352</a:t>
            </a:r>
            <a:br>
              <a:rPr lang="en-US" dirty="0" smtClean="0">
                <a:solidFill>
                  <a:srgbClr val="FF0000"/>
                </a:solidFill>
              </a:rPr>
            </a:br>
            <a:r>
              <a:rPr lang="en-US" dirty="0" smtClean="0">
                <a:solidFill>
                  <a:srgbClr val="FF0000"/>
                </a:solidFill>
              </a:rPr>
              <a:t>By doing this, you will reach your goal in one year. If you decide not to save for one week, then you will have to increase the remaining weeks’ savings by that amount. One trade-off you might make to buy your computer is spend less money on clothes, smart phones, music, movies and eating out with friends.</a:t>
            </a:r>
            <a:endParaRPr lang="en-US" dirty="0">
              <a:solidFill>
                <a:srgbClr val="FF0000"/>
              </a:solidFill>
            </a:endParaRPr>
          </a:p>
        </p:txBody>
      </p:sp>
    </p:spTree>
    <p:extLst>
      <p:ext uri="{BB962C8B-B14F-4D97-AF65-F5344CB8AC3E}">
        <p14:creationId xmlns:p14="http://schemas.microsoft.com/office/powerpoint/2010/main" val="2007428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Decisions </a:t>
            </a:r>
            <a:r>
              <a:rPr lang="en-US" sz="3200" dirty="0"/>
              <a:t>and Goals in Personal </a:t>
            </a:r>
            <a:r>
              <a:rPr lang="en-US" sz="3200" dirty="0" smtClean="0"/>
              <a:t>Finance</a:t>
            </a:r>
            <a:br>
              <a:rPr lang="en-US" sz="3200" dirty="0" smtClean="0"/>
            </a:br>
            <a:r>
              <a:rPr lang="es-ES" sz="3200" dirty="0">
                <a:solidFill>
                  <a:srgbClr val="0070C0"/>
                </a:solidFill>
              </a:rPr>
              <a:t>Decisiones y Metas en Finanzas Personales</a:t>
            </a:r>
            <a:endParaRPr lang="en-US" sz="3200" dirty="0"/>
          </a:p>
        </p:txBody>
      </p:sp>
      <p:sp>
        <p:nvSpPr>
          <p:cNvPr id="3" name="Content Placeholder 2"/>
          <p:cNvSpPr>
            <a:spLocks noGrp="1"/>
          </p:cNvSpPr>
          <p:nvPr>
            <p:ph idx="1"/>
          </p:nvPr>
        </p:nvSpPr>
        <p:spPr/>
        <p:txBody>
          <a:bodyPr>
            <a:normAutofit fontScale="92500"/>
          </a:bodyPr>
          <a:lstStyle/>
          <a:p>
            <a:r>
              <a:rPr lang="en-US" dirty="0" smtClean="0">
                <a:solidFill>
                  <a:srgbClr val="FF0000"/>
                </a:solidFill>
              </a:rPr>
              <a:t>What is your financial ID?</a:t>
            </a:r>
            <a:br>
              <a:rPr lang="en-US" dirty="0" smtClean="0">
                <a:solidFill>
                  <a:srgbClr val="FF0000"/>
                </a:solidFill>
              </a:rPr>
            </a:br>
            <a:r>
              <a:rPr lang="es-ES" dirty="0">
                <a:solidFill>
                  <a:srgbClr val="0070C0"/>
                </a:solidFill>
              </a:rPr>
              <a:t>¿Cuál es su identificación financiera?</a:t>
            </a:r>
            <a:endParaRPr lang="en-US" dirty="0" smtClean="0">
              <a:solidFill>
                <a:srgbClr val="0070C0"/>
              </a:solidFill>
            </a:endParaRPr>
          </a:p>
          <a:p>
            <a:r>
              <a:rPr lang="en-US" dirty="0" smtClean="0"/>
              <a:t>Whether you are a saver or a spender is part of your personality. Being a saver or a spender isn’t good or bad on its own, but either personality can cause problems if not managed properly. Here is a chance to test your financial personality:</a:t>
            </a:r>
            <a:br>
              <a:rPr lang="en-US" dirty="0" smtClean="0"/>
            </a:br>
            <a:r>
              <a:rPr lang="es-ES" dirty="0">
                <a:solidFill>
                  <a:srgbClr val="0070C0"/>
                </a:solidFill>
              </a:rPr>
              <a:t>Si usted es un ahorrador o un gastador es parte de su personalidad. Ser un ahorrador o un gastador no es bueno o malo por sí solo, pero la personalidad puede causar problemas si no se gestiona adecuadamente. Esta es una oportunidad para probar su personalidad financiera:</a:t>
            </a:r>
            <a:endParaRPr lang="en-US" dirty="0" smtClean="0">
              <a:solidFill>
                <a:srgbClr val="0070C0"/>
              </a:solidFill>
            </a:endParaRPr>
          </a:p>
          <a:p>
            <a:r>
              <a:rPr lang="en-US" dirty="0" smtClean="0">
                <a:solidFill>
                  <a:srgbClr val="FF0000"/>
                </a:solidFill>
              </a:rPr>
              <a:t>If someone gave you $200, what would you do with it? </a:t>
            </a:r>
            <a:r>
              <a:rPr lang="en-US" dirty="0" smtClean="0"/>
              <a:t>Read the options below and choose  three.</a:t>
            </a:r>
            <a:br>
              <a:rPr lang="en-US" dirty="0" smtClean="0"/>
            </a:br>
            <a:r>
              <a:rPr lang="es-ES" dirty="0">
                <a:solidFill>
                  <a:srgbClr val="0070C0"/>
                </a:solidFill>
              </a:rPr>
              <a:t>Si alguien te dio $ 200, ¿qué harías con él? Lea las opciones a continuación y elija tres.</a:t>
            </a:r>
            <a:endParaRPr lang="en-US" dirty="0" smtClean="0">
              <a:solidFill>
                <a:srgbClr val="0070C0"/>
              </a:solidFill>
            </a:endParaRPr>
          </a:p>
          <a:p>
            <a:pPr>
              <a:buFont typeface="Arial" pitchFamily="34" charset="0"/>
              <a:buChar char="•"/>
            </a:pPr>
            <a:endParaRPr lang="en-US" dirty="0">
              <a:solidFill>
                <a:schemeClr val="accent4">
                  <a:lumMod val="75000"/>
                </a:schemeClr>
              </a:solidFill>
            </a:endParaRPr>
          </a:p>
        </p:txBody>
      </p:sp>
    </p:spTree>
    <p:extLst>
      <p:ext uri="{BB962C8B-B14F-4D97-AF65-F5344CB8AC3E}">
        <p14:creationId xmlns:p14="http://schemas.microsoft.com/office/powerpoint/2010/main" val="70329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Chapter 1 Assessment</a:t>
            </a:r>
          </a:p>
        </p:txBody>
      </p:sp>
      <p:sp>
        <p:nvSpPr>
          <p:cNvPr id="3" name="Content Placeholder 2"/>
          <p:cNvSpPr>
            <a:spLocks noGrp="1"/>
          </p:cNvSpPr>
          <p:nvPr>
            <p:ph idx="1"/>
          </p:nvPr>
        </p:nvSpPr>
        <p:spPr/>
        <p:txBody>
          <a:bodyPr/>
          <a:lstStyle/>
          <a:p>
            <a:pPr marL="0" indent="0">
              <a:buNone/>
            </a:pPr>
            <a:r>
              <a:rPr lang="en-US" dirty="0" smtClean="0">
                <a:solidFill>
                  <a:srgbClr val="FF0000"/>
                </a:solidFill>
              </a:rPr>
              <a:t>Real-World Application</a:t>
            </a:r>
          </a:p>
          <a:p>
            <a:pPr marL="0" indent="0">
              <a:buNone/>
            </a:pPr>
            <a:r>
              <a:rPr lang="en-US" sz="2400" dirty="0" smtClean="0">
                <a:solidFill>
                  <a:srgbClr val="0070C0"/>
                </a:solidFill>
              </a:rPr>
              <a:t>CONNECT WITH ECONOMICS</a:t>
            </a:r>
          </a:p>
          <a:p>
            <a:pPr marL="0" indent="0">
              <a:buNone/>
            </a:pPr>
            <a:r>
              <a:rPr lang="en-US" sz="2400" dirty="0" smtClean="0"/>
              <a:t>Leon and Alice both enjoy well-paying jobs, and they spend almost everything they earn. Last year they adopted their son, Casey . Now they want to buy a house. Neither of them has ever saved for such a large expense, so they don’t  know how to begin.</a:t>
            </a:r>
          </a:p>
          <a:p>
            <a:pPr marL="0" indent="0">
              <a:buNone/>
            </a:pPr>
            <a:r>
              <a:rPr lang="en-US" sz="2400" dirty="0" smtClean="0">
                <a:solidFill>
                  <a:srgbClr val="FF0000"/>
                </a:solidFill>
              </a:rPr>
              <a:t>Think Critically: </a:t>
            </a:r>
            <a:r>
              <a:rPr lang="en-US" sz="2400" dirty="0" smtClean="0"/>
              <a:t>Leon and Alice come to you for financial advice. What do you say to them?</a:t>
            </a:r>
          </a:p>
          <a:p>
            <a:pPr marL="0" indent="0">
              <a:buNone/>
            </a:pPr>
            <a:endParaRPr lang="en-US" dirty="0">
              <a:solidFill>
                <a:srgbClr val="0070C0"/>
              </a:solidFill>
            </a:endParaRPr>
          </a:p>
        </p:txBody>
      </p:sp>
    </p:spTree>
    <p:extLst>
      <p:ext uri="{BB962C8B-B14F-4D97-AF65-F5344CB8AC3E}">
        <p14:creationId xmlns:p14="http://schemas.microsoft.com/office/powerpoint/2010/main" val="30812406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Chapter 1 Assessment</a:t>
            </a:r>
          </a:p>
        </p:txBody>
      </p:sp>
      <p:sp>
        <p:nvSpPr>
          <p:cNvPr id="3" name="Content Placeholder 2"/>
          <p:cNvSpPr>
            <a:spLocks noGrp="1"/>
          </p:cNvSpPr>
          <p:nvPr>
            <p:ph idx="1"/>
          </p:nvPr>
        </p:nvSpPr>
        <p:spPr/>
        <p:txBody>
          <a:bodyPr/>
          <a:lstStyle/>
          <a:p>
            <a:pPr marL="0" indent="0">
              <a:buNone/>
            </a:pPr>
            <a:r>
              <a:rPr lang="en-US" dirty="0" smtClean="0">
                <a:solidFill>
                  <a:srgbClr val="0070C0"/>
                </a:solidFill>
              </a:rPr>
              <a:t>Finance Online</a:t>
            </a:r>
          </a:p>
          <a:p>
            <a:pPr marL="0" indent="0">
              <a:buNone/>
            </a:pPr>
            <a:r>
              <a:rPr lang="en-US" sz="2400" dirty="0" smtClean="0">
                <a:solidFill>
                  <a:srgbClr val="FF0000"/>
                </a:solidFill>
              </a:rPr>
              <a:t>INFLATION RELATION</a:t>
            </a:r>
          </a:p>
          <a:p>
            <a:pPr marL="0" indent="0">
              <a:buNone/>
            </a:pPr>
            <a:r>
              <a:rPr lang="en-US" dirty="0" smtClean="0"/>
              <a:t>You want to determine how much inflation has affected the value of a dollar.</a:t>
            </a:r>
            <a:br>
              <a:rPr lang="en-US" dirty="0" smtClean="0"/>
            </a:br>
            <a:r>
              <a:rPr lang="en-US" i="1" dirty="0" smtClean="0">
                <a:solidFill>
                  <a:srgbClr val="FF0000"/>
                </a:solidFill>
              </a:rPr>
              <a:t>Connect:</a:t>
            </a:r>
            <a:r>
              <a:rPr lang="en-US" dirty="0" smtClean="0"/>
              <a:t> Using various Internet search engines, look for the inflation rate for the year you’re born. Then </a:t>
            </a:r>
            <a:r>
              <a:rPr lang="en-US" b="1" i="1" dirty="0" smtClean="0"/>
              <a:t>find the following information:</a:t>
            </a:r>
            <a:endParaRPr lang="en-US" b="1" i="1" dirty="0"/>
          </a:p>
        </p:txBody>
      </p:sp>
    </p:spTree>
    <p:extLst>
      <p:ext uri="{BB962C8B-B14F-4D97-AF65-F5344CB8AC3E}">
        <p14:creationId xmlns:p14="http://schemas.microsoft.com/office/powerpoint/2010/main" val="269530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Chapter  1 Assessment</a:t>
            </a: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How much would $100 in today’s money have been worth in that year?</a:t>
            </a:r>
          </a:p>
          <a:p>
            <a:pPr marL="514350" indent="-514350">
              <a:buFont typeface="+mj-lt"/>
              <a:buAutoNum type="arabicPeriod"/>
            </a:pPr>
            <a:r>
              <a:rPr lang="en-US" dirty="0" smtClean="0"/>
              <a:t>If you work after school or on weekends, how much would you present hourly wage have been worth? (if you are not working, use $6 per hour).</a:t>
            </a:r>
          </a:p>
          <a:p>
            <a:pPr marL="514350" indent="-514350">
              <a:buFont typeface="+mj-lt"/>
              <a:buAutoNum type="arabicPeriod"/>
            </a:pPr>
            <a:r>
              <a:rPr lang="en-US" dirty="0" smtClean="0"/>
              <a:t>How much would the same wage have been worth 25, 50, and 100 years ago?</a:t>
            </a:r>
            <a:endParaRPr lang="en-US" dirty="0"/>
          </a:p>
        </p:txBody>
      </p:sp>
    </p:spTree>
    <p:extLst>
      <p:ext uri="{BB962C8B-B14F-4D97-AF65-F5344CB8AC3E}">
        <p14:creationId xmlns:p14="http://schemas.microsoft.com/office/powerpoint/2010/main" val="28617784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Decisions and Goals in Personal Finance</a:t>
            </a:r>
            <a:br>
              <a:rPr lang="en-US" sz="3200" dirty="0"/>
            </a:br>
            <a:r>
              <a:rPr lang="es-ES" sz="3200" dirty="0">
                <a:solidFill>
                  <a:srgbClr val="0070C0"/>
                </a:solidFill>
              </a:rPr>
              <a:t>Decisiones y Metas en Finanzas Personales</a:t>
            </a:r>
            <a:endParaRPr lang="en-US" sz="3200"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q"/>
            </a:pPr>
            <a:r>
              <a:rPr lang="en-US" dirty="0"/>
              <a:t>Take my closest friends out to eat and to the movies (5 points</a:t>
            </a:r>
            <a:r>
              <a:rPr lang="en-US" dirty="0" smtClean="0"/>
              <a:t>)</a:t>
            </a:r>
            <a:br>
              <a:rPr lang="en-US" dirty="0" smtClean="0"/>
            </a:br>
            <a:r>
              <a:rPr lang="es-ES" dirty="0">
                <a:solidFill>
                  <a:srgbClr val="0070C0"/>
                </a:solidFill>
              </a:rPr>
              <a:t>Llevar a mis amigos más cercanos a comer y al cine (5 puntos) </a:t>
            </a:r>
          </a:p>
          <a:p>
            <a:pPr>
              <a:buFont typeface="Wingdings" pitchFamily="2" charset="2"/>
              <a:buChar char="q"/>
            </a:pPr>
            <a:r>
              <a:rPr lang="en-US" dirty="0" smtClean="0"/>
              <a:t>Spend </a:t>
            </a:r>
            <a:r>
              <a:rPr lang="en-US" dirty="0"/>
              <a:t>$50 on fun </a:t>
            </a:r>
            <a:r>
              <a:rPr lang="en-US" dirty="0" smtClean="0"/>
              <a:t>items and save the rest (3 points)</a:t>
            </a:r>
            <a:br>
              <a:rPr lang="en-US" dirty="0" smtClean="0"/>
            </a:br>
            <a:r>
              <a:rPr lang="es-ES" dirty="0">
                <a:solidFill>
                  <a:srgbClr val="0070C0"/>
                </a:solidFill>
              </a:rPr>
              <a:t>Gastar $ 50 en artículos de diversión y guardar el resto (3 puntos) </a:t>
            </a:r>
          </a:p>
          <a:p>
            <a:pPr>
              <a:buFont typeface="Wingdings" pitchFamily="2" charset="2"/>
              <a:buChar char="q"/>
            </a:pPr>
            <a:r>
              <a:rPr lang="en-US" dirty="0" smtClean="0"/>
              <a:t>Put the money toward my next car payment (1 point)</a:t>
            </a:r>
            <a:br>
              <a:rPr lang="en-US" dirty="0" smtClean="0"/>
            </a:br>
            <a:r>
              <a:rPr lang="es-ES" dirty="0">
                <a:solidFill>
                  <a:srgbClr val="0070C0"/>
                </a:solidFill>
              </a:rPr>
              <a:t>Ponga el dinero para mi siguiente pago del coche (1 punto) </a:t>
            </a:r>
            <a:endParaRPr lang="es-ES" dirty="0" smtClean="0">
              <a:solidFill>
                <a:srgbClr val="0070C0"/>
              </a:solidFill>
            </a:endParaRPr>
          </a:p>
          <a:p>
            <a:pPr>
              <a:buFont typeface="Wingdings" pitchFamily="2" charset="2"/>
              <a:buChar char="q"/>
            </a:pPr>
            <a:r>
              <a:rPr lang="en-US" dirty="0" smtClean="0"/>
              <a:t>Buy new clothes for school (3 points)</a:t>
            </a:r>
            <a:br>
              <a:rPr lang="en-US" dirty="0" smtClean="0"/>
            </a:br>
            <a:r>
              <a:rPr lang="es-ES" dirty="0" smtClean="0">
                <a:solidFill>
                  <a:srgbClr val="0070C0"/>
                </a:solidFill>
              </a:rPr>
              <a:t>Compre </a:t>
            </a:r>
            <a:r>
              <a:rPr lang="es-ES" dirty="0">
                <a:solidFill>
                  <a:srgbClr val="0070C0"/>
                </a:solidFill>
              </a:rPr>
              <a:t>ropa nueva para la escuela (3 puntos) </a:t>
            </a:r>
            <a:r>
              <a:rPr lang="es-ES" dirty="0" smtClean="0">
                <a:solidFill>
                  <a:srgbClr val="0070C0"/>
                </a:solidFill>
              </a:rPr>
              <a:t/>
            </a:r>
            <a:br>
              <a:rPr lang="es-ES" dirty="0" smtClean="0">
                <a:solidFill>
                  <a:srgbClr val="0070C0"/>
                </a:solidFill>
              </a:rPr>
            </a:br>
            <a:endParaRPr lang="es-ES" dirty="0">
              <a:solidFill>
                <a:srgbClr val="0070C0"/>
              </a:solidFill>
            </a:endParaRPr>
          </a:p>
          <a:p>
            <a:pPr>
              <a:buFont typeface="Wingdings" pitchFamily="2" charset="2"/>
              <a:buChar char="q"/>
            </a:pPr>
            <a:r>
              <a:rPr lang="en-US" dirty="0" smtClean="0"/>
              <a:t>Go to the online store (</a:t>
            </a:r>
            <a:r>
              <a:rPr lang="en-US" dirty="0" err="1" smtClean="0"/>
              <a:t>Applestore</a:t>
            </a:r>
            <a:r>
              <a:rPr lang="en-US" dirty="0" smtClean="0"/>
              <a:t> , </a:t>
            </a:r>
            <a:r>
              <a:rPr lang="en-US" dirty="0" err="1" smtClean="0"/>
              <a:t>Googleplay</a:t>
            </a:r>
            <a:r>
              <a:rPr lang="en-US" dirty="0" smtClean="0"/>
              <a:t> etc.) and buy several apps (5 points)</a:t>
            </a:r>
            <a:br>
              <a:rPr lang="en-US" dirty="0" smtClean="0"/>
            </a:br>
            <a:r>
              <a:rPr lang="es-ES" dirty="0">
                <a:solidFill>
                  <a:srgbClr val="0070C0"/>
                </a:solidFill>
              </a:rPr>
              <a:t>Be la tienda en línea (</a:t>
            </a:r>
            <a:r>
              <a:rPr lang="es-ES" dirty="0" err="1">
                <a:solidFill>
                  <a:srgbClr val="0070C0"/>
                </a:solidFill>
              </a:rPr>
              <a:t>Applestore</a:t>
            </a:r>
            <a:r>
              <a:rPr lang="es-ES" dirty="0">
                <a:solidFill>
                  <a:srgbClr val="0070C0"/>
                </a:solidFill>
              </a:rPr>
              <a:t>, Google Play, </a:t>
            </a:r>
            <a:r>
              <a:rPr lang="es-ES" dirty="0" err="1">
                <a:solidFill>
                  <a:srgbClr val="0070C0"/>
                </a:solidFill>
              </a:rPr>
              <a:t>etc</a:t>
            </a:r>
            <a:r>
              <a:rPr lang="es-ES" dirty="0">
                <a:solidFill>
                  <a:srgbClr val="0070C0"/>
                </a:solidFill>
              </a:rPr>
              <a:t>) y comprar varias aplicaciones (5 puntos)</a:t>
            </a:r>
            <a:endParaRPr lang="en-US" dirty="0" smtClean="0"/>
          </a:p>
          <a:p>
            <a:pPr>
              <a:buFont typeface="Wingdings" pitchFamily="2" charset="2"/>
              <a:buChar char="q"/>
            </a:pPr>
            <a:r>
              <a:rPr lang="en-US" dirty="0" smtClean="0"/>
              <a:t>Buy a </a:t>
            </a:r>
            <a:r>
              <a:rPr lang="en-US" dirty="0" err="1" smtClean="0"/>
              <a:t>Ipod</a:t>
            </a:r>
            <a:r>
              <a:rPr lang="en-US" dirty="0" smtClean="0"/>
              <a:t>/Music player </a:t>
            </a:r>
            <a:r>
              <a:rPr lang="en-US" dirty="0"/>
              <a:t>/</a:t>
            </a:r>
            <a:r>
              <a:rPr lang="en-US" dirty="0" smtClean="0"/>
              <a:t>head phones (3 points)</a:t>
            </a:r>
            <a:br>
              <a:rPr lang="en-US" dirty="0" smtClean="0"/>
            </a:br>
            <a:r>
              <a:rPr lang="es-ES" dirty="0">
                <a:solidFill>
                  <a:srgbClr val="0070C0"/>
                </a:solidFill>
              </a:rPr>
              <a:t>Comprar un </a:t>
            </a:r>
            <a:r>
              <a:rPr lang="es-ES" dirty="0" err="1">
                <a:solidFill>
                  <a:srgbClr val="0070C0"/>
                </a:solidFill>
              </a:rPr>
              <a:t>Ipod</a:t>
            </a:r>
            <a:r>
              <a:rPr lang="es-ES" dirty="0">
                <a:solidFill>
                  <a:srgbClr val="0070C0"/>
                </a:solidFill>
              </a:rPr>
              <a:t> / reproductor de </a:t>
            </a:r>
            <a:r>
              <a:rPr lang="es-ES" dirty="0" smtClean="0">
                <a:solidFill>
                  <a:srgbClr val="0070C0"/>
                </a:solidFill>
              </a:rPr>
              <a:t>música/</a:t>
            </a:r>
            <a:r>
              <a:rPr lang="es-ES" dirty="0"/>
              <a:t> </a:t>
            </a:r>
            <a:r>
              <a:rPr lang="es-ES" dirty="0">
                <a:solidFill>
                  <a:srgbClr val="0070C0"/>
                </a:solidFill>
              </a:rPr>
              <a:t>auriculares</a:t>
            </a:r>
            <a:r>
              <a:rPr lang="es-ES" dirty="0" smtClean="0">
                <a:solidFill>
                  <a:srgbClr val="0070C0"/>
                </a:solidFill>
              </a:rPr>
              <a:t>(3 </a:t>
            </a:r>
            <a:r>
              <a:rPr lang="es-ES" dirty="0">
                <a:solidFill>
                  <a:srgbClr val="0070C0"/>
                </a:solidFill>
              </a:rPr>
              <a:t>puntos)</a:t>
            </a:r>
            <a:endParaRPr lang="en-US" dirty="0" smtClean="0"/>
          </a:p>
          <a:p>
            <a:pPr>
              <a:buFont typeface="Wingdings" pitchFamily="2" charset="2"/>
              <a:buChar char="q"/>
            </a:pPr>
            <a:r>
              <a:rPr lang="en-US" dirty="0" smtClean="0"/>
              <a:t>Get a smart phone (5 points)</a:t>
            </a:r>
            <a:br>
              <a:rPr lang="en-US" dirty="0" smtClean="0"/>
            </a:br>
            <a:r>
              <a:rPr lang="es-ES" dirty="0">
                <a:solidFill>
                  <a:srgbClr val="0070C0"/>
                </a:solidFill>
              </a:rPr>
              <a:t>Obtener un celular /</a:t>
            </a:r>
            <a:r>
              <a:rPr lang="es-ES" dirty="0" err="1">
                <a:solidFill>
                  <a:srgbClr val="0070C0"/>
                </a:solidFill>
              </a:rPr>
              <a:t>smart</a:t>
            </a:r>
            <a:r>
              <a:rPr lang="es-ES" dirty="0">
                <a:solidFill>
                  <a:srgbClr val="0070C0"/>
                </a:solidFill>
              </a:rPr>
              <a:t> </a:t>
            </a:r>
            <a:r>
              <a:rPr lang="es-ES" dirty="0" err="1">
                <a:solidFill>
                  <a:srgbClr val="0070C0"/>
                </a:solidFill>
              </a:rPr>
              <a:t>phone</a:t>
            </a:r>
            <a:r>
              <a:rPr lang="es-ES" dirty="0">
                <a:solidFill>
                  <a:srgbClr val="0070C0"/>
                </a:solidFill>
              </a:rPr>
              <a:t> (5 puntos) </a:t>
            </a:r>
          </a:p>
          <a:p>
            <a:pPr>
              <a:buFont typeface="Wingdings" pitchFamily="2" charset="2"/>
              <a:buChar char="q"/>
            </a:pPr>
            <a:r>
              <a:rPr lang="en-US" dirty="0" smtClean="0"/>
              <a:t>Buy a savings bond (1 point)</a:t>
            </a:r>
            <a:br>
              <a:rPr lang="en-US" dirty="0" smtClean="0"/>
            </a:br>
            <a:r>
              <a:rPr lang="es-ES" dirty="0">
                <a:solidFill>
                  <a:srgbClr val="0070C0"/>
                </a:solidFill>
              </a:rPr>
              <a:t>Comprar un bono de ahorro (1 punto) </a:t>
            </a:r>
          </a:p>
          <a:p>
            <a:pPr>
              <a:buFont typeface="Wingdings" pitchFamily="2" charset="2"/>
              <a:buChar char="q"/>
            </a:pPr>
            <a:r>
              <a:rPr lang="en-US" dirty="0" smtClean="0"/>
              <a:t>Put it in a savings account for future education (1 point)</a:t>
            </a:r>
          </a:p>
          <a:p>
            <a:pPr>
              <a:buFont typeface="Wingdings" pitchFamily="2" charset="2"/>
              <a:buChar char="q"/>
            </a:pPr>
            <a:r>
              <a:rPr lang="es-ES" dirty="0">
                <a:solidFill>
                  <a:srgbClr val="0070C0"/>
                </a:solidFill>
              </a:rPr>
              <a:t>Póngalo en una cuenta de ahorros para la educación futura (1 punto) </a:t>
            </a:r>
          </a:p>
          <a:p>
            <a:pPr>
              <a:buFont typeface="Wingdings" pitchFamily="2" charset="2"/>
              <a:buChar char="q"/>
            </a:pPr>
            <a:r>
              <a:rPr lang="en-US" dirty="0" smtClean="0"/>
              <a:t>Buy the hottest new concert tickets (5 points)</a:t>
            </a:r>
            <a:br>
              <a:rPr lang="en-US" dirty="0" smtClean="0"/>
            </a:br>
            <a:r>
              <a:rPr lang="es-ES" dirty="0" smtClean="0">
                <a:solidFill>
                  <a:srgbClr val="0070C0"/>
                </a:solidFill>
              </a:rPr>
              <a:t>Compra </a:t>
            </a:r>
            <a:r>
              <a:rPr lang="es-ES" dirty="0">
                <a:solidFill>
                  <a:srgbClr val="0070C0"/>
                </a:solidFill>
              </a:rPr>
              <a:t>los boletos de conciertos nuevos más calientes (5 puntos)</a:t>
            </a:r>
            <a:endParaRPr lang="en-US" dirty="0" smtClean="0">
              <a:solidFill>
                <a:srgbClr val="0070C0"/>
              </a:solidFill>
            </a:endParaRPr>
          </a:p>
          <a:p>
            <a:pPr>
              <a:buFont typeface="Wingdings" pitchFamily="2" charset="2"/>
              <a:buChar char="q"/>
            </a:pPr>
            <a:endParaRPr lang="en-US" dirty="0"/>
          </a:p>
          <a:p>
            <a:endParaRPr lang="en-US" dirty="0"/>
          </a:p>
        </p:txBody>
      </p:sp>
    </p:spTree>
    <p:extLst>
      <p:ext uri="{BB962C8B-B14F-4D97-AF65-F5344CB8AC3E}">
        <p14:creationId xmlns:p14="http://schemas.microsoft.com/office/powerpoint/2010/main" val="386635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fade">
                                      <p:cBhvr>
                                        <p:cTn id="77" dur="1000"/>
                                        <p:tgtEl>
                                          <p:spTgt spid="3">
                                            <p:txEl>
                                              <p:pRg st="9" end="9"/>
                                            </p:txEl>
                                          </p:spTgt>
                                        </p:tgtEl>
                                      </p:cBhvr>
                                    </p:animEffect>
                                    <p:anim calcmode="lin" valueType="num">
                                      <p:cBhvr>
                                        <p:cTn id="7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Effect transition="in" filter="fade">
                                      <p:cBhvr>
                                        <p:cTn id="84" dur="1000"/>
                                        <p:tgtEl>
                                          <p:spTgt spid="3">
                                            <p:txEl>
                                              <p:pRg st="10" end="10"/>
                                            </p:txEl>
                                          </p:spTgt>
                                        </p:tgtEl>
                                      </p:cBhvr>
                                    </p:animEffect>
                                    <p:anim calcmode="lin" valueType="num">
                                      <p:cBhvr>
                                        <p:cTn id="8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520940" cy="838200"/>
          </a:xfrm>
        </p:spPr>
        <p:txBody>
          <a:bodyPr>
            <a:noAutofit/>
          </a:bodyPr>
          <a:lstStyle/>
          <a:p>
            <a:r>
              <a:rPr lang="en-US" sz="3200" dirty="0"/>
              <a:t>Decisions and Goals in Personal Finance</a:t>
            </a:r>
            <a:br>
              <a:rPr lang="en-US" sz="3200" dirty="0"/>
            </a:br>
            <a:r>
              <a:rPr lang="es-ES" sz="3200" dirty="0">
                <a:solidFill>
                  <a:srgbClr val="0070C0"/>
                </a:solidFill>
              </a:rPr>
              <a:t>Decisiones y Metas en Finanzas Personales</a:t>
            </a:r>
            <a:endParaRPr lang="en-US" sz="3200" dirty="0"/>
          </a:p>
        </p:txBody>
      </p:sp>
      <p:sp>
        <p:nvSpPr>
          <p:cNvPr id="3" name="Content Placeholder 2"/>
          <p:cNvSpPr>
            <a:spLocks noGrp="1"/>
          </p:cNvSpPr>
          <p:nvPr>
            <p:ph idx="1"/>
          </p:nvPr>
        </p:nvSpPr>
        <p:spPr/>
        <p:txBody>
          <a:bodyPr>
            <a:normAutofit fontScale="92500"/>
          </a:bodyPr>
          <a:lstStyle/>
          <a:p>
            <a:r>
              <a:rPr lang="en-US" i="1" dirty="0" smtClean="0">
                <a:solidFill>
                  <a:srgbClr val="FF0000"/>
                </a:solidFill>
              </a:rPr>
              <a:t>What do your choices say about you?</a:t>
            </a:r>
            <a:br>
              <a:rPr lang="en-US" i="1" dirty="0" smtClean="0">
                <a:solidFill>
                  <a:srgbClr val="FF0000"/>
                </a:solidFill>
              </a:rPr>
            </a:br>
            <a:r>
              <a:rPr lang="es-ES" dirty="0">
                <a:solidFill>
                  <a:srgbClr val="0070C0"/>
                </a:solidFill>
              </a:rPr>
              <a:t>¿Qué dicen sus elecciones sobre usted?</a:t>
            </a:r>
            <a:endParaRPr lang="en-US" i="1" dirty="0" smtClean="0">
              <a:solidFill>
                <a:srgbClr val="0070C0"/>
              </a:solidFill>
            </a:endParaRPr>
          </a:p>
          <a:p>
            <a:r>
              <a:rPr lang="en-US" i="1" dirty="0" smtClean="0">
                <a:solidFill>
                  <a:srgbClr val="FF0000"/>
                </a:solidFill>
              </a:rPr>
              <a:t>Big Saver:  </a:t>
            </a:r>
            <a:r>
              <a:rPr lang="en-US" i="1" dirty="0" smtClean="0"/>
              <a:t>if you scored 3-5, you are willing to give up things today so you can buy something  you want more tomorrow.</a:t>
            </a:r>
          </a:p>
          <a:p>
            <a:pPr marL="114300" indent="0">
              <a:buNone/>
            </a:pPr>
            <a:r>
              <a:rPr lang="es-ES" dirty="0" smtClean="0">
                <a:solidFill>
                  <a:srgbClr val="0070C0"/>
                </a:solidFill>
              </a:rPr>
              <a:t>Gran ahorrador: si </a:t>
            </a:r>
            <a:r>
              <a:rPr lang="es-ES" dirty="0">
                <a:solidFill>
                  <a:srgbClr val="0070C0"/>
                </a:solidFill>
              </a:rPr>
              <a:t>anotó 3-5, está dispuesto a renunciar a las cosas hoy para que pueda comprar algo que quiere más mañana.</a:t>
            </a:r>
            <a:endParaRPr lang="en-US" i="1" dirty="0">
              <a:solidFill>
                <a:srgbClr val="0070C0"/>
              </a:solidFill>
            </a:endParaRPr>
          </a:p>
          <a:p>
            <a:r>
              <a:rPr lang="en-US" i="1" dirty="0" smtClean="0">
                <a:solidFill>
                  <a:srgbClr val="FF0000"/>
                </a:solidFill>
              </a:rPr>
              <a:t>Middle of the roader: </a:t>
            </a:r>
            <a:r>
              <a:rPr lang="en-US" i="1" dirty="0" smtClean="0"/>
              <a:t>if you scored  7-11, you know how to use your money for current needs while keeping an eye on the future.</a:t>
            </a:r>
            <a:br>
              <a:rPr lang="en-US" i="1" dirty="0" smtClean="0"/>
            </a:br>
            <a:r>
              <a:rPr lang="es-ES" dirty="0">
                <a:solidFill>
                  <a:srgbClr val="0070C0"/>
                </a:solidFill>
              </a:rPr>
              <a:t>Medio del </a:t>
            </a:r>
            <a:r>
              <a:rPr lang="es-ES" dirty="0" err="1">
                <a:solidFill>
                  <a:srgbClr val="0070C0"/>
                </a:solidFill>
              </a:rPr>
              <a:t>roader</a:t>
            </a:r>
            <a:r>
              <a:rPr lang="es-ES" dirty="0">
                <a:solidFill>
                  <a:srgbClr val="0070C0"/>
                </a:solidFill>
              </a:rPr>
              <a:t>: si usted anotó 7-11, usted sabe utilizar su dinero para las necesidades actuales mientras que guarda un ojo en el </a:t>
            </a:r>
            <a:r>
              <a:rPr lang="es-ES" dirty="0" smtClean="0">
                <a:solidFill>
                  <a:srgbClr val="0070C0"/>
                </a:solidFill>
              </a:rPr>
              <a:t>futuro.</a:t>
            </a:r>
            <a:endParaRPr lang="en-US" i="1" dirty="0">
              <a:solidFill>
                <a:srgbClr val="0070C0"/>
              </a:solidFill>
            </a:endParaRPr>
          </a:p>
          <a:p>
            <a:r>
              <a:rPr lang="en-US" i="1" dirty="0" smtClean="0">
                <a:solidFill>
                  <a:srgbClr val="FF0000"/>
                </a:solidFill>
              </a:rPr>
              <a:t>Big spender: </a:t>
            </a:r>
            <a:r>
              <a:rPr lang="en-US" i="1" dirty="0"/>
              <a:t> </a:t>
            </a:r>
            <a:r>
              <a:rPr lang="en-US" i="1" dirty="0" smtClean="0"/>
              <a:t>if you scored 13-15, </a:t>
            </a:r>
            <a:r>
              <a:rPr lang="en-US" i="1" dirty="0" smtClean="0">
                <a:solidFill>
                  <a:srgbClr val="FF0000"/>
                </a:solidFill>
              </a:rPr>
              <a:t>WOW !!! </a:t>
            </a:r>
            <a:r>
              <a:rPr lang="en-US" i="1" dirty="0" smtClean="0"/>
              <a:t> YOU LIKE TO SPEND MONEY !!!</a:t>
            </a:r>
            <a:br>
              <a:rPr lang="en-US" i="1" dirty="0" smtClean="0"/>
            </a:br>
            <a:r>
              <a:rPr lang="es-ES" dirty="0">
                <a:solidFill>
                  <a:srgbClr val="0070C0"/>
                </a:solidFill>
              </a:rPr>
              <a:t>Gastador</a:t>
            </a:r>
            <a:r>
              <a:rPr lang="es-ES" dirty="0" smtClean="0">
                <a:solidFill>
                  <a:srgbClr val="0070C0"/>
                </a:solidFill>
              </a:rPr>
              <a:t>: </a:t>
            </a:r>
            <a:r>
              <a:rPr lang="es-ES" dirty="0">
                <a:solidFill>
                  <a:srgbClr val="0070C0"/>
                </a:solidFill>
              </a:rPr>
              <a:t>si usted anotó 13-15, WOW! Te gusta gastar </a:t>
            </a:r>
            <a:r>
              <a:rPr lang="es-ES" dirty="0" smtClean="0">
                <a:solidFill>
                  <a:srgbClr val="0070C0"/>
                </a:solidFill>
              </a:rPr>
              <a:t>dinero!</a:t>
            </a:r>
            <a:endParaRPr lang="en-US" i="1" dirty="0">
              <a:solidFill>
                <a:srgbClr val="0070C0"/>
              </a:solidFill>
            </a:endParaRPr>
          </a:p>
        </p:txBody>
      </p:sp>
    </p:spTree>
    <p:extLst>
      <p:ext uri="{BB962C8B-B14F-4D97-AF65-F5344CB8AC3E}">
        <p14:creationId xmlns:p14="http://schemas.microsoft.com/office/powerpoint/2010/main" val="50147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Decisions and Goals in Personal Finance</a:t>
            </a:r>
            <a:br>
              <a:rPr lang="en-US" sz="3200" dirty="0"/>
            </a:br>
            <a:r>
              <a:rPr lang="es-ES" sz="3200" dirty="0">
                <a:solidFill>
                  <a:srgbClr val="0070C0"/>
                </a:solidFill>
              </a:rPr>
              <a:t>Decisiones y Metas en Finanzas Personales</a:t>
            </a:r>
            <a:endParaRPr lang="en-US" sz="3200" dirty="0"/>
          </a:p>
        </p:txBody>
      </p:sp>
      <p:sp>
        <p:nvSpPr>
          <p:cNvPr id="3" name="Content Placeholder 2"/>
          <p:cNvSpPr>
            <a:spLocks noGrp="1"/>
          </p:cNvSpPr>
          <p:nvPr>
            <p:ph idx="1"/>
          </p:nvPr>
        </p:nvSpPr>
        <p:spPr/>
        <p:txBody>
          <a:bodyPr>
            <a:normAutofit fontScale="47500" lnSpcReduction="20000"/>
          </a:bodyPr>
          <a:lstStyle/>
          <a:p>
            <a:r>
              <a:rPr lang="en-US" dirty="0" smtClean="0"/>
              <a:t> Whether you’re spending, saving, or investing money, planning can help you with big or small financial decisions. </a:t>
            </a:r>
            <a:br>
              <a:rPr lang="en-US" dirty="0" smtClean="0"/>
            </a:br>
            <a:r>
              <a:rPr lang="es-ES" dirty="0" smtClean="0">
                <a:solidFill>
                  <a:srgbClr val="0070C0"/>
                </a:solidFill>
              </a:rPr>
              <a:t>Ya sea que esté gastando, ahorrando o invirtiendo dinero, la planificación puede ayudarlo con grandes o pequeñas decisiones financieras.</a:t>
            </a:r>
            <a:r>
              <a:rPr lang="en-US" dirty="0" smtClean="0">
                <a:solidFill>
                  <a:srgbClr val="0070C0"/>
                </a:solidFill>
              </a:rPr>
              <a:t/>
            </a:r>
            <a:br>
              <a:rPr lang="en-US" dirty="0" smtClean="0">
                <a:solidFill>
                  <a:srgbClr val="0070C0"/>
                </a:solidFill>
              </a:rPr>
            </a:br>
            <a:r>
              <a:rPr lang="en-US" dirty="0" smtClean="0"/>
              <a:t/>
            </a:r>
            <a:br>
              <a:rPr lang="en-US" dirty="0" smtClean="0"/>
            </a:br>
            <a:r>
              <a:rPr lang="en-US" sz="2900" b="1" dirty="0" smtClean="0">
                <a:solidFill>
                  <a:srgbClr val="FF0000"/>
                </a:solidFill>
              </a:rPr>
              <a:t>The financial planning process has six steps:</a:t>
            </a:r>
            <a:br>
              <a:rPr lang="en-US" sz="2900" b="1" dirty="0" smtClean="0">
                <a:solidFill>
                  <a:srgbClr val="FF0000"/>
                </a:solidFill>
              </a:rPr>
            </a:br>
            <a:r>
              <a:rPr lang="es-ES" dirty="0">
                <a:solidFill>
                  <a:srgbClr val="0070C0"/>
                </a:solidFill>
              </a:rPr>
              <a:t>El proceso de planificación financiera tiene seis pasos:</a:t>
            </a:r>
          </a:p>
          <a:p>
            <a:pPr marL="114300" indent="0">
              <a:buNone/>
            </a:pPr>
            <a:endParaRPr lang="en-US" dirty="0" smtClean="0">
              <a:solidFill>
                <a:srgbClr val="FF0000"/>
              </a:solidFill>
            </a:endParaRPr>
          </a:p>
          <a:p>
            <a:pPr>
              <a:buFont typeface="+mj-lt"/>
              <a:buAutoNum type="arabicPeriod"/>
            </a:pPr>
            <a:r>
              <a:rPr lang="en-US" dirty="0" smtClean="0"/>
              <a:t>Determine your current financial situation</a:t>
            </a:r>
            <a:br>
              <a:rPr lang="en-US" dirty="0" smtClean="0"/>
            </a:br>
            <a:r>
              <a:rPr lang="es-ES" dirty="0">
                <a:solidFill>
                  <a:srgbClr val="0070C0"/>
                </a:solidFill>
              </a:rPr>
              <a:t>Determinar su situación financiera actual </a:t>
            </a:r>
          </a:p>
          <a:p>
            <a:pPr>
              <a:buFont typeface="+mj-lt"/>
              <a:buAutoNum type="arabicPeriod"/>
            </a:pPr>
            <a:r>
              <a:rPr lang="en-US" dirty="0" smtClean="0"/>
              <a:t>Develop your financial goals</a:t>
            </a:r>
            <a:br>
              <a:rPr lang="en-US" dirty="0" smtClean="0"/>
            </a:br>
            <a:r>
              <a:rPr lang="es-ES" dirty="0">
                <a:solidFill>
                  <a:srgbClr val="0070C0"/>
                </a:solidFill>
              </a:rPr>
              <a:t>Desarrolle sus metas financieras Identificar alternativas de acción </a:t>
            </a:r>
          </a:p>
          <a:p>
            <a:pPr>
              <a:buFont typeface="+mj-lt"/>
              <a:buAutoNum type="arabicPeriod"/>
            </a:pPr>
            <a:r>
              <a:rPr lang="en-US" dirty="0" smtClean="0"/>
              <a:t>Identify alternative courses of action</a:t>
            </a:r>
            <a:endParaRPr lang="en-US" dirty="0"/>
          </a:p>
          <a:p>
            <a:pPr>
              <a:buFont typeface="+mj-lt"/>
              <a:buAutoNum type="arabicPeriod"/>
            </a:pPr>
            <a:r>
              <a:rPr lang="en-US" dirty="0" smtClean="0"/>
              <a:t>Evaluate your alternatives:</a:t>
            </a:r>
            <a:br>
              <a:rPr lang="en-US" dirty="0" smtClean="0"/>
            </a:br>
            <a:r>
              <a:rPr lang="es-ES" dirty="0">
                <a:solidFill>
                  <a:srgbClr val="0070C0"/>
                </a:solidFill>
              </a:rPr>
              <a:t>Evaluar sus </a:t>
            </a:r>
            <a:r>
              <a:rPr lang="es-ES" dirty="0" smtClean="0">
                <a:solidFill>
                  <a:srgbClr val="0070C0"/>
                </a:solidFill>
              </a:rPr>
              <a:t>alternativas:</a:t>
            </a:r>
            <a:br>
              <a:rPr lang="es-ES" dirty="0" smtClean="0">
                <a:solidFill>
                  <a:srgbClr val="0070C0"/>
                </a:solidFill>
              </a:rPr>
            </a:br>
            <a:r>
              <a:rPr lang="en-US" dirty="0"/>
              <a:t/>
            </a:r>
            <a:br>
              <a:rPr lang="en-US" dirty="0"/>
            </a:br>
            <a:r>
              <a:rPr lang="en-US" dirty="0" smtClean="0"/>
              <a:t>* Sources of financial information: </a:t>
            </a:r>
            <a:br>
              <a:rPr lang="en-US" dirty="0" smtClean="0"/>
            </a:br>
            <a:r>
              <a:rPr lang="es-ES" dirty="0">
                <a:solidFill>
                  <a:srgbClr val="0070C0"/>
                </a:solidFill>
              </a:rPr>
              <a:t>* fuentes de información financiera</a:t>
            </a:r>
          </a:p>
          <a:p>
            <a:pPr marL="114300" indent="0">
              <a:buNone/>
            </a:pPr>
            <a:endParaRPr lang="en-US" dirty="0" smtClean="0"/>
          </a:p>
          <a:p>
            <a:pPr marL="411480" lvl="1" indent="0">
              <a:buNone/>
            </a:pPr>
            <a:r>
              <a:rPr lang="en-US" dirty="0" smtClean="0"/>
              <a:t>the Internet, financial institutions  (banks, investment companies), media sources (newspapers, magazine, television, radio), financial specialists (financial planners, lawyers, tax prepares)</a:t>
            </a:r>
            <a:br>
              <a:rPr lang="en-US" dirty="0" smtClean="0"/>
            </a:br>
            <a:endParaRPr lang="en-US" dirty="0" smtClean="0">
              <a:solidFill>
                <a:srgbClr val="0070C0"/>
              </a:solidFill>
            </a:endParaRPr>
          </a:p>
          <a:p>
            <a:pPr marL="868680" lvl="1" indent="-457200">
              <a:buFont typeface="+mj-lt"/>
              <a:buAutoNum type="arabicPeriod"/>
            </a:pPr>
            <a:endParaRPr lang="en-US" dirty="0">
              <a:solidFill>
                <a:srgbClr val="0070C0"/>
              </a:solidFill>
            </a:endParaRPr>
          </a:p>
          <a:p>
            <a:pPr marL="411480" lvl="1" indent="0">
              <a:buNone/>
            </a:pPr>
            <a:r>
              <a:rPr lang="en-US" dirty="0" smtClean="0"/>
              <a:t>* consequences of choices</a:t>
            </a:r>
            <a:br>
              <a:rPr lang="en-US" dirty="0" smtClean="0"/>
            </a:br>
            <a:r>
              <a:rPr lang="en-US" dirty="0" smtClean="0">
                <a:solidFill>
                  <a:srgbClr val="0070C0"/>
                </a:solidFill>
              </a:rPr>
              <a:t>* </a:t>
            </a:r>
            <a:r>
              <a:rPr lang="es-ES" dirty="0" smtClean="0">
                <a:solidFill>
                  <a:srgbClr val="0070C0"/>
                </a:solidFill>
              </a:rPr>
              <a:t>consecuencias </a:t>
            </a:r>
            <a:r>
              <a:rPr lang="es-ES" dirty="0">
                <a:solidFill>
                  <a:srgbClr val="0070C0"/>
                </a:solidFill>
              </a:rPr>
              <a:t>de las elecciones</a:t>
            </a:r>
          </a:p>
          <a:p>
            <a:pPr marL="114300" indent="0">
              <a:buNone/>
            </a:pPr>
            <a:r>
              <a:rPr lang="en-US" dirty="0"/>
              <a:t> </a:t>
            </a:r>
            <a:r>
              <a:rPr lang="en-US" dirty="0" smtClean="0"/>
              <a:t>       * evaluating risks (inflation risk, interest rate risk, income risk, personal risk, liquidity risk (liquidity is the ability to easily convert financial assets to cash without loss in value.  Some long-term investments, such a house, can be difficult to convert quickly)</a:t>
            </a:r>
            <a:br>
              <a:rPr lang="en-US" dirty="0" smtClean="0"/>
            </a:br>
            <a:r>
              <a:rPr lang="en-US" dirty="0" smtClean="0"/>
              <a:t>        </a:t>
            </a:r>
            <a:r>
              <a:rPr lang="en-US" dirty="0" smtClean="0">
                <a:solidFill>
                  <a:srgbClr val="0070C0"/>
                </a:solidFill>
              </a:rPr>
              <a:t>* </a:t>
            </a:r>
            <a:r>
              <a:rPr lang="es-ES" dirty="0" smtClean="0">
                <a:solidFill>
                  <a:srgbClr val="0070C0"/>
                </a:solidFill>
              </a:rPr>
              <a:t>entender </a:t>
            </a:r>
            <a:r>
              <a:rPr lang="es-ES" dirty="0">
                <a:solidFill>
                  <a:srgbClr val="0070C0"/>
                </a:solidFill>
              </a:rPr>
              <a:t>los </a:t>
            </a:r>
            <a:r>
              <a:rPr lang="es-ES" dirty="0" smtClean="0">
                <a:solidFill>
                  <a:srgbClr val="0070C0"/>
                </a:solidFill>
              </a:rPr>
              <a:t>riesgos</a:t>
            </a:r>
            <a:endParaRPr lang="en-US" dirty="0"/>
          </a:p>
          <a:p>
            <a:pPr marL="571500" indent="-457200">
              <a:buFont typeface="+mj-lt"/>
              <a:buAutoNum type="arabicPeriod" startAt="5"/>
            </a:pPr>
            <a:r>
              <a:rPr lang="en-US" dirty="0" smtClean="0"/>
              <a:t>Create and use your financial plan of action</a:t>
            </a:r>
            <a:br>
              <a:rPr lang="en-US" dirty="0" smtClean="0"/>
            </a:br>
            <a:r>
              <a:rPr lang="es-ES" dirty="0">
                <a:solidFill>
                  <a:srgbClr val="0070C0"/>
                </a:solidFill>
              </a:rPr>
              <a:t>Crear y utilizar su plan de acción </a:t>
            </a:r>
            <a:r>
              <a:rPr lang="es-ES" dirty="0" smtClean="0">
                <a:solidFill>
                  <a:srgbClr val="0070C0"/>
                </a:solidFill>
              </a:rPr>
              <a:t>financiero</a:t>
            </a:r>
            <a:endParaRPr lang="en-US" dirty="0"/>
          </a:p>
          <a:p>
            <a:pPr marL="571500" indent="-457200">
              <a:buFont typeface="+mj-lt"/>
              <a:buAutoNum type="arabicPeriod" startAt="5"/>
            </a:pPr>
            <a:r>
              <a:rPr lang="en-US" dirty="0" smtClean="0"/>
              <a:t>Review and revise your plan</a:t>
            </a:r>
          </a:p>
          <a:p>
            <a:pPr marL="114300" indent="0">
              <a:buNone/>
            </a:pPr>
            <a:r>
              <a:rPr lang="es-ES" dirty="0">
                <a:solidFill>
                  <a:srgbClr val="0070C0"/>
                </a:solidFill>
              </a:rPr>
              <a:t> </a:t>
            </a:r>
            <a:r>
              <a:rPr lang="es-ES" dirty="0" smtClean="0">
                <a:solidFill>
                  <a:srgbClr val="0070C0"/>
                </a:solidFill>
              </a:rPr>
              <a:t>              Revisar </a:t>
            </a:r>
            <a:r>
              <a:rPr lang="es-ES" dirty="0">
                <a:solidFill>
                  <a:srgbClr val="0070C0"/>
                </a:solidFill>
              </a:rPr>
              <a:t>y revisar su plan</a:t>
            </a:r>
            <a:endParaRPr lang="en-US" dirty="0" smtClean="0">
              <a:solidFill>
                <a:srgbClr val="0070C0"/>
              </a:solidFill>
            </a:endParaRPr>
          </a:p>
          <a:p>
            <a:endParaRPr lang="en-US" dirty="0"/>
          </a:p>
        </p:txBody>
      </p:sp>
    </p:spTree>
    <p:extLst>
      <p:ext uri="{BB962C8B-B14F-4D97-AF65-F5344CB8AC3E}">
        <p14:creationId xmlns:p14="http://schemas.microsoft.com/office/powerpoint/2010/main" val="214662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Effect transition="in" filter="fade">
                                      <p:cBhvr>
                                        <p:cTn id="59" dur="1000"/>
                                        <p:tgtEl>
                                          <p:spTgt spid="3">
                                            <p:txEl>
                                              <p:pRg st="10" end="10"/>
                                            </p:txEl>
                                          </p:spTgt>
                                        </p:tgtEl>
                                      </p:cBhvr>
                                    </p:animEffect>
                                    <p:anim calcmode="lin" valueType="num">
                                      <p:cBhvr>
                                        <p:cTn id="6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Effect transition="in" filter="fade">
                                      <p:cBhvr>
                                        <p:cTn id="66" dur="1000"/>
                                        <p:tgtEl>
                                          <p:spTgt spid="3">
                                            <p:txEl>
                                              <p:pRg st="11" end="11"/>
                                            </p:txEl>
                                          </p:spTgt>
                                        </p:tgtEl>
                                      </p:cBhvr>
                                    </p:animEffect>
                                    <p:anim calcmode="lin" valueType="num">
                                      <p:cBhvr>
                                        <p:cTn id="6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1000"/>
                                        <p:tgtEl>
                                          <p:spTgt spid="3">
                                            <p:txEl>
                                              <p:pRg st="12" end="12"/>
                                            </p:txEl>
                                          </p:spTgt>
                                        </p:tgtEl>
                                      </p:cBhvr>
                                    </p:animEffect>
                                    <p:anim calcmode="lin" valueType="num">
                                      <p:cBhvr>
                                        <p:cTn id="7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3">
                                            <p:txEl>
                                              <p:pRg st="13" end="13"/>
                                            </p:txEl>
                                          </p:spTgt>
                                        </p:tgtEl>
                                        <p:attrNameLst>
                                          <p:attrName>style.visibility</p:attrName>
                                        </p:attrNameLst>
                                      </p:cBhvr>
                                      <p:to>
                                        <p:strVal val="visible"/>
                                      </p:to>
                                    </p:set>
                                    <p:animEffect transition="in" filter="fade">
                                      <p:cBhvr>
                                        <p:cTn id="80" dur="1000"/>
                                        <p:tgtEl>
                                          <p:spTgt spid="3">
                                            <p:txEl>
                                              <p:pRg st="13" end="13"/>
                                            </p:txEl>
                                          </p:spTgt>
                                        </p:tgtEl>
                                      </p:cBhvr>
                                    </p:animEffect>
                                    <p:anim calcmode="lin" valueType="num">
                                      <p:cBhvr>
                                        <p:cTn id="8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Decisions and Goals in Personal Finance</a:t>
            </a:r>
            <a:br>
              <a:rPr lang="en-US" sz="3200" dirty="0"/>
            </a:br>
            <a:r>
              <a:rPr lang="es-ES" sz="3200" dirty="0">
                <a:solidFill>
                  <a:srgbClr val="0070C0"/>
                </a:solidFill>
              </a:rPr>
              <a:t>Decisiones y Metas en Finanzas Personales</a:t>
            </a:r>
            <a:endParaRPr lang="en-US" sz="3200" dirty="0"/>
          </a:p>
        </p:txBody>
      </p:sp>
      <p:sp>
        <p:nvSpPr>
          <p:cNvPr id="3" name="Content Placeholder 2"/>
          <p:cNvSpPr>
            <a:spLocks noGrp="1"/>
          </p:cNvSpPr>
          <p:nvPr>
            <p:ph idx="1"/>
          </p:nvPr>
        </p:nvSpPr>
        <p:spPr/>
        <p:txBody>
          <a:bodyPr>
            <a:normAutofit fontScale="70000" lnSpcReduction="20000"/>
          </a:bodyPr>
          <a:lstStyle/>
          <a:p>
            <a:pPr marL="0" indent="0">
              <a:buNone/>
            </a:pPr>
            <a:r>
              <a:rPr lang="en-US" sz="2600" b="1" dirty="0" smtClean="0">
                <a:solidFill>
                  <a:srgbClr val="FF0000"/>
                </a:solidFill>
              </a:rPr>
              <a:t>Developing Personal Financial Goals:</a:t>
            </a:r>
            <a:br>
              <a:rPr lang="en-US" sz="2600" b="1" dirty="0" smtClean="0">
                <a:solidFill>
                  <a:srgbClr val="FF0000"/>
                </a:solidFill>
              </a:rPr>
            </a:br>
            <a:r>
              <a:rPr lang="es-ES" sz="1800" dirty="0">
                <a:solidFill>
                  <a:srgbClr val="0070C0"/>
                </a:solidFill>
              </a:rPr>
              <a:t>Desarrollo de metas financieras personales:</a:t>
            </a:r>
            <a:endParaRPr lang="en-US" sz="2600" b="1" dirty="0" smtClean="0">
              <a:solidFill>
                <a:srgbClr val="0070C0"/>
              </a:solidFill>
            </a:endParaRPr>
          </a:p>
          <a:p>
            <a:r>
              <a:rPr lang="en-US" b="1" dirty="0" smtClean="0"/>
              <a:t>Types of financial goals: </a:t>
            </a:r>
            <a:br>
              <a:rPr lang="en-US" b="1" dirty="0" smtClean="0"/>
            </a:br>
            <a:r>
              <a:rPr lang="es-ES" dirty="0">
                <a:solidFill>
                  <a:srgbClr val="0070C0"/>
                </a:solidFill>
              </a:rPr>
              <a:t>Tipos de metas financieras:</a:t>
            </a:r>
            <a:r>
              <a:rPr lang="en-US" b="1" dirty="0" smtClean="0"/>
              <a:t/>
            </a:r>
            <a:br>
              <a:rPr lang="en-US" b="1" dirty="0" smtClean="0"/>
            </a:br>
            <a:r>
              <a:rPr lang="en-US" dirty="0" smtClean="0">
                <a:solidFill>
                  <a:srgbClr val="0070C0"/>
                </a:solidFill>
              </a:rPr>
              <a:t/>
            </a:r>
            <a:br>
              <a:rPr lang="en-US" dirty="0" smtClean="0">
                <a:solidFill>
                  <a:srgbClr val="0070C0"/>
                </a:solidFill>
              </a:rPr>
            </a:br>
            <a:r>
              <a:rPr lang="en-US" i="1" dirty="0" smtClean="0"/>
              <a:t>Two factors will influence your planning:</a:t>
            </a:r>
            <a:br>
              <a:rPr lang="en-US" i="1" dirty="0" smtClean="0"/>
            </a:br>
            <a:r>
              <a:rPr lang="es-ES" dirty="0">
                <a:solidFill>
                  <a:srgbClr val="0070C0"/>
                </a:solidFill>
              </a:rPr>
              <a:t>Dos factores influirán en su planificación:</a:t>
            </a:r>
            <a:r>
              <a:rPr lang="en-US" i="1" dirty="0" smtClean="0"/>
              <a:t/>
            </a:r>
            <a:br>
              <a:rPr lang="en-US" i="1" dirty="0" smtClean="0"/>
            </a:br>
            <a:r>
              <a:rPr lang="en-US" dirty="0" smtClean="0"/>
              <a:t/>
            </a:r>
            <a:br>
              <a:rPr lang="en-US" dirty="0" smtClean="0"/>
            </a:br>
            <a:r>
              <a:rPr lang="en-US" dirty="0" smtClean="0"/>
              <a:t>* </a:t>
            </a:r>
            <a:r>
              <a:rPr lang="en-US" i="1" dirty="0" smtClean="0"/>
              <a:t>the time frame in which you would like to achieve your goals</a:t>
            </a:r>
            <a:br>
              <a:rPr lang="en-US" i="1" dirty="0" smtClean="0"/>
            </a:br>
            <a:r>
              <a:rPr lang="es-ES" dirty="0">
                <a:solidFill>
                  <a:srgbClr val="0070C0"/>
                </a:solidFill>
              </a:rPr>
              <a:t>el plazo en el que le gustaría alcanzar sus metas</a:t>
            </a:r>
            <a:r>
              <a:rPr lang="en-US" dirty="0" smtClean="0"/>
              <a:t/>
            </a:r>
            <a:br>
              <a:rPr lang="en-US" dirty="0" smtClean="0"/>
            </a:br>
            <a:r>
              <a:rPr lang="en-US" dirty="0" smtClean="0"/>
              <a:t>- short term goals (one year or less – saving to buy a computer) </a:t>
            </a:r>
            <a:br>
              <a:rPr lang="en-US" dirty="0" smtClean="0"/>
            </a:br>
            <a:r>
              <a:rPr lang="es-ES" dirty="0">
                <a:solidFill>
                  <a:srgbClr val="0070C0"/>
                </a:solidFill>
              </a:rPr>
              <a:t>- objetivos a corto plazo (un año o menos - ahorrar para comprar una computadora)</a:t>
            </a:r>
            <a:r>
              <a:rPr lang="en-US" dirty="0" smtClean="0"/>
              <a:t/>
            </a:r>
            <a:br>
              <a:rPr lang="en-US" dirty="0" smtClean="0"/>
            </a:br>
            <a:r>
              <a:rPr lang="en-US" dirty="0" smtClean="0"/>
              <a:t>- intermediate goals take 2-5 years to reach (saving for a down payment on a house)</a:t>
            </a:r>
            <a:br>
              <a:rPr lang="en-US" dirty="0" smtClean="0"/>
            </a:br>
            <a:r>
              <a:rPr lang="es-ES" dirty="0">
                <a:solidFill>
                  <a:srgbClr val="0070C0"/>
                </a:solidFill>
              </a:rPr>
              <a:t>- metas intermedias tardar 2-5 años para llegar (ahorro para un pago inicial en una casa)</a:t>
            </a:r>
            <a:r>
              <a:rPr lang="en-US" dirty="0" smtClean="0"/>
              <a:t/>
            </a:r>
            <a:br>
              <a:rPr lang="en-US" dirty="0" smtClean="0"/>
            </a:br>
            <a:r>
              <a:rPr lang="en-US" dirty="0" smtClean="0"/>
              <a:t>- long-term goals take more than 5 years to reach ( planning for retirement)</a:t>
            </a:r>
            <a:br>
              <a:rPr lang="en-US" dirty="0" smtClean="0"/>
            </a:br>
            <a:r>
              <a:rPr lang="es-ES" dirty="0" smtClean="0">
                <a:solidFill>
                  <a:srgbClr val="0070C0"/>
                </a:solidFill>
              </a:rPr>
              <a:t>- </a:t>
            </a:r>
            <a:r>
              <a:rPr lang="es-ES" dirty="0">
                <a:solidFill>
                  <a:srgbClr val="0070C0"/>
                </a:solidFill>
              </a:rPr>
              <a:t>largo los objetivos a plazo tardan más de 5 años en llegar (planificación para la jubilación</a:t>
            </a:r>
            <a:r>
              <a:rPr lang="es-ES" dirty="0" smtClean="0">
                <a:solidFill>
                  <a:srgbClr val="0070C0"/>
                </a:solidFill>
              </a:rPr>
              <a:t>)</a:t>
            </a:r>
            <a:br>
              <a:rPr lang="es-ES" dirty="0" smtClean="0">
                <a:solidFill>
                  <a:srgbClr val="0070C0"/>
                </a:solidFill>
              </a:rPr>
            </a:br>
            <a:r>
              <a:rPr lang="en-US" dirty="0" smtClean="0">
                <a:solidFill>
                  <a:srgbClr val="0070C0"/>
                </a:solidFill>
              </a:rPr>
              <a:t/>
            </a:r>
            <a:br>
              <a:rPr lang="en-US" dirty="0" smtClean="0">
                <a:solidFill>
                  <a:srgbClr val="0070C0"/>
                </a:solidFill>
              </a:rPr>
            </a:br>
            <a:r>
              <a:rPr lang="en-US" dirty="0" smtClean="0"/>
              <a:t>* </a:t>
            </a:r>
            <a:r>
              <a:rPr lang="en-US" i="1" dirty="0" smtClean="0"/>
              <a:t>the type of financial need that inspires your goals </a:t>
            </a:r>
            <a:r>
              <a:rPr lang="en-US" dirty="0" smtClean="0"/>
              <a:t/>
            </a:r>
            <a:br>
              <a:rPr lang="en-US" dirty="0" smtClean="0"/>
            </a:br>
            <a:r>
              <a:rPr lang="en-US" dirty="0" smtClean="0"/>
              <a:t>( a hair cut is a </a:t>
            </a:r>
            <a:r>
              <a:rPr lang="en-US" b="1" dirty="0" smtClean="0">
                <a:solidFill>
                  <a:srgbClr val="FF0000"/>
                </a:solidFill>
              </a:rPr>
              <a:t>service</a:t>
            </a:r>
            <a:r>
              <a:rPr lang="en-US" dirty="0" smtClean="0"/>
              <a:t>, a task that a person or  machine performs for you</a:t>
            </a:r>
            <a:br>
              <a:rPr lang="en-US" dirty="0" smtClean="0"/>
            </a:br>
            <a:r>
              <a:rPr lang="en-US" dirty="0" smtClean="0"/>
              <a:t> but a new car  is a </a:t>
            </a:r>
            <a:r>
              <a:rPr lang="en-US" b="1" dirty="0" smtClean="0">
                <a:solidFill>
                  <a:srgbClr val="FF0000"/>
                </a:solidFill>
              </a:rPr>
              <a:t>good</a:t>
            </a:r>
            <a:r>
              <a:rPr lang="en-US" dirty="0" smtClean="0"/>
              <a:t>, a physical object  that is produced and can be weighed or measured)</a:t>
            </a:r>
            <a:br>
              <a:rPr lang="en-US" dirty="0" smtClean="0"/>
            </a:br>
            <a:r>
              <a:rPr lang="en-US" dirty="0" smtClean="0">
                <a:solidFill>
                  <a:srgbClr val="0070C0"/>
                </a:solidFill>
              </a:rPr>
              <a:t>* </a:t>
            </a:r>
            <a:r>
              <a:rPr lang="es-ES" dirty="0" smtClean="0">
                <a:solidFill>
                  <a:srgbClr val="0070C0"/>
                </a:solidFill>
              </a:rPr>
              <a:t>El </a:t>
            </a:r>
            <a:r>
              <a:rPr lang="es-ES" dirty="0">
                <a:solidFill>
                  <a:srgbClr val="0070C0"/>
                </a:solidFill>
              </a:rPr>
              <a:t>tipo de necesidad financiera que inspira sus metas (un corte de pelo es un servicio, una tarea que una persona o máquina realiza para usted, pero un coche nuevo es un bien, un objeto físico que se produce y puede ser pesado o medido</a:t>
            </a:r>
            <a:r>
              <a:rPr lang="es-ES" dirty="0" smtClean="0">
                <a:solidFill>
                  <a:srgbClr val="0070C0"/>
                </a:solidFill>
              </a:rPr>
              <a:t>)</a:t>
            </a:r>
            <a:br>
              <a:rPr lang="es-ES" dirty="0" smtClean="0">
                <a:solidFill>
                  <a:srgbClr val="0070C0"/>
                </a:solidFill>
              </a:rPr>
            </a:br>
            <a:endParaRPr lang="en-US" dirty="0" smtClean="0">
              <a:solidFill>
                <a:srgbClr val="0070C0"/>
              </a:solidFill>
            </a:endParaRPr>
          </a:p>
        </p:txBody>
      </p:sp>
    </p:spTree>
    <p:extLst>
      <p:ext uri="{BB962C8B-B14F-4D97-AF65-F5344CB8AC3E}">
        <p14:creationId xmlns:p14="http://schemas.microsoft.com/office/powerpoint/2010/main" val="382795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Decisions and Goals in Personal Finance</a:t>
            </a:r>
            <a:br>
              <a:rPr lang="en-US" sz="3200" dirty="0"/>
            </a:br>
            <a:r>
              <a:rPr lang="es-ES" sz="3200" dirty="0">
                <a:solidFill>
                  <a:srgbClr val="0070C0"/>
                </a:solidFill>
              </a:rPr>
              <a:t>Decisiones y Metas en Finanzas Personales</a:t>
            </a:r>
            <a:endParaRPr lang="en-US" sz="3200" dirty="0"/>
          </a:p>
        </p:txBody>
      </p:sp>
      <p:sp>
        <p:nvSpPr>
          <p:cNvPr id="3" name="Content Placeholder 2"/>
          <p:cNvSpPr>
            <a:spLocks noGrp="1"/>
          </p:cNvSpPr>
          <p:nvPr>
            <p:ph idx="1"/>
          </p:nvPr>
        </p:nvSpPr>
        <p:spPr/>
        <p:txBody>
          <a:bodyPr>
            <a:normAutofit fontScale="85000" lnSpcReduction="20000"/>
          </a:bodyPr>
          <a:lstStyle/>
          <a:p>
            <a:r>
              <a:rPr lang="en-US" b="1" dirty="0"/>
              <a:t>Guidelines for setting goals</a:t>
            </a:r>
            <a:r>
              <a:rPr lang="en-US" b="1" dirty="0" smtClean="0"/>
              <a:t>:</a:t>
            </a:r>
            <a:br>
              <a:rPr lang="en-US" b="1" dirty="0" smtClean="0"/>
            </a:br>
            <a:r>
              <a:rPr lang="es-ES" dirty="0">
                <a:solidFill>
                  <a:srgbClr val="0070C0"/>
                </a:solidFill>
              </a:rPr>
              <a:t>Directrices para el establecimiento de metas:</a:t>
            </a:r>
            <a:r>
              <a:rPr lang="en-US" b="1" dirty="0"/>
              <a:t/>
            </a:r>
            <a:br>
              <a:rPr lang="en-US" b="1" dirty="0"/>
            </a:br>
            <a:r>
              <a:rPr lang="en-US" dirty="0">
                <a:solidFill>
                  <a:srgbClr val="0070C0"/>
                </a:solidFill>
              </a:rPr>
              <a:t/>
            </a:r>
            <a:br>
              <a:rPr lang="en-US" dirty="0">
                <a:solidFill>
                  <a:srgbClr val="0070C0"/>
                </a:solidFill>
              </a:rPr>
            </a:br>
            <a:r>
              <a:rPr lang="en-US" i="1" dirty="0"/>
              <a:t>When choosing your financial goals, follow these guidelines:</a:t>
            </a:r>
            <a:br>
              <a:rPr lang="en-US" i="1" dirty="0"/>
            </a:br>
            <a:r>
              <a:rPr lang="es-ES" dirty="0">
                <a:solidFill>
                  <a:srgbClr val="0070C0"/>
                </a:solidFill>
              </a:rPr>
              <a:t>Al elegir sus metas financieras, siga estas pautas</a:t>
            </a:r>
            <a:r>
              <a:rPr lang="es-ES" dirty="0" smtClean="0">
                <a:solidFill>
                  <a:srgbClr val="0070C0"/>
                </a:solidFill>
              </a:rPr>
              <a:t>:</a:t>
            </a:r>
            <a:br>
              <a:rPr lang="es-ES" dirty="0" smtClean="0">
                <a:solidFill>
                  <a:srgbClr val="0070C0"/>
                </a:solidFill>
              </a:rPr>
            </a:br>
            <a:r>
              <a:rPr lang="en-US" dirty="0"/>
              <a:t/>
            </a:r>
            <a:br>
              <a:rPr lang="en-US" dirty="0"/>
            </a:br>
            <a:r>
              <a:rPr lang="en-US" dirty="0"/>
              <a:t>1. Your financial goals should be </a:t>
            </a:r>
            <a:r>
              <a:rPr lang="en-US" dirty="0" smtClean="0"/>
              <a:t>realistic</a:t>
            </a:r>
            <a:br>
              <a:rPr lang="en-US" dirty="0" smtClean="0"/>
            </a:br>
            <a:r>
              <a:rPr lang="es-ES" dirty="0">
                <a:solidFill>
                  <a:srgbClr val="0070C0"/>
                </a:solidFill>
              </a:rPr>
              <a:t>Sus metas financieras deben ser realistas</a:t>
            </a:r>
            <a:r>
              <a:rPr lang="en-US" dirty="0"/>
              <a:t/>
            </a:r>
            <a:br>
              <a:rPr lang="en-US" dirty="0"/>
            </a:br>
            <a:r>
              <a:rPr lang="en-US" dirty="0"/>
              <a:t>2. Your financial goals should be </a:t>
            </a:r>
            <a:r>
              <a:rPr lang="en-US" dirty="0" smtClean="0"/>
              <a:t>specific</a:t>
            </a:r>
            <a:br>
              <a:rPr lang="en-US" dirty="0" smtClean="0"/>
            </a:br>
            <a:r>
              <a:rPr lang="es-ES" dirty="0">
                <a:solidFill>
                  <a:srgbClr val="0070C0"/>
                </a:solidFill>
              </a:rPr>
              <a:t>Sus metas financieras deben ser específicas</a:t>
            </a:r>
            <a:r>
              <a:rPr lang="en-US" dirty="0"/>
              <a:t/>
            </a:r>
            <a:br>
              <a:rPr lang="en-US" dirty="0"/>
            </a:br>
            <a:r>
              <a:rPr lang="en-US" dirty="0"/>
              <a:t>3. Your financial goals should have a clear time </a:t>
            </a:r>
            <a:r>
              <a:rPr lang="en-US" dirty="0" smtClean="0"/>
              <a:t>frame</a:t>
            </a:r>
            <a:br>
              <a:rPr lang="en-US" dirty="0" smtClean="0"/>
            </a:br>
            <a:r>
              <a:rPr lang="es-ES" dirty="0">
                <a:solidFill>
                  <a:srgbClr val="0070C0"/>
                </a:solidFill>
              </a:rPr>
              <a:t>Sus metas financieras deben tener un marco de tiempo claro</a:t>
            </a:r>
            <a:r>
              <a:rPr lang="en-US" dirty="0" smtClean="0"/>
              <a:t/>
            </a:r>
            <a:br>
              <a:rPr lang="en-US" dirty="0" smtClean="0"/>
            </a:br>
            <a:r>
              <a:rPr lang="en-US" dirty="0"/>
              <a:t/>
            </a:r>
            <a:br>
              <a:rPr lang="en-US" dirty="0"/>
            </a:br>
            <a:r>
              <a:rPr lang="en-US" dirty="0"/>
              <a:t>4. Your financial goals should help you decide what type of action to </a:t>
            </a:r>
            <a:r>
              <a:rPr lang="en-US" dirty="0" smtClean="0"/>
              <a:t>take</a:t>
            </a:r>
            <a:br>
              <a:rPr lang="en-US" dirty="0" smtClean="0"/>
            </a:br>
            <a:r>
              <a:rPr lang="es-ES" dirty="0" smtClean="0">
                <a:solidFill>
                  <a:srgbClr val="0070C0"/>
                </a:solidFill>
              </a:rPr>
              <a:t>Sus </a:t>
            </a:r>
            <a:r>
              <a:rPr lang="es-ES" dirty="0">
                <a:solidFill>
                  <a:srgbClr val="0070C0"/>
                </a:solidFill>
              </a:rPr>
              <a:t>metas financieras deben ayudarle a decidir qué tipo de acción a tomar</a:t>
            </a:r>
          </a:p>
          <a:p>
            <a:pPr marL="114300" indent="0">
              <a:buNone/>
            </a:pPr>
            <a:r>
              <a:rPr lang="es-ES" dirty="0"/>
              <a:t/>
            </a:r>
            <a:br>
              <a:rPr lang="es-ES" dirty="0"/>
            </a:br>
            <a:endParaRPr lang="en-US" dirty="0"/>
          </a:p>
          <a:p>
            <a:endParaRPr lang="en-US" dirty="0"/>
          </a:p>
        </p:txBody>
      </p:sp>
    </p:spTree>
    <p:extLst>
      <p:ext uri="{BB962C8B-B14F-4D97-AF65-F5344CB8AC3E}">
        <p14:creationId xmlns:p14="http://schemas.microsoft.com/office/powerpoint/2010/main" val="34412994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10998</TotalTime>
  <Words>1288</Words>
  <Application>Microsoft Office PowerPoint</Application>
  <PresentationFormat>On-screen Show (4:3)</PresentationFormat>
  <Paragraphs>191</Paragraphs>
  <Slides>42</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Cambria</vt:lpstr>
      <vt:lpstr>Wingdings</vt:lpstr>
      <vt:lpstr>Adjacency</vt:lpstr>
      <vt:lpstr>Personal Financial and Planning (section/sección  1.1)  </vt:lpstr>
      <vt:lpstr>Decisions and Goals in Personal finance Decisiones y Metas en Finanzas Personales</vt:lpstr>
      <vt:lpstr>Decisions and Goals in Personal Finance Decisiones y Metas en Finanzas Personales</vt:lpstr>
      <vt:lpstr>Decisions and Goals in Personal Finance Decisiones y Metas en Finanzas Personales</vt:lpstr>
      <vt:lpstr>Decisions and Goals in Personal Finance Decisiones y Metas en Finanzas Personales</vt:lpstr>
      <vt:lpstr>Decisions and Goals in Personal Finance Decisiones y Metas en Finanzas Personales</vt:lpstr>
      <vt:lpstr>Decisions and Goals in Personal Finance Decisiones y Metas en Finanzas Personales</vt:lpstr>
      <vt:lpstr>Decisions and Goals in Personal Finance Decisiones y Metas en Finanzas Personales</vt:lpstr>
      <vt:lpstr>Decisions and Goals in Personal Finance Decisiones y Metas en Finanzas Personales</vt:lpstr>
      <vt:lpstr>Decisions and Goals in Personal Finance Decisiones y Metas en Finanzas Personales</vt:lpstr>
      <vt:lpstr>Decisions and Goals in Personal Finance Decisiones y Metas en Finanzas Personales</vt:lpstr>
      <vt:lpstr>Decisions and Goals in Personal Finance Decisiones y Metas en Finanzas Personales</vt:lpstr>
      <vt:lpstr>Decisions and Goals in Personal Finance Decisiones y Metas en Finanzas Personales</vt:lpstr>
      <vt:lpstr>     OPPORTUNITY COSTS &amp; FINANCIAL STRATEGIES   COSTES DE OPORTUNIDAD Y ESTRATEGIAS FINANCIERAS  (section 1.2)</vt:lpstr>
      <vt:lpstr>Opportunity costs and the time value of money Costos de oportunidad y el valor temporal del dinero</vt:lpstr>
      <vt:lpstr>Opportunity costs and the time value of money Costos de oportunidad y el valor temporal del dinero</vt:lpstr>
      <vt:lpstr>Opportunity costs and the time value of money Costos de oportunidad y el valor temporal del dinero</vt:lpstr>
      <vt:lpstr>Opportunity costs and the time value of money Costos de oportunidad y el valor temporal del dinero</vt:lpstr>
      <vt:lpstr>Opportunity costs and the time value of money Costos de oportunidad y el valor temporal del dinero</vt:lpstr>
      <vt:lpstr>Opportunity costs and the time value of money Costos de oportunidad y el valor temporal del dinero</vt:lpstr>
      <vt:lpstr>Opportunity costs and the time value of money Costos de oportunidad y el valor temporal del dinero</vt:lpstr>
      <vt:lpstr>Opportunity costs and the time value of money Costos de oportunidad y el valor temporal del dinero</vt:lpstr>
      <vt:lpstr>Opportunity costs and the time value of money Costos de oportunidad y el valor temporal del dinero</vt:lpstr>
      <vt:lpstr>Opportunity costs and the time value of money Costos de oportunidad y el valor temporal del dinero</vt:lpstr>
      <vt:lpstr>Opportunity costs and the time value of money Costos de oportunidad y el valor temporal del dinero</vt:lpstr>
      <vt:lpstr>Opportunity costs and the time value of money Costos de oportunidad y el valor temporal del dinero</vt:lpstr>
      <vt:lpstr>Opportunity costs and the time value of money Costos de oportunidad y el valor temporal del dinero</vt:lpstr>
      <vt:lpstr>Opportunity costs and the time value of money Costos de oportunidad y el valor temporal del dinero</vt:lpstr>
      <vt:lpstr>Achieving your financial goals Alcanzar sus metas financieras</vt:lpstr>
      <vt:lpstr>Achieving your financial goals Alcanzar sus metas financieras</vt:lpstr>
      <vt:lpstr>Achieving your financial goals Alcanzar sus metas financieras</vt:lpstr>
      <vt:lpstr>Achieving your financial goals Alcanzar sus metas financieras</vt:lpstr>
      <vt:lpstr>Assessment for section 1.2 Evaluación de la sección 1.2</vt:lpstr>
      <vt:lpstr>Assessment for section 1.2</vt:lpstr>
      <vt:lpstr>Assessment for section 1.2</vt:lpstr>
      <vt:lpstr>Chapter 1 Assessment</vt:lpstr>
      <vt:lpstr>Chapter 1 Assessment</vt:lpstr>
      <vt:lpstr>Chapter 1 Assessment</vt:lpstr>
      <vt:lpstr>Chapter 1 Assessment</vt:lpstr>
      <vt:lpstr>Chapter 1 Assessment</vt:lpstr>
      <vt:lpstr>Chapter 1 Assessment</vt:lpstr>
      <vt:lpstr>Chapter  1 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Financial and Planning</dc:title>
  <dc:creator>Windows User</dc:creator>
  <cp:lastModifiedBy>Renard Kardhashi</cp:lastModifiedBy>
  <cp:revision>186</cp:revision>
  <dcterms:created xsi:type="dcterms:W3CDTF">2015-09-08T04:51:27Z</dcterms:created>
  <dcterms:modified xsi:type="dcterms:W3CDTF">2017-09-28T16:13:02Z</dcterms:modified>
</cp:coreProperties>
</file>