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636" y="9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CD277-18BE-4A17-94BD-747E569DEA3D}"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0E164-78C4-4B01-8408-86B3020B7C1E}" type="slidenum">
              <a:rPr lang="en-US" smtClean="0"/>
              <a:t>‹#›</a:t>
            </a:fld>
            <a:endParaRPr lang="en-US"/>
          </a:p>
        </p:txBody>
      </p:sp>
    </p:spTree>
    <p:extLst>
      <p:ext uri="{BB962C8B-B14F-4D97-AF65-F5344CB8AC3E}">
        <p14:creationId xmlns:p14="http://schemas.microsoft.com/office/powerpoint/2010/main" val="2162739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40E164-78C4-4B01-8408-86B3020B7C1E}" type="slidenum">
              <a:rPr lang="en-US" smtClean="0"/>
              <a:t>12</a:t>
            </a:fld>
            <a:endParaRPr lang="en-US"/>
          </a:p>
        </p:txBody>
      </p:sp>
    </p:spTree>
    <p:extLst>
      <p:ext uri="{BB962C8B-B14F-4D97-AF65-F5344CB8AC3E}">
        <p14:creationId xmlns:p14="http://schemas.microsoft.com/office/powerpoint/2010/main" val="4248243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07F7DF-6099-492C-950A-1D679897E45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7F7DF-6099-492C-950A-1D679897E45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07F7DF-6099-492C-950A-1D679897E456}"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7F7DF-6099-492C-950A-1D679897E456}"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7F7DF-6099-492C-950A-1D679897E456}"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7F7DF-6099-492C-950A-1D679897E456}"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7F7DF-6099-492C-950A-1D679897E456}"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007F7DF-6099-492C-950A-1D679897E456}" type="datetimeFigureOut">
              <a:rPr lang="en-US" smtClean="0"/>
              <a:t>10/5/2015</a:t>
            </a:fld>
            <a:endParaRPr lang="en-US"/>
          </a:p>
        </p:txBody>
      </p:sp>
      <p:sp>
        <p:nvSpPr>
          <p:cNvPr id="9" name="Slide Number Placeholder 8"/>
          <p:cNvSpPr>
            <a:spLocks noGrp="1"/>
          </p:cNvSpPr>
          <p:nvPr>
            <p:ph type="sldNum" sz="quarter" idx="11"/>
          </p:nvPr>
        </p:nvSpPr>
        <p:spPr/>
        <p:txBody>
          <a:bodyPr/>
          <a:lstStyle/>
          <a:p>
            <a:fld id="{36F6A40B-4763-4A35-9D31-442E810D3AB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6F6A40B-4763-4A35-9D31-442E810D3AB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007F7DF-6099-492C-950A-1D679897E456}" type="datetimeFigureOut">
              <a:rPr lang="en-US" smtClean="0"/>
              <a:t>10/5/2015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543800" cy="404177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6000" dirty="0" smtClean="0"/>
              <a:t>Decision </a:t>
            </a:r>
            <a:r>
              <a:rPr lang="en-US" sz="6000" dirty="0"/>
              <a:t>in Planning </a:t>
            </a:r>
            <a:r>
              <a:rPr lang="en-US" sz="6000" dirty="0" smtClean="0"/>
              <a:t/>
            </a:r>
            <a:br>
              <a:rPr lang="en-US" sz="6000" dirty="0" smtClean="0"/>
            </a:br>
            <a:r>
              <a:rPr lang="en-US" sz="6000" dirty="0" smtClean="0"/>
              <a:t>Your </a:t>
            </a:r>
            <a:r>
              <a:rPr lang="en-US" sz="6000" dirty="0"/>
              <a:t>Career</a:t>
            </a:r>
            <a:r>
              <a:rPr lang="en-US" sz="4000" dirty="0"/>
              <a:t/>
            </a:r>
            <a:br>
              <a:rPr lang="en-US" sz="4000" dirty="0"/>
            </a:br>
            <a:r>
              <a:rPr lang="en-US" sz="2800" dirty="0"/>
              <a:t>(section 2.1</a:t>
            </a:r>
            <a:r>
              <a:rPr lang="en-US" sz="2800" dirty="0" smtClean="0"/>
              <a:t>)</a:t>
            </a:r>
            <a:br>
              <a:rPr lang="en-US" sz="2800" dirty="0" smtClean="0"/>
            </a:br>
            <a:r>
              <a:rPr lang="es-ES" sz="4400" dirty="0">
                <a:solidFill>
                  <a:srgbClr val="0036A2"/>
                </a:solidFill>
              </a:rPr>
              <a:t>Decisión en la planificación de su carrera?</a:t>
            </a:r>
            <a:r>
              <a:rPr lang="es-ES" sz="2800" dirty="0">
                <a:solidFill>
                  <a:srgbClr val="0036A2"/>
                </a:solidFill>
              </a:rPr>
              <a:t> </a:t>
            </a:r>
            <a:r>
              <a:rPr lang="es-ES" sz="2800" dirty="0" smtClean="0">
                <a:solidFill>
                  <a:srgbClr val="0036A2"/>
                </a:solidFill>
              </a:rPr>
              <a:t/>
            </a:r>
            <a:br>
              <a:rPr lang="es-ES" sz="2800" dirty="0" smtClean="0">
                <a:solidFill>
                  <a:srgbClr val="0036A2"/>
                </a:solidFill>
              </a:rPr>
            </a:br>
            <a:r>
              <a:rPr lang="es-ES" sz="2700" dirty="0" smtClean="0">
                <a:solidFill>
                  <a:srgbClr val="0036A2"/>
                </a:solidFill>
              </a:rPr>
              <a:t>(</a:t>
            </a:r>
            <a:r>
              <a:rPr lang="es-ES" sz="2700" dirty="0">
                <a:solidFill>
                  <a:srgbClr val="0036A2"/>
                </a:solidFill>
              </a:rPr>
              <a:t>Sección 2.1</a:t>
            </a:r>
            <a:r>
              <a:rPr lang="es-ES" sz="2700" dirty="0" smtClean="0">
                <a:solidFill>
                  <a:srgbClr val="0036A2"/>
                </a:solidFill>
              </a:rPr>
              <a:t>)</a:t>
            </a:r>
            <a:endParaRPr lang="en-US" sz="6000" dirty="0">
              <a:solidFill>
                <a:srgbClr val="0036A2"/>
              </a:solidFill>
            </a:endParaRPr>
          </a:p>
        </p:txBody>
      </p:sp>
      <p:sp>
        <p:nvSpPr>
          <p:cNvPr id="3" name="Subtitle 2"/>
          <p:cNvSpPr>
            <a:spLocks noGrp="1"/>
          </p:cNvSpPr>
          <p:nvPr>
            <p:ph type="subTitle" idx="1"/>
          </p:nvPr>
        </p:nvSpPr>
        <p:spPr/>
        <p:txBody>
          <a:bodyPr/>
          <a:lstStyle/>
          <a:p>
            <a:r>
              <a:rPr lang="en-US" dirty="0" smtClean="0">
                <a:solidFill>
                  <a:srgbClr val="FF0000"/>
                </a:solidFill>
              </a:rPr>
              <a:t>Mr. Kardhashi 2015- 2016</a:t>
            </a:r>
          </a:p>
          <a:p>
            <a:endParaRPr lang="en-US" dirty="0" smtClean="0"/>
          </a:p>
          <a:p>
            <a:endParaRPr lang="en-US" dirty="0"/>
          </a:p>
        </p:txBody>
      </p:sp>
    </p:spTree>
    <p:extLst>
      <p:ext uri="{BB962C8B-B14F-4D97-AF65-F5344CB8AC3E}">
        <p14:creationId xmlns:p14="http://schemas.microsoft.com/office/powerpoint/2010/main" val="637054580"/>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Decisions and Goals in Personal finance </a:t>
            </a:r>
            <a:r>
              <a:rPr lang="es-ES" sz="2000" dirty="0">
                <a:solidFill>
                  <a:srgbClr val="0036A2"/>
                </a:solidFill>
              </a:rPr>
              <a:t>Decisión en la planificación de su carrera? </a:t>
            </a:r>
            <a:r>
              <a:rPr lang="es-ES" sz="1600" dirty="0">
                <a:solidFill>
                  <a:srgbClr val="0036A2"/>
                </a:solidFill>
              </a:rPr>
              <a:t>(Sección 2.1)</a:t>
            </a:r>
            <a:endParaRPr lang="en-US" sz="2000" dirty="0"/>
          </a:p>
        </p:txBody>
      </p:sp>
      <p:sp>
        <p:nvSpPr>
          <p:cNvPr id="3" name="Content Placeholder 2"/>
          <p:cNvSpPr>
            <a:spLocks noGrp="1"/>
          </p:cNvSpPr>
          <p:nvPr>
            <p:ph idx="1"/>
          </p:nvPr>
        </p:nvSpPr>
        <p:spPr>
          <a:xfrm>
            <a:off x="457200" y="2133600"/>
            <a:ext cx="7620000" cy="2286000"/>
          </a:xfrm>
        </p:spPr>
        <p:txBody>
          <a:bodyPr numCol="3">
            <a:normAutofit fontScale="70000" lnSpcReduction="20000"/>
          </a:bodyPr>
          <a:lstStyle/>
          <a:p>
            <a:r>
              <a:rPr lang="en-US" sz="1600" b="1" spc="300" dirty="0">
                <a:latin typeface="Arial" pitchFamily="34" charset="0"/>
                <a:cs typeface="Arial" pitchFamily="34" charset="0"/>
              </a:rPr>
              <a:t>o</a:t>
            </a:r>
            <a:r>
              <a:rPr lang="en-US" sz="1600" b="1" spc="300" dirty="0" smtClean="0">
                <a:latin typeface="Arial" pitchFamily="34" charset="0"/>
                <a:cs typeface="Arial" pitchFamily="34" charset="0"/>
              </a:rPr>
              <a:t>utgoing,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studious,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neat,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quiet,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playful,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energetic,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serious,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easygoing,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caring,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loyal,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confident,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cheerful,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dependable,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generous,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shy,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ambitious,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kind,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strong,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trustworthy,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warm,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persistent,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organized,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rebellious,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stubborn,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responsible,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fair,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calm,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brave,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helpful,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imaginative,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patient,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thoughtful,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intelligent,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respectful,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happy,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spontaneous,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worried,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sensitive,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sociable,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creative,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talkative,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inquisitive,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funny,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athletic, </a:t>
            </a:r>
            <a:br>
              <a:rPr lang="en-US" sz="1600" b="1" spc="300" dirty="0" smtClean="0">
                <a:latin typeface="Arial" pitchFamily="34" charset="0"/>
                <a:cs typeface="Arial" pitchFamily="34" charset="0"/>
              </a:rPr>
            </a:br>
            <a:r>
              <a:rPr lang="en-US" sz="1600" b="1" spc="300" dirty="0" smtClean="0">
                <a:latin typeface="Arial" pitchFamily="34" charset="0"/>
                <a:cs typeface="Arial" pitchFamily="34" charset="0"/>
              </a:rPr>
              <a:t>competitive  </a:t>
            </a:r>
          </a:p>
          <a:p>
            <a:endParaRPr lang="en-US" dirty="0">
              <a:solidFill>
                <a:srgbClr val="FF0000"/>
              </a:solidFill>
              <a:latin typeface="Arial" pitchFamily="34" charset="0"/>
              <a:cs typeface="Arial" pitchFamily="34" charset="0"/>
            </a:endParaRPr>
          </a:p>
        </p:txBody>
      </p:sp>
      <p:sp>
        <p:nvSpPr>
          <p:cNvPr id="4" name="Rectangle 3"/>
          <p:cNvSpPr/>
          <p:nvPr/>
        </p:nvSpPr>
        <p:spPr>
          <a:xfrm>
            <a:off x="609600" y="1524000"/>
            <a:ext cx="5476884" cy="461665"/>
          </a:xfrm>
          <a:prstGeom prst="rect">
            <a:avLst/>
          </a:prstGeom>
        </p:spPr>
        <p:txBody>
          <a:bodyPr wrap="none">
            <a:spAutoFit/>
          </a:bodyPr>
          <a:lstStyle/>
          <a:p>
            <a:r>
              <a:rPr lang="en-US" sz="2400" dirty="0">
                <a:solidFill>
                  <a:srgbClr val="FF0000"/>
                </a:solidFill>
              </a:rPr>
              <a:t>Personality Traits </a:t>
            </a:r>
            <a:r>
              <a:rPr lang="en-US" sz="2400" dirty="0">
                <a:solidFill>
                  <a:srgbClr val="0036A2"/>
                </a:solidFill>
              </a:rPr>
              <a:t>(</a:t>
            </a:r>
            <a:r>
              <a:rPr lang="en-US" sz="2400" dirty="0" err="1">
                <a:solidFill>
                  <a:srgbClr val="0036A2"/>
                </a:solidFill>
              </a:rPr>
              <a:t>Rasgos</a:t>
            </a:r>
            <a:r>
              <a:rPr lang="en-US" sz="2400" dirty="0">
                <a:solidFill>
                  <a:srgbClr val="0036A2"/>
                </a:solidFill>
              </a:rPr>
              <a:t> de </a:t>
            </a:r>
            <a:r>
              <a:rPr lang="en-US" sz="2400" dirty="0" err="1">
                <a:solidFill>
                  <a:srgbClr val="0036A2"/>
                </a:solidFill>
              </a:rPr>
              <a:t>personalidad</a:t>
            </a:r>
            <a:r>
              <a:rPr lang="en-US" sz="2400" dirty="0">
                <a:solidFill>
                  <a:srgbClr val="0036A2"/>
                </a:solidFill>
              </a:rPr>
              <a:t>)</a:t>
            </a:r>
            <a:endParaRPr lang="en-US" dirty="0">
              <a:solidFill>
                <a:srgbClr val="0036A2"/>
              </a:solidFill>
            </a:endParaRPr>
          </a:p>
        </p:txBody>
      </p:sp>
      <p:sp>
        <p:nvSpPr>
          <p:cNvPr id="6" name="Rectangle 5"/>
          <p:cNvSpPr/>
          <p:nvPr/>
        </p:nvSpPr>
        <p:spPr>
          <a:xfrm>
            <a:off x="838200" y="4457343"/>
            <a:ext cx="7467600" cy="2400657"/>
          </a:xfrm>
          <a:prstGeom prst="rect">
            <a:avLst/>
          </a:prstGeom>
        </p:spPr>
        <p:txBody>
          <a:bodyPr wrap="square" numCol="3">
            <a:spAutoFit/>
          </a:bodyPr>
          <a:lstStyle/>
          <a:p>
            <a:r>
              <a:rPr lang="en-US" sz="1000" b="1" spc="300" dirty="0" err="1" smtClean="0">
                <a:solidFill>
                  <a:srgbClr val="0036A2"/>
                </a:solidFill>
                <a:latin typeface="Arial" pitchFamily="34" charset="0"/>
                <a:cs typeface="Arial" pitchFamily="34" charset="0"/>
              </a:rPr>
              <a:t>saliente</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err="1" smtClean="0">
                <a:solidFill>
                  <a:srgbClr val="0036A2"/>
                </a:solidFill>
                <a:latin typeface="Arial" pitchFamily="34" charset="0"/>
                <a:cs typeface="Arial" pitchFamily="34" charset="0"/>
              </a:rPr>
              <a:t>Estudioso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err="1" smtClean="0">
                <a:solidFill>
                  <a:srgbClr val="0036A2"/>
                </a:solidFill>
                <a:latin typeface="Arial" pitchFamily="34" charset="0"/>
                <a:cs typeface="Arial" pitchFamily="34" charset="0"/>
              </a:rPr>
              <a:t>Aseado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err="1" smtClean="0">
                <a:solidFill>
                  <a:srgbClr val="0036A2"/>
                </a:solidFill>
                <a:latin typeface="Arial" pitchFamily="34" charset="0"/>
                <a:cs typeface="Arial" pitchFamily="34" charset="0"/>
              </a:rPr>
              <a:t>Tranquila</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Juguetón</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Enérgico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?En </a:t>
            </a:r>
            <a:r>
              <a:rPr lang="en-US" sz="1000" b="1" spc="300" dirty="0" err="1">
                <a:solidFill>
                  <a:srgbClr val="0036A2"/>
                </a:solidFill>
                <a:latin typeface="Arial" pitchFamily="34" charset="0"/>
                <a:cs typeface="Arial" pitchFamily="34" charset="0"/>
              </a:rPr>
              <a:t>serio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Tolerante</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a:solidFill>
                  <a:srgbClr val="0036A2"/>
                </a:solidFill>
                <a:latin typeface="Arial" pitchFamily="34" charset="0"/>
                <a:cs typeface="Arial" pitchFamily="34" charset="0"/>
              </a:rPr>
              <a:t>El </a:t>
            </a:r>
            <a:r>
              <a:rPr lang="en-US" sz="1000" b="1" spc="300" dirty="0" err="1">
                <a:solidFill>
                  <a:srgbClr val="0036A2"/>
                </a:solidFill>
                <a:latin typeface="Arial" pitchFamily="34" charset="0"/>
                <a:cs typeface="Arial" pitchFamily="34" charset="0"/>
              </a:rPr>
              <a:t>cuidado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a:solidFill>
                  <a:srgbClr val="0036A2"/>
                </a:solidFill>
                <a:latin typeface="Arial" pitchFamily="34" charset="0"/>
                <a:cs typeface="Arial" pitchFamily="34" charset="0"/>
              </a:rPr>
              <a:t>Leal</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Seguro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Alegre</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Confiable</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Generoso</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Tímido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Ambicioso</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Tipo</a:t>
            </a:r>
            <a:r>
              <a:rPr lang="en-US" sz="1000" b="1" spc="300" dirty="0">
                <a:solidFill>
                  <a:srgbClr val="0036A2"/>
                </a:solidFill>
                <a:latin typeface="Arial" pitchFamily="34" charset="0"/>
                <a:cs typeface="Arial" pitchFamily="34" charset="0"/>
              </a:rPr>
              <a:t>, </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Fuerte</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dignos</a:t>
            </a:r>
            <a:r>
              <a:rPr lang="en-US" sz="1000" b="1" spc="300" dirty="0">
                <a:solidFill>
                  <a:srgbClr val="0036A2"/>
                </a:solidFill>
                <a:latin typeface="Arial" pitchFamily="34" charset="0"/>
                <a:cs typeface="Arial" pitchFamily="34" charset="0"/>
              </a:rPr>
              <a:t> de </a:t>
            </a:r>
            <a:r>
              <a:rPr lang="en-US" sz="1000" b="1" spc="300" dirty="0" err="1">
                <a:solidFill>
                  <a:srgbClr val="0036A2"/>
                </a:solidFill>
                <a:latin typeface="Arial" pitchFamily="34" charset="0"/>
                <a:cs typeface="Arial" pitchFamily="34" charset="0"/>
              </a:rPr>
              <a:t>confianza</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Cálido</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Persistente</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Organizada</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Rebelde</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terco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Responsible</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justo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a:solidFill>
                  <a:srgbClr val="0036A2"/>
                </a:solidFill>
                <a:latin typeface="Arial" pitchFamily="34" charset="0"/>
                <a:cs typeface="Arial" pitchFamily="34" charset="0"/>
              </a:rPr>
              <a:t>la </a:t>
            </a:r>
            <a:r>
              <a:rPr lang="en-US" sz="1000" b="1" spc="300" dirty="0" err="1">
                <a:solidFill>
                  <a:srgbClr val="0036A2"/>
                </a:solidFill>
                <a:latin typeface="Arial" pitchFamily="34" charset="0"/>
                <a:cs typeface="Arial" pitchFamily="34" charset="0"/>
              </a:rPr>
              <a:t>calma</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valiente</a:t>
            </a:r>
            <a:r>
              <a:rPr lang="en-US" sz="1000" b="1" spc="300" dirty="0">
                <a:solidFill>
                  <a:srgbClr val="0036A2"/>
                </a:solidFill>
                <a:latin typeface="Arial" pitchFamily="34" charset="0"/>
                <a:cs typeface="Arial" pitchFamily="34" charset="0"/>
              </a:rPr>
              <a:t>, </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a:t>
            </a:r>
            <a:r>
              <a:rPr lang="en-US" sz="1000" b="1" spc="300" dirty="0" err="1">
                <a:solidFill>
                  <a:srgbClr val="0036A2"/>
                </a:solidFill>
                <a:latin typeface="Arial" pitchFamily="34" charset="0"/>
                <a:cs typeface="Arial" pitchFamily="34" charset="0"/>
              </a:rPr>
              <a:t>Te</a:t>
            </a:r>
            <a:r>
              <a:rPr lang="en-US" sz="1000" b="1" spc="300" dirty="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pareció</a:t>
            </a:r>
            <a:r>
              <a:rPr lang="en-US" sz="1000" b="1" spc="300" dirty="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útil</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Imaginativo</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Paciente</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reflexivo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Inteligente</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respetuoso</a:t>
            </a:r>
            <a:r>
              <a:rPr lang="en-US" sz="1000" b="1" spc="300" dirty="0">
                <a:solidFill>
                  <a:srgbClr val="0036A2"/>
                </a:solidFill>
                <a:latin typeface="Arial" pitchFamily="34" charset="0"/>
                <a:cs typeface="Arial" pitchFamily="34" charset="0"/>
              </a:rPr>
              <a:t> </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feliz</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Espontáneo</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smtClean="0">
                <a:solidFill>
                  <a:srgbClr val="0036A2"/>
                </a:solidFill>
                <a:latin typeface="Arial" pitchFamily="34" charset="0"/>
                <a:cs typeface="Arial" pitchFamily="34" charset="0"/>
              </a:rPr>
              <a:t>Preocupado</a:t>
            </a:r>
            <a:r>
              <a:rPr lang="en-US" sz="1000" b="1" spc="300" dirty="0" smtClean="0">
                <a:solidFill>
                  <a:srgbClr val="0036A2"/>
                </a:solidFill>
                <a:latin typeface="Arial" pitchFamily="34" charset="0"/>
                <a:cs typeface="Arial" pitchFamily="34" charset="0"/>
              </a:rPr>
              <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Sensible</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alegre</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creativo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hablador</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inquisitiva</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divertido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atlético</a:t>
            </a:r>
            <a:r>
              <a:rPr lang="en-US" sz="1000" b="1" spc="300" dirty="0" smtClean="0">
                <a:solidFill>
                  <a:srgbClr val="0036A2"/>
                </a:solidFill>
                <a:latin typeface="Arial" pitchFamily="34" charset="0"/>
                <a:cs typeface="Arial" pitchFamily="34" charset="0"/>
              </a:rPr>
              <a:t>,</a:t>
            </a:r>
            <a:br>
              <a:rPr lang="en-US" sz="1000" b="1" spc="300" dirty="0" smtClean="0">
                <a:solidFill>
                  <a:srgbClr val="0036A2"/>
                </a:solidFill>
                <a:latin typeface="Arial" pitchFamily="34" charset="0"/>
                <a:cs typeface="Arial" pitchFamily="34" charset="0"/>
              </a:rPr>
            </a:br>
            <a:r>
              <a:rPr lang="en-US" sz="1000" b="1" spc="300" dirty="0" smtClean="0">
                <a:solidFill>
                  <a:srgbClr val="0036A2"/>
                </a:solidFill>
                <a:latin typeface="Arial" pitchFamily="34" charset="0"/>
                <a:cs typeface="Arial" pitchFamily="34" charset="0"/>
              </a:rPr>
              <a:t>? </a:t>
            </a:r>
            <a:r>
              <a:rPr lang="en-US" sz="1000" b="1" spc="300" dirty="0" err="1">
                <a:solidFill>
                  <a:srgbClr val="0036A2"/>
                </a:solidFill>
                <a:latin typeface="Arial" pitchFamily="34" charset="0"/>
                <a:cs typeface="Arial" pitchFamily="34" charset="0"/>
              </a:rPr>
              <a:t>competitiva</a:t>
            </a:r>
            <a:endParaRPr lang="en-US" sz="1000" b="1" spc="300" dirty="0">
              <a:solidFill>
                <a:srgbClr val="0036A2"/>
              </a:solidFill>
              <a:latin typeface="Arial" pitchFamily="34" charset="0"/>
              <a:cs typeface="Arial" pitchFamily="34" charset="0"/>
            </a:endParaRPr>
          </a:p>
        </p:txBody>
      </p:sp>
    </p:spTree>
    <p:extLst>
      <p:ext uri="{BB962C8B-B14F-4D97-AF65-F5344CB8AC3E}">
        <p14:creationId xmlns:p14="http://schemas.microsoft.com/office/powerpoint/2010/main" val="356826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Decisions and Goals in Personal finance </a:t>
            </a:r>
            <a:r>
              <a:rPr lang="es-ES" sz="2000" dirty="0">
                <a:solidFill>
                  <a:srgbClr val="0036A2"/>
                </a:solidFill>
              </a:rPr>
              <a:t>Decisión en la planificación de su carrera? </a:t>
            </a:r>
            <a:r>
              <a:rPr lang="es-ES" sz="1800" dirty="0">
                <a:solidFill>
                  <a:srgbClr val="0036A2"/>
                </a:solidFill>
              </a:rPr>
              <a:t>(Sección 2.1)</a:t>
            </a:r>
            <a:endParaRPr lang="en-US" sz="2800" dirty="0">
              <a:solidFill>
                <a:srgbClr val="FF0000"/>
              </a:solidFill>
            </a:endParaRPr>
          </a:p>
        </p:txBody>
      </p:sp>
      <p:sp>
        <p:nvSpPr>
          <p:cNvPr id="3" name="Content Placeholder 2"/>
          <p:cNvSpPr>
            <a:spLocks noGrp="1"/>
          </p:cNvSpPr>
          <p:nvPr>
            <p:ph idx="1"/>
          </p:nvPr>
        </p:nvSpPr>
        <p:spPr/>
        <p:txBody>
          <a:bodyPr>
            <a:normAutofit lnSpcReduction="10000"/>
          </a:bodyPr>
          <a:lstStyle/>
          <a:p>
            <a:pPr indent="-342900"/>
            <a:r>
              <a:rPr lang="en-US" sz="2000" dirty="0" smtClean="0"/>
              <a:t>Keeping in mind the five traits that best describe your personality, what kind of work do you think would suit you? For example: if you were  persistent, outgoing, and assertive, you might work in sales. If you are inquisitive and creative, you might enjoy a career in writing.</a:t>
            </a:r>
            <a:br>
              <a:rPr lang="en-US" sz="2000" dirty="0" smtClean="0"/>
            </a:br>
            <a:r>
              <a:rPr lang="en-US" sz="2000" dirty="0" smtClean="0"/>
              <a:t> </a:t>
            </a:r>
            <a:br>
              <a:rPr lang="en-US" sz="2000" dirty="0" smtClean="0"/>
            </a:br>
            <a:r>
              <a:rPr lang="es-ES" sz="2000" dirty="0">
                <a:solidFill>
                  <a:srgbClr val="0036A2"/>
                </a:solidFill>
              </a:rPr>
              <a:t>Teniendo en cuenta los cinco rasgos que mejor describen su personalidad, ¿qué tipo de trabajo hace usted piensa que le conviene? Por ejemplo: si usted fuera persistente, salientes y asertiva, es posible que trabaje en ventas. Si usted es curioso y creativo, es posible disfrutar de una carrera en la escritura</a:t>
            </a:r>
            <a:r>
              <a:rPr lang="es-ES" sz="2000" dirty="0" smtClean="0">
                <a:solidFill>
                  <a:srgbClr val="0036A2"/>
                </a:solidFill>
              </a:rPr>
              <a:t>.</a:t>
            </a:r>
            <a:br>
              <a:rPr lang="es-ES" sz="2000" dirty="0" smtClean="0">
                <a:solidFill>
                  <a:srgbClr val="0036A2"/>
                </a:solidFill>
              </a:rPr>
            </a:br>
            <a:endParaRPr lang="en-US" sz="2000" dirty="0" smtClean="0">
              <a:solidFill>
                <a:srgbClr val="0036A2"/>
              </a:solidFill>
            </a:endParaRPr>
          </a:p>
          <a:p>
            <a:pPr indent="-342900"/>
            <a:r>
              <a:rPr lang="en-US" sz="2000" b="1" i="1" u="sng" dirty="0" smtClean="0">
                <a:solidFill>
                  <a:srgbClr val="FF0000"/>
                </a:solidFill>
              </a:rPr>
              <a:t>What are the jobs or careers that you think fit best your personality? </a:t>
            </a:r>
            <a:r>
              <a:rPr lang="en-US" sz="2000" dirty="0" smtClean="0">
                <a:solidFill>
                  <a:srgbClr val="FF0000"/>
                </a:solidFill>
              </a:rPr>
              <a:t> </a:t>
            </a:r>
            <a:r>
              <a:rPr lang="en-US" sz="1800" dirty="0" smtClean="0"/>
              <a:t>(Write your answer in a separate piece of paper)</a:t>
            </a:r>
            <a:br>
              <a:rPr lang="en-US" sz="1800" dirty="0" smtClean="0"/>
            </a:br>
            <a:r>
              <a:rPr lang="en-US" sz="1800" b="1" i="1" u="sng" dirty="0" smtClean="0"/>
              <a:t/>
            </a:r>
            <a:br>
              <a:rPr lang="en-US" sz="1800" b="1" i="1" u="sng" dirty="0" smtClean="0"/>
            </a:br>
            <a:r>
              <a:rPr lang="es-ES" sz="2000" b="1" i="1" u="sng" dirty="0">
                <a:solidFill>
                  <a:srgbClr val="0036A2"/>
                </a:solidFill>
              </a:rPr>
              <a:t>¿Cuáles son los trabajos o carreras que usted piensa que encaja mejor tu personalidad? </a:t>
            </a:r>
            <a:r>
              <a:rPr lang="es-ES" sz="2000" dirty="0">
                <a:solidFill>
                  <a:srgbClr val="0036A2"/>
                </a:solidFill>
              </a:rPr>
              <a:t>(Escriba su respuesta en una hoja de papel)</a:t>
            </a:r>
            <a:endParaRPr lang="en-US" sz="2000" dirty="0">
              <a:solidFill>
                <a:srgbClr val="0036A2"/>
              </a:solidFill>
            </a:endParaRPr>
          </a:p>
        </p:txBody>
      </p:sp>
    </p:spTree>
    <p:extLst>
      <p:ext uri="{BB962C8B-B14F-4D97-AF65-F5344CB8AC3E}">
        <p14:creationId xmlns:p14="http://schemas.microsoft.com/office/powerpoint/2010/main" val="9473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a:t>
            </a:r>
            <a:r>
              <a:rPr lang="es-ES" sz="1600" dirty="0">
                <a:solidFill>
                  <a:srgbClr val="0036A2"/>
                </a:solidFill>
              </a:rPr>
              <a:t>(Sección 2.1)</a:t>
            </a:r>
            <a:endParaRPr lang="en-US" sz="2000" dirty="0"/>
          </a:p>
        </p:txBody>
      </p:sp>
      <p:sp>
        <p:nvSpPr>
          <p:cNvPr id="3" name="Content Placeholder 2"/>
          <p:cNvSpPr>
            <a:spLocks noGrp="1"/>
          </p:cNvSpPr>
          <p:nvPr>
            <p:ph idx="1"/>
          </p:nvPr>
        </p:nvSpPr>
        <p:spPr/>
        <p:txBody>
          <a:bodyPr/>
          <a:lstStyle/>
          <a:p>
            <a:r>
              <a:rPr lang="en-US" sz="2000" b="1" dirty="0" smtClean="0">
                <a:solidFill>
                  <a:srgbClr val="002060"/>
                </a:solidFill>
              </a:rPr>
              <a:t> </a:t>
            </a:r>
            <a:r>
              <a:rPr lang="en-US" sz="1600" dirty="0" smtClean="0"/>
              <a:t>As with any other decision you make, choosing a career will involve trade-offs, or opportunity costs. Traditionally, people devote most of their time and energy to their work. Sometimes their family lives and personal satisfaction surfer as a result.</a:t>
            </a:r>
            <a:endParaRPr lang="en-US" sz="2000" b="1" dirty="0" smtClean="0">
              <a:solidFill>
                <a:srgbClr val="002060"/>
              </a:solidFill>
            </a:endParaRPr>
          </a:p>
          <a:p>
            <a:r>
              <a:rPr lang="es-ES" sz="1600" dirty="0" smtClean="0">
                <a:solidFill>
                  <a:srgbClr val="0036A2"/>
                </a:solidFill>
              </a:rPr>
              <a:t>Al </a:t>
            </a:r>
            <a:r>
              <a:rPr lang="es-ES" sz="1600" dirty="0">
                <a:solidFill>
                  <a:srgbClr val="0036A2"/>
                </a:solidFill>
              </a:rPr>
              <a:t>igual que con cualquier otra decisión que tomes , la elección de una carrera implicará </a:t>
            </a:r>
            <a:r>
              <a:rPr lang="es-ES" sz="1600" dirty="0" smtClean="0">
                <a:solidFill>
                  <a:srgbClr val="0036A2"/>
                </a:solidFill>
              </a:rPr>
              <a:t>compensaciones </a:t>
            </a:r>
            <a:r>
              <a:rPr lang="es-ES" sz="1600" dirty="0">
                <a:solidFill>
                  <a:srgbClr val="0036A2"/>
                </a:solidFill>
              </a:rPr>
              <a:t>o costos de oportunidad. Tradicionalmente, la gente se dedique la mayor </a:t>
            </a:r>
            <a:r>
              <a:rPr lang="es-ES" sz="1600" dirty="0" smtClean="0">
                <a:solidFill>
                  <a:srgbClr val="0036A2"/>
                </a:solidFill>
              </a:rPr>
              <a:t>parte </a:t>
            </a:r>
            <a:r>
              <a:rPr lang="es-ES" sz="1600" dirty="0">
                <a:solidFill>
                  <a:srgbClr val="0036A2"/>
                </a:solidFill>
              </a:rPr>
              <a:t>de su tiempo y energía a su trabajo. A veces, su vida familiar y surfista satisfacción personal como </a:t>
            </a:r>
            <a:r>
              <a:rPr lang="es-ES" sz="1600" dirty="0" smtClean="0">
                <a:solidFill>
                  <a:srgbClr val="0036A2"/>
                </a:solidFill>
              </a:rPr>
              <a:t>resultado.</a:t>
            </a:r>
          </a:p>
          <a:p>
            <a:r>
              <a:rPr lang="es-ES" sz="1600" dirty="0" err="1" smtClean="0"/>
              <a:t>Recent</a:t>
            </a:r>
            <a:r>
              <a:rPr lang="es-ES" sz="1600" dirty="0">
                <a:solidFill>
                  <a:srgbClr val="0036A2"/>
                </a:solidFill>
              </a:rPr>
              <a:t> </a:t>
            </a:r>
            <a:r>
              <a:rPr lang="es-ES" sz="1600" b="1" i="1" dirty="0" err="1" smtClean="0">
                <a:solidFill>
                  <a:srgbClr val="FF0000"/>
                </a:solidFill>
              </a:rPr>
              <a:t>trends</a:t>
            </a:r>
            <a:r>
              <a:rPr lang="es-ES" sz="1600" b="1" i="1" dirty="0" smtClean="0">
                <a:solidFill>
                  <a:srgbClr val="FF0000"/>
                </a:solidFill>
              </a:rPr>
              <a:t> </a:t>
            </a:r>
            <a:r>
              <a:rPr lang="es-ES" sz="1600" dirty="0" smtClean="0"/>
              <a:t>– (</a:t>
            </a:r>
            <a:r>
              <a:rPr lang="es-ES" sz="1600" dirty="0" err="1" smtClean="0"/>
              <a:t>developments</a:t>
            </a:r>
            <a:r>
              <a:rPr lang="es-ES" sz="1600" dirty="0" smtClean="0"/>
              <a:t> </a:t>
            </a:r>
            <a:r>
              <a:rPr lang="es-ES" sz="1600" dirty="0" err="1" smtClean="0"/>
              <a:t>that</a:t>
            </a:r>
            <a:r>
              <a:rPr lang="es-ES" sz="1600" dirty="0" smtClean="0"/>
              <a:t> </a:t>
            </a:r>
            <a:r>
              <a:rPr lang="es-ES" sz="1600" dirty="0" err="1" smtClean="0"/>
              <a:t>mark</a:t>
            </a:r>
            <a:r>
              <a:rPr lang="es-ES" sz="1600" dirty="0" smtClean="0"/>
              <a:t> </a:t>
            </a:r>
            <a:r>
              <a:rPr lang="es-ES" sz="1600" dirty="0" err="1" smtClean="0"/>
              <a:t>changes</a:t>
            </a:r>
            <a:r>
              <a:rPr lang="es-ES" sz="1600" dirty="0" smtClean="0"/>
              <a:t> in a particular </a:t>
            </a:r>
            <a:r>
              <a:rPr lang="es-ES" sz="1600" dirty="0" err="1" smtClean="0"/>
              <a:t>area</a:t>
            </a:r>
            <a:r>
              <a:rPr lang="es-ES" sz="1600" dirty="0" smtClean="0"/>
              <a:t>) – </a:t>
            </a:r>
            <a:r>
              <a:rPr lang="es-ES" sz="1600" dirty="0" err="1" smtClean="0"/>
              <a:t>indicate</a:t>
            </a:r>
            <a:r>
              <a:rPr lang="es-ES" sz="1600" dirty="0" smtClean="0"/>
              <a:t> </a:t>
            </a:r>
            <a:r>
              <a:rPr lang="es-ES" sz="1600" dirty="0" err="1" smtClean="0"/>
              <a:t>that</a:t>
            </a:r>
            <a:r>
              <a:rPr lang="es-ES" sz="1600" dirty="0" smtClean="0"/>
              <a:t> </a:t>
            </a:r>
            <a:r>
              <a:rPr lang="es-ES" sz="1600" dirty="0" err="1" smtClean="0"/>
              <a:t>some</a:t>
            </a:r>
            <a:r>
              <a:rPr lang="es-ES" sz="1600" dirty="0" smtClean="0"/>
              <a:t> </a:t>
            </a:r>
            <a:r>
              <a:rPr lang="es-ES" sz="1600" dirty="0" err="1" smtClean="0"/>
              <a:t>people</a:t>
            </a:r>
            <a:r>
              <a:rPr lang="es-ES" sz="1600" dirty="0" smtClean="0"/>
              <a:t> are </a:t>
            </a:r>
            <a:r>
              <a:rPr lang="es-ES" sz="1600" dirty="0" err="1" smtClean="0"/>
              <a:t>making</a:t>
            </a:r>
            <a:r>
              <a:rPr lang="es-ES" sz="1600" dirty="0" smtClean="0"/>
              <a:t> </a:t>
            </a:r>
            <a:r>
              <a:rPr lang="es-ES" sz="1600" dirty="0" err="1" smtClean="0"/>
              <a:t>career</a:t>
            </a:r>
            <a:r>
              <a:rPr lang="es-ES" sz="1600" dirty="0" smtClean="0"/>
              <a:t> </a:t>
            </a:r>
            <a:r>
              <a:rPr lang="es-ES" sz="1600" dirty="0" err="1" smtClean="0"/>
              <a:t>decisions</a:t>
            </a:r>
            <a:r>
              <a:rPr lang="es-ES" sz="1600" dirty="0" smtClean="0"/>
              <a:t> </a:t>
            </a:r>
            <a:r>
              <a:rPr lang="es-ES" sz="1600" dirty="0" err="1" smtClean="0"/>
              <a:t>that</a:t>
            </a:r>
            <a:r>
              <a:rPr lang="es-ES" sz="1600" dirty="0" smtClean="0"/>
              <a:t> </a:t>
            </a:r>
            <a:r>
              <a:rPr lang="es-ES" sz="1600" dirty="0" err="1" smtClean="0"/>
              <a:t>allow</a:t>
            </a:r>
            <a:r>
              <a:rPr lang="es-ES" sz="1600" dirty="0" smtClean="0"/>
              <a:t> </a:t>
            </a:r>
            <a:r>
              <a:rPr lang="es-ES" sz="1600" dirty="0" err="1" smtClean="0"/>
              <a:t>them</a:t>
            </a:r>
            <a:r>
              <a:rPr lang="es-ES" sz="1600" dirty="0" smtClean="0"/>
              <a:t> </a:t>
            </a:r>
            <a:r>
              <a:rPr lang="es-ES" sz="1600" dirty="0" err="1" smtClean="0"/>
              <a:t>to</a:t>
            </a:r>
            <a:r>
              <a:rPr lang="es-ES" sz="1600" dirty="0" smtClean="0"/>
              <a:t> </a:t>
            </a:r>
            <a:r>
              <a:rPr lang="es-ES" sz="1600" dirty="0" err="1" smtClean="0"/>
              <a:t>spend</a:t>
            </a:r>
            <a:r>
              <a:rPr lang="es-ES" sz="1600" dirty="0" smtClean="0"/>
              <a:t> more time </a:t>
            </a:r>
            <a:r>
              <a:rPr lang="es-ES" sz="1600" dirty="0" err="1" smtClean="0"/>
              <a:t>with</a:t>
            </a:r>
            <a:r>
              <a:rPr lang="es-ES" sz="1600" dirty="0" smtClean="0"/>
              <a:t> </a:t>
            </a:r>
            <a:r>
              <a:rPr lang="es-ES" sz="1600" dirty="0" err="1" smtClean="0"/>
              <a:t>their</a:t>
            </a:r>
            <a:r>
              <a:rPr lang="es-ES" sz="1600" dirty="0" smtClean="0"/>
              <a:t> </a:t>
            </a:r>
            <a:r>
              <a:rPr lang="es-ES" sz="1600" dirty="0" err="1" smtClean="0"/>
              <a:t>families</a:t>
            </a:r>
            <a:r>
              <a:rPr lang="es-ES" sz="1600" dirty="0" smtClean="0"/>
              <a:t> </a:t>
            </a:r>
            <a:r>
              <a:rPr lang="es-ES" sz="1600" dirty="0" err="1" smtClean="0"/>
              <a:t>or</a:t>
            </a:r>
            <a:r>
              <a:rPr lang="es-ES" sz="1600" dirty="0" smtClean="0"/>
              <a:t> </a:t>
            </a:r>
            <a:r>
              <a:rPr lang="es-ES" sz="1600" dirty="0" err="1" smtClean="0"/>
              <a:t>to</a:t>
            </a:r>
            <a:r>
              <a:rPr lang="es-ES" sz="1600" dirty="0" smtClean="0"/>
              <a:t> </a:t>
            </a:r>
            <a:r>
              <a:rPr lang="es-ES" sz="1600" dirty="0" err="1" smtClean="0"/>
              <a:t>enjoy</a:t>
            </a:r>
            <a:r>
              <a:rPr lang="es-ES" sz="1600" dirty="0" smtClean="0"/>
              <a:t> </a:t>
            </a:r>
            <a:r>
              <a:rPr lang="es-ES" sz="1600" dirty="0" err="1" smtClean="0"/>
              <a:t>their</a:t>
            </a:r>
            <a:r>
              <a:rPr lang="es-ES" sz="1600" dirty="0" smtClean="0"/>
              <a:t> hobbies and </a:t>
            </a:r>
            <a:r>
              <a:rPr lang="es-ES" sz="1600" dirty="0" err="1" smtClean="0"/>
              <a:t>interests</a:t>
            </a:r>
            <a:r>
              <a:rPr lang="es-ES" sz="1600" dirty="0" smtClean="0"/>
              <a:t>. </a:t>
            </a:r>
            <a:r>
              <a:rPr lang="es-ES" sz="1600" dirty="0" err="1" smtClean="0"/>
              <a:t>Perhaps</a:t>
            </a:r>
            <a:r>
              <a:rPr lang="es-ES" sz="1600" dirty="0" smtClean="0"/>
              <a:t> </a:t>
            </a:r>
            <a:r>
              <a:rPr lang="es-ES" sz="1600" dirty="0" err="1" smtClean="0"/>
              <a:t>you</a:t>
            </a:r>
            <a:r>
              <a:rPr lang="es-ES" sz="1600" dirty="0" smtClean="0"/>
              <a:t> </a:t>
            </a:r>
            <a:r>
              <a:rPr lang="es-ES" sz="1600" dirty="0" err="1" smtClean="0"/>
              <a:t>will</a:t>
            </a:r>
            <a:r>
              <a:rPr lang="es-ES" sz="1600" dirty="0" smtClean="0"/>
              <a:t> </a:t>
            </a:r>
            <a:r>
              <a:rPr lang="es-ES" sz="1600" dirty="0" err="1" smtClean="0"/>
              <a:t>marry</a:t>
            </a:r>
            <a:r>
              <a:rPr lang="es-ES" sz="1600" dirty="0" smtClean="0"/>
              <a:t> and </a:t>
            </a:r>
            <a:r>
              <a:rPr lang="es-ES" sz="1600" dirty="0" err="1" smtClean="0"/>
              <a:t>have</a:t>
            </a:r>
            <a:r>
              <a:rPr lang="es-ES" sz="1600" dirty="0" smtClean="0"/>
              <a:t> </a:t>
            </a:r>
            <a:r>
              <a:rPr lang="es-ES" sz="1600" dirty="0" err="1" smtClean="0"/>
              <a:t>children</a:t>
            </a:r>
            <a:r>
              <a:rPr lang="es-ES" sz="1600" dirty="0" smtClean="0"/>
              <a:t> </a:t>
            </a:r>
            <a:r>
              <a:rPr lang="es-ES" sz="1600" dirty="0" err="1" smtClean="0"/>
              <a:t>someday</a:t>
            </a:r>
            <a:r>
              <a:rPr lang="es-ES" sz="1600" dirty="0" smtClean="0"/>
              <a:t>. </a:t>
            </a:r>
            <a:r>
              <a:rPr lang="es-ES" sz="1600" dirty="0" err="1" smtClean="0"/>
              <a:t>When</a:t>
            </a:r>
            <a:r>
              <a:rPr lang="es-ES" sz="1600" dirty="0" smtClean="0"/>
              <a:t> </a:t>
            </a:r>
            <a:r>
              <a:rPr lang="es-ES" sz="1600" dirty="0" err="1" smtClean="0"/>
              <a:t>these</a:t>
            </a:r>
            <a:r>
              <a:rPr lang="es-ES" sz="1600" dirty="0" smtClean="0"/>
              <a:t> and </a:t>
            </a:r>
            <a:r>
              <a:rPr lang="es-ES" sz="1600" dirty="0" err="1" smtClean="0"/>
              <a:t>other</a:t>
            </a:r>
            <a:r>
              <a:rPr lang="es-ES" sz="1600" dirty="0" smtClean="0"/>
              <a:t> </a:t>
            </a:r>
            <a:r>
              <a:rPr lang="es-ES" sz="1600" dirty="0" err="1" smtClean="0"/>
              <a:t>important</a:t>
            </a:r>
            <a:r>
              <a:rPr lang="es-ES" sz="1600" dirty="0" smtClean="0"/>
              <a:t> </a:t>
            </a:r>
            <a:r>
              <a:rPr lang="es-ES" sz="1600" dirty="0" err="1" smtClean="0"/>
              <a:t>changes</a:t>
            </a:r>
            <a:r>
              <a:rPr lang="es-ES" sz="1600" dirty="0" smtClean="0"/>
              <a:t> </a:t>
            </a:r>
            <a:r>
              <a:rPr lang="es-ES" sz="1600" dirty="0" err="1" smtClean="0"/>
              <a:t>occur</a:t>
            </a:r>
            <a:r>
              <a:rPr lang="es-ES" sz="1600" dirty="0" smtClean="0"/>
              <a:t>, </a:t>
            </a:r>
            <a:r>
              <a:rPr lang="es-ES" sz="1600" dirty="0" err="1" smtClean="0"/>
              <a:t>you</a:t>
            </a:r>
            <a:r>
              <a:rPr lang="es-ES" sz="1600" dirty="0" smtClean="0"/>
              <a:t> </a:t>
            </a:r>
            <a:r>
              <a:rPr lang="es-ES" sz="1600" dirty="0" err="1" smtClean="0"/>
              <a:t>will</a:t>
            </a:r>
            <a:r>
              <a:rPr lang="es-ES" sz="1600" dirty="0" smtClean="0"/>
              <a:t> </a:t>
            </a:r>
            <a:r>
              <a:rPr lang="es-ES" sz="1600" dirty="0" err="1" smtClean="0"/>
              <a:t>have</a:t>
            </a:r>
            <a:r>
              <a:rPr lang="es-ES" sz="1600" dirty="0" smtClean="0"/>
              <a:t> </a:t>
            </a:r>
            <a:r>
              <a:rPr lang="es-ES" sz="1600" dirty="0" err="1" smtClean="0"/>
              <a:t>to</a:t>
            </a:r>
            <a:r>
              <a:rPr lang="es-ES" sz="1600" dirty="0" smtClean="0"/>
              <a:t> </a:t>
            </a:r>
            <a:r>
              <a:rPr lang="es-ES" sz="1600" dirty="0" err="1" smtClean="0"/>
              <a:t>make</a:t>
            </a:r>
            <a:r>
              <a:rPr lang="es-ES" sz="1600" dirty="0" smtClean="0"/>
              <a:t> </a:t>
            </a:r>
            <a:r>
              <a:rPr lang="es-ES" sz="1600" dirty="0" err="1" smtClean="0"/>
              <a:t>trade-offs</a:t>
            </a:r>
            <a:r>
              <a:rPr lang="es-ES" sz="1600" dirty="0" smtClean="0"/>
              <a:t> </a:t>
            </a:r>
            <a:r>
              <a:rPr lang="es-ES" sz="1600" dirty="0" err="1" smtClean="0"/>
              <a:t>between</a:t>
            </a:r>
            <a:r>
              <a:rPr lang="es-ES" sz="1600" dirty="0" smtClean="0"/>
              <a:t> </a:t>
            </a:r>
            <a:r>
              <a:rPr lang="es-ES" sz="1600" dirty="0" err="1" smtClean="0"/>
              <a:t>your</a:t>
            </a:r>
            <a:r>
              <a:rPr lang="es-ES" sz="1600" dirty="0" smtClean="0"/>
              <a:t> personal and social </a:t>
            </a:r>
            <a:r>
              <a:rPr lang="es-ES" sz="1600" dirty="0" err="1" smtClean="0"/>
              <a:t>life</a:t>
            </a:r>
            <a:r>
              <a:rPr lang="es-ES" sz="1600" dirty="0" smtClean="0"/>
              <a:t> and </a:t>
            </a:r>
            <a:r>
              <a:rPr lang="es-ES" sz="1600" dirty="0" err="1" smtClean="0"/>
              <a:t>your</a:t>
            </a:r>
            <a:r>
              <a:rPr lang="es-ES" sz="1600" dirty="0" smtClean="0"/>
              <a:t> </a:t>
            </a:r>
            <a:r>
              <a:rPr lang="es-ES" sz="1600" dirty="0" err="1" smtClean="0"/>
              <a:t>work</a:t>
            </a:r>
            <a:r>
              <a:rPr lang="es-ES" sz="1600" dirty="0" smtClean="0"/>
              <a:t> </a:t>
            </a:r>
            <a:r>
              <a:rPr lang="es-ES" sz="1600" dirty="0" err="1" smtClean="0"/>
              <a:t>life</a:t>
            </a:r>
            <a:r>
              <a:rPr lang="es-ES" sz="1600" dirty="0" smtClean="0"/>
              <a:t>.</a:t>
            </a:r>
          </a:p>
          <a:p>
            <a:r>
              <a:rPr lang="es-ES" sz="1600" dirty="0">
                <a:solidFill>
                  <a:srgbClr val="0036A2"/>
                </a:solidFill>
              </a:rPr>
              <a:t>Las tendencias recientes - Acontecimientos que marcan los cambios en un área en particular - indican que algunas personas están tomando decisiones de carrera que les permiten pasar más tiempo con sus familias o para disfrutar de sus aficiones e intereses . Tal vez casarse y tener hijos algún día. Cuando estos y otros cambios importantes ocurren , usted tendrá que hacer concesiones entre su vida personal y social y su vida laboral .</a:t>
            </a:r>
            <a:endParaRPr lang="es-ES" sz="1600" dirty="0" smtClean="0">
              <a:solidFill>
                <a:srgbClr val="0036A2"/>
              </a:solidFill>
            </a:endParaRPr>
          </a:p>
          <a:p>
            <a:endParaRPr lang="en-US" sz="1400" dirty="0">
              <a:solidFill>
                <a:srgbClr val="0036A2"/>
              </a:solidFill>
            </a:endParaRPr>
          </a:p>
        </p:txBody>
      </p:sp>
    </p:spTree>
    <p:extLst>
      <p:ext uri="{BB962C8B-B14F-4D97-AF65-F5344CB8AC3E}">
        <p14:creationId xmlns:p14="http://schemas.microsoft.com/office/powerpoint/2010/main" val="358728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Decisions and Goals in Personal </a:t>
            </a:r>
            <a:r>
              <a:rPr lang="en-US" sz="3600" dirty="0" smtClean="0"/>
              <a:t>Finance </a:t>
            </a:r>
            <a:r>
              <a:rPr lang="es-ES" sz="1800" dirty="0">
                <a:solidFill>
                  <a:srgbClr val="0036A2"/>
                </a:solidFill>
              </a:rPr>
              <a:t>Decisión en la planificación de su carrera? (Sección 2.1)</a:t>
            </a:r>
            <a:endParaRPr lang="en-US" sz="1800" dirty="0"/>
          </a:p>
        </p:txBody>
      </p:sp>
      <p:sp>
        <p:nvSpPr>
          <p:cNvPr id="3" name="Content Placeholder 2"/>
          <p:cNvSpPr>
            <a:spLocks noGrp="1"/>
          </p:cNvSpPr>
          <p:nvPr>
            <p:ph idx="1"/>
          </p:nvPr>
        </p:nvSpPr>
        <p:spPr/>
        <p:txBody>
          <a:bodyPr>
            <a:normAutofit fontScale="92500"/>
          </a:bodyPr>
          <a:lstStyle/>
          <a:p>
            <a:r>
              <a:rPr lang="en-US" dirty="0" smtClean="0"/>
              <a:t>You may prefer a career that is challenging and offers you the chance to grow, even if it doesn’t earn you a large salary. On the other hand, you may choose to work in a job that is less satisfying but offer more money. </a:t>
            </a:r>
          </a:p>
          <a:p>
            <a:r>
              <a:rPr lang="es-ES" dirty="0">
                <a:solidFill>
                  <a:srgbClr val="0036A2"/>
                </a:solidFill>
              </a:rPr>
              <a:t>Usted puede preferir una carrera que es un reto y le ofrece la oportunidad de crecer , incluso si no le ganan un gran sueldo . Por otra parte , usted puede optar por trabajar en un trabajo que es menos satisfactoria , pero ofrecen más dinero</a:t>
            </a:r>
            <a:r>
              <a:rPr lang="es-ES" dirty="0" smtClean="0">
                <a:solidFill>
                  <a:srgbClr val="0036A2"/>
                </a:solidFill>
              </a:rPr>
              <a:t>.</a:t>
            </a:r>
          </a:p>
          <a:p>
            <a:r>
              <a:rPr lang="es-ES" dirty="0" err="1" smtClean="0"/>
              <a:t>If</a:t>
            </a:r>
            <a:r>
              <a:rPr lang="es-ES" dirty="0" smtClean="0"/>
              <a:t> </a:t>
            </a:r>
            <a:r>
              <a:rPr lang="es-ES" dirty="0" err="1" smtClean="0"/>
              <a:t>you</a:t>
            </a:r>
            <a:r>
              <a:rPr lang="es-ES" dirty="0" smtClean="0"/>
              <a:t> </a:t>
            </a:r>
            <a:r>
              <a:rPr lang="es-ES" dirty="0" err="1" smtClean="0"/>
              <a:t>work</a:t>
            </a:r>
            <a:r>
              <a:rPr lang="es-ES" dirty="0" smtClean="0"/>
              <a:t> </a:t>
            </a:r>
            <a:r>
              <a:rPr lang="es-ES" dirty="0" err="1" smtClean="0"/>
              <a:t>for</a:t>
            </a:r>
            <a:r>
              <a:rPr lang="es-ES" dirty="0" smtClean="0"/>
              <a:t> a </a:t>
            </a:r>
            <a:r>
              <a:rPr lang="es-ES" dirty="0" err="1" smtClean="0"/>
              <a:t>large</a:t>
            </a:r>
            <a:r>
              <a:rPr lang="es-ES" dirty="0" smtClean="0"/>
              <a:t> </a:t>
            </a:r>
            <a:r>
              <a:rPr lang="es-ES" dirty="0" err="1" smtClean="0"/>
              <a:t>company</a:t>
            </a:r>
            <a:r>
              <a:rPr lang="es-ES" dirty="0" smtClean="0"/>
              <a:t>, </a:t>
            </a:r>
            <a:r>
              <a:rPr lang="es-ES" dirty="0" err="1" smtClean="0"/>
              <a:t>you</a:t>
            </a:r>
            <a:r>
              <a:rPr lang="es-ES" dirty="0" smtClean="0"/>
              <a:t> </a:t>
            </a:r>
            <a:r>
              <a:rPr lang="es-ES" dirty="0" err="1" smtClean="0"/>
              <a:t>might</a:t>
            </a:r>
            <a:r>
              <a:rPr lang="es-ES" dirty="0" smtClean="0"/>
              <a:t> </a:t>
            </a:r>
            <a:r>
              <a:rPr lang="es-ES" dirty="0" err="1" smtClean="0"/>
              <a:t>turn</a:t>
            </a:r>
            <a:r>
              <a:rPr lang="es-ES" dirty="0" smtClean="0"/>
              <a:t> </a:t>
            </a:r>
            <a:r>
              <a:rPr lang="es-ES" dirty="0" err="1" smtClean="0"/>
              <a:t>down</a:t>
            </a:r>
            <a:r>
              <a:rPr lang="es-ES" dirty="0" smtClean="0"/>
              <a:t> a transfer </a:t>
            </a:r>
            <a:r>
              <a:rPr lang="es-ES" dirty="0" err="1" smtClean="0"/>
              <a:t>or</a:t>
            </a:r>
            <a:r>
              <a:rPr lang="es-ES" dirty="0" smtClean="0"/>
              <a:t> a </a:t>
            </a:r>
            <a:r>
              <a:rPr lang="es-ES" dirty="0" err="1" smtClean="0"/>
              <a:t>promotion</a:t>
            </a:r>
            <a:r>
              <a:rPr lang="es-ES" dirty="0" smtClean="0"/>
              <a:t> (and </a:t>
            </a:r>
            <a:r>
              <a:rPr lang="es-ES" dirty="0" err="1" smtClean="0"/>
              <a:t>the</a:t>
            </a:r>
            <a:r>
              <a:rPr lang="es-ES" dirty="0" smtClean="0"/>
              <a:t> extra </a:t>
            </a:r>
            <a:r>
              <a:rPr lang="es-ES" dirty="0" err="1" smtClean="0"/>
              <a:t>money</a:t>
            </a:r>
            <a:r>
              <a:rPr lang="es-ES" dirty="0" smtClean="0"/>
              <a:t> </a:t>
            </a:r>
            <a:r>
              <a:rPr lang="es-ES" dirty="0" err="1" smtClean="0"/>
              <a:t>that</a:t>
            </a:r>
            <a:r>
              <a:rPr lang="es-ES" dirty="0" smtClean="0"/>
              <a:t> comes </a:t>
            </a:r>
            <a:r>
              <a:rPr lang="es-ES" dirty="0" err="1" smtClean="0"/>
              <a:t>with</a:t>
            </a:r>
            <a:r>
              <a:rPr lang="es-ES" dirty="0" smtClean="0"/>
              <a:t> </a:t>
            </a:r>
            <a:r>
              <a:rPr lang="es-ES" dirty="0" err="1" smtClean="0"/>
              <a:t>it</a:t>
            </a:r>
            <a:r>
              <a:rPr lang="es-ES" dirty="0" smtClean="0"/>
              <a:t>) </a:t>
            </a:r>
            <a:r>
              <a:rPr lang="es-ES" dirty="0" err="1" smtClean="0"/>
              <a:t>because</a:t>
            </a:r>
            <a:r>
              <a:rPr lang="es-ES" dirty="0" smtClean="0"/>
              <a:t> </a:t>
            </a:r>
            <a:r>
              <a:rPr lang="es-ES" dirty="0" err="1" smtClean="0"/>
              <a:t>it</a:t>
            </a:r>
            <a:r>
              <a:rPr lang="es-ES" dirty="0" smtClean="0"/>
              <a:t> </a:t>
            </a:r>
            <a:r>
              <a:rPr lang="es-ES" dirty="0" err="1" smtClean="0"/>
              <a:t>would</a:t>
            </a:r>
            <a:r>
              <a:rPr lang="es-ES" dirty="0" smtClean="0"/>
              <a:t> mean </a:t>
            </a:r>
            <a:r>
              <a:rPr lang="es-ES" dirty="0" err="1" smtClean="0"/>
              <a:t>moving</a:t>
            </a:r>
            <a:r>
              <a:rPr lang="es-ES" dirty="0" smtClean="0"/>
              <a:t> </a:t>
            </a:r>
            <a:r>
              <a:rPr lang="es-ES" dirty="0" err="1" smtClean="0"/>
              <a:t>to</a:t>
            </a:r>
            <a:r>
              <a:rPr lang="es-ES" dirty="0" smtClean="0"/>
              <a:t> a new place </a:t>
            </a:r>
            <a:r>
              <a:rPr lang="es-ES" dirty="0" err="1" smtClean="0"/>
              <a:t>or</a:t>
            </a:r>
            <a:r>
              <a:rPr lang="es-ES" dirty="0" smtClean="0"/>
              <a:t> </a:t>
            </a:r>
            <a:r>
              <a:rPr lang="es-ES" dirty="0" err="1" smtClean="0"/>
              <a:t>having</a:t>
            </a:r>
            <a:r>
              <a:rPr lang="es-ES" dirty="0" smtClean="0"/>
              <a:t> </a:t>
            </a:r>
            <a:r>
              <a:rPr lang="es-ES" dirty="0" err="1" smtClean="0"/>
              <a:t>less</a:t>
            </a:r>
            <a:r>
              <a:rPr lang="es-ES" dirty="0" smtClean="0"/>
              <a:t> free time.</a:t>
            </a:r>
          </a:p>
          <a:p>
            <a:r>
              <a:rPr lang="es-ES" dirty="0">
                <a:solidFill>
                  <a:srgbClr val="0036A2"/>
                </a:solidFill>
              </a:rPr>
              <a:t>Si usted trabaja para una gran empresa , es posible rechazar un traslado o un ascenso (y el dinero extra que viene con él ) porque significaría pasar a un nuevo lugar o tener menos tiempo libre .</a:t>
            </a:r>
            <a:endParaRPr lang="en-US" dirty="0">
              <a:solidFill>
                <a:srgbClr val="0036A2"/>
              </a:solidFill>
            </a:endParaRPr>
          </a:p>
        </p:txBody>
      </p:sp>
    </p:spTree>
    <p:extLst>
      <p:ext uri="{BB962C8B-B14F-4D97-AF65-F5344CB8AC3E}">
        <p14:creationId xmlns:p14="http://schemas.microsoft.com/office/powerpoint/2010/main" val="357906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a:t>
            </a:r>
            <a:r>
              <a:rPr lang="en-US" sz="4000" dirty="0" smtClean="0"/>
              <a:t>Finance </a:t>
            </a:r>
            <a:r>
              <a:rPr lang="es-ES" sz="2000" dirty="0">
                <a:solidFill>
                  <a:srgbClr val="0036A2"/>
                </a:solidFill>
              </a:rPr>
              <a:t>Decisión en la planificación de su carrera? </a:t>
            </a:r>
            <a:r>
              <a:rPr lang="es-ES" sz="1600" dirty="0">
                <a:solidFill>
                  <a:srgbClr val="0036A2"/>
                </a:solidFill>
              </a:rPr>
              <a:t>(Sección 2.1)</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You may look for part-time work or work situations with flexible hours so that you will have more time to spend with your family. You could also decide to give up the security of working for someone else to take on the challenge of running your own </a:t>
            </a:r>
            <a:r>
              <a:rPr lang="en-US" dirty="0" err="1" smtClean="0"/>
              <a:t>bussines</a:t>
            </a:r>
            <a:r>
              <a:rPr lang="en-US" dirty="0" smtClean="0"/>
              <a:t>.</a:t>
            </a:r>
          </a:p>
          <a:p>
            <a:r>
              <a:rPr lang="es-ES" dirty="0">
                <a:solidFill>
                  <a:srgbClr val="0036A2"/>
                </a:solidFill>
              </a:rPr>
              <a:t>Usted puede buscar trabajo a tiempo parcial o situaciones de trabajo con horarios flexibles para que usted tendrá más tiempo para pasar con su familia. También puede optar por renunciar a la seguridad de trabajar para otra persona </a:t>
            </a:r>
            <a:r>
              <a:rPr lang="es-ES" dirty="0" smtClean="0">
                <a:solidFill>
                  <a:srgbClr val="0036A2"/>
                </a:solidFill>
              </a:rPr>
              <a:t>asumir </a:t>
            </a:r>
            <a:r>
              <a:rPr lang="es-ES" dirty="0">
                <a:solidFill>
                  <a:srgbClr val="0036A2"/>
                </a:solidFill>
              </a:rPr>
              <a:t>el reto de dirigir sus propias </a:t>
            </a:r>
            <a:r>
              <a:rPr lang="es-ES" dirty="0" err="1" smtClean="0">
                <a:solidFill>
                  <a:srgbClr val="0036A2"/>
                </a:solidFill>
              </a:rPr>
              <a:t>Bussines</a:t>
            </a:r>
            <a:r>
              <a:rPr lang="es-ES" dirty="0" smtClean="0">
                <a:solidFill>
                  <a:srgbClr val="0036A2"/>
                </a:solidFill>
              </a:rPr>
              <a:t>.</a:t>
            </a:r>
          </a:p>
          <a:p>
            <a:r>
              <a:rPr lang="es-ES" dirty="0" err="1" smtClean="0"/>
              <a:t>The</a:t>
            </a:r>
            <a:r>
              <a:rPr lang="es-ES" dirty="0" smtClean="0"/>
              <a:t> more </a:t>
            </a:r>
            <a:r>
              <a:rPr lang="es-ES" dirty="0" err="1" smtClean="0"/>
              <a:t>you</a:t>
            </a:r>
            <a:r>
              <a:rPr lang="es-ES" dirty="0" smtClean="0"/>
              <a:t> </a:t>
            </a:r>
            <a:r>
              <a:rPr lang="es-ES" dirty="0" err="1" smtClean="0"/>
              <a:t>know</a:t>
            </a:r>
            <a:r>
              <a:rPr lang="es-ES" dirty="0" smtClean="0"/>
              <a:t> </a:t>
            </a:r>
            <a:r>
              <a:rPr lang="es-ES" dirty="0" err="1" smtClean="0"/>
              <a:t>about</a:t>
            </a:r>
            <a:r>
              <a:rPr lang="es-ES" dirty="0" smtClean="0"/>
              <a:t> </a:t>
            </a:r>
            <a:r>
              <a:rPr lang="es-ES" dirty="0" err="1" smtClean="0"/>
              <a:t>your</a:t>
            </a:r>
            <a:r>
              <a:rPr lang="es-ES" dirty="0" smtClean="0"/>
              <a:t> </a:t>
            </a:r>
            <a:r>
              <a:rPr lang="es-ES" dirty="0" err="1" smtClean="0"/>
              <a:t>own</a:t>
            </a:r>
            <a:r>
              <a:rPr lang="es-ES" dirty="0" smtClean="0"/>
              <a:t> </a:t>
            </a:r>
            <a:r>
              <a:rPr lang="es-ES" dirty="0" err="1" smtClean="0"/>
              <a:t>interests</a:t>
            </a:r>
            <a:r>
              <a:rPr lang="es-ES" dirty="0" smtClean="0"/>
              <a:t>, </a:t>
            </a:r>
            <a:r>
              <a:rPr lang="es-ES" dirty="0" err="1" smtClean="0"/>
              <a:t>values</a:t>
            </a:r>
            <a:r>
              <a:rPr lang="es-ES" dirty="0" smtClean="0"/>
              <a:t>, </a:t>
            </a:r>
            <a:r>
              <a:rPr lang="es-ES" dirty="0" err="1" smtClean="0"/>
              <a:t>needs</a:t>
            </a:r>
            <a:r>
              <a:rPr lang="es-ES" dirty="0" smtClean="0"/>
              <a:t>, and </a:t>
            </a:r>
            <a:r>
              <a:rPr lang="es-ES" dirty="0" err="1" smtClean="0"/>
              <a:t>goals</a:t>
            </a:r>
            <a:r>
              <a:rPr lang="es-ES" dirty="0" smtClean="0"/>
              <a:t> </a:t>
            </a:r>
            <a:r>
              <a:rPr lang="es-ES" dirty="0" err="1" smtClean="0"/>
              <a:t>the</a:t>
            </a:r>
            <a:r>
              <a:rPr lang="es-ES" dirty="0" smtClean="0"/>
              <a:t> </a:t>
            </a:r>
            <a:r>
              <a:rPr lang="es-ES" dirty="0" err="1" smtClean="0"/>
              <a:t>better</a:t>
            </a:r>
            <a:r>
              <a:rPr lang="es-ES" dirty="0" smtClean="0"/>
              <a:t> </a:t>
            </a:r>
            <a:r>
              <a:rPr lang="es-ES" dirty="0" err="1" smtClean="0"/>
              <a:t>you</a:t>
            </a:r>
            <a:r>
              <a:rPr lang="es-ES" dirty="0" smtClean="0"/>
              <a:t> </a:t>
            </a:r>
            <a:r>
              <a:rPr lang="es-ES" dirty="0" err="1" smtClean="0"/>
              <a:t>will</a:t>
            </a:r>
            <a:r>
              <a:rPr lang="es-ES" dirty="0" smtClean="0"/>
              <a:t> be </a:t>
            </a:r>
            <a:r>
              <a:rPr lang="es-ES" dirty="0" err="1" smtClean="0"/>
              <a:t>able</a:t>
            </a:r>
            <a:r>
              <a:rPr lang="es-ES" dirty="0" smtClean="0"/>
              <a:t> </a:t>
            </a:r>
            <a:r>
              <a:rPr lang="es-ES" dirty="0" err="1" smtClean="0"/>
              <a:t>to</a:t>
            </a:r>
            <a:r>
              <a:rPr lang="es-ES" dirty="0" smtClean="0"/>
              <a:t> </a:t>
            </a:r>
            <a:r>
              <a:rPr lang="es-ES" dirty="0" err="1" smtClean="0"/>
              <a:t>choose</a:t>
            </a:r>
            <a:r>
              <a:rPr lang="es-ES" dirty="0" smtClean="0"/>
              <a:t> a </a:t>
            </a:r>
            <a:r>
              <a:rPr lang="es-ES" dirty="0" err="1" smtClean="0"/>
              <a:t>career</a:t>
            </a:r>
            <a:r>
              <a:rPr lang="es-ES" dirty="0" smtClean="0"/>
              <a:t> </a:t>
            </a:r>
            <a:r>
              <a:rPr lang="es-ES" dirty="0" err="1" smtClean="0"/>
              <a:t>that</a:t>
            </a:r>
            <a:r>
              <a:rPr lang="es-ES" dirty="0" smtClean="0"/>
              <a:t> </a:t>
            </a:r>
            <a:r>
              <a:rPr lang="es-ES" dirty="0" err="1" smtClean="0"/>
              <a:t>will</a:t>
            </a:r>
            <a:r>
              <a:rPr lang="es-ES" dirty="0" smtClean="0"/>
              <a:t> </a:t>
            </a:r>
            <a:r>
              <a:rPr lang="es-ES" dirty="0" err="1" smtClean="0"/>
              <a:t>provide</a:t>
            </a:r>
            <a:r>
              <a:rPr lang="es-ES" dirty="0" smtClean="0"/>
              <a:t> a </a:t>
            </a:r>
            <a:r>
              <a:rPr lang="es-ES" dirty="0" err="1" smtClean="0"/>
              <a:t>ballance</a:t>
            </a:r>
            <a:r>
              <a:rPr lang="es-ES" dirty="0" smtClean="0"/>
              <a:t> </a:t>
            </a:r>
            <a:r>
              <a:rPr lang="es-ES" dirty="0" err="1" smtClean="0"/>
              <a:t>between</a:t>
            </a:r>
            <a:r>
              <a:rPr lang="es-ES" dirty="0" smtClean="0"/>
              <a:t> personal </a:t>
            </a:r>
            <a:r>
              <a:rPr lang="es-ES" dirty="0" err="1" smtClean="0"/>
              <a:t>satisfaction</a:t>
            </a:r>
            <a:r>
              <a:rPr lang="es-ES" dirty="0" smtClean="0"/>
              <a:t> and </a:t>
            </a:r>
            <a:r>
              <a:rPr lang="es-ES" dirty="0" err="1" smtClean="0"/>
              <a:t>financial</a:t>
            </a:r>
            <a:r>
              <a:rPr lang="es-ES" dirty="0" smtClean="0"/>
              <a:t> </a:t>
            </a:r>
            <a:r>
              <a:rPr lang="es-ES" dirty="0" err="1" smtClean="0"/>
              <a:t>rewards</a:t>
            </a:r>
            <a:r>
              <a:rPr lang="es-ES" dirty="0" smtClean="0"/>
              <a:t>.</a:t>
            </a:r>
          </a:p>
          <a:p>
            <a:r>
              <a:rPr lang="es-ES" dirty="0">
                <a:solidFill>
                  <a:srgbClr val="0070C0"/>
                </a:solidFill>
              </a:rPr>
              <a:t>Cuanto más sepa acerca de sus propios intereses , valores , necesidades y objetivos de la mejor usted será capaz de elegir una carrera que proporcionará una </a:t>
            </a:r>
            <a:r>
              <a:rPr lang="es-ES" dirty="0" err="1">
                <a:solidFill>
                  <a:srgbClr val="0070C0"/>
                </a:solidFill>
              </a:rPr>
              <a:t>ballance</a:t>
            </a:r>
            <a:r>
              <a:rPr lang="es-ES" dirty="0">
                <a:solidFill>
                  <a:srgbClr val="0070C0"/>
                </a:solidFill>
              </a:rPr>
              <a:t> entre la satisfacción personal y las recompensas financieras .</a:t>
            </a:r>
            <a:endParaRPr lang="es-ES" dirty="0" smtClean="0">
              <a:solidFill>
                <a:srgbClr val="0070C0"/>
              </a:solidFill>
            </a:endParaRPr>
          </a:p>
          <a:p>
            <a:endParaRPr lang="en-US" dirty="0"/>
          </a:p>
        </p:txBody>
      </p:sp>
    </p:spTree>
    <p:extLst>
      <p:ext uri="{BB962C8B-B14F-4D97-AF65-F5344CB8AC3E}">
        <p14:creationId xmlns:p14="http://schemas.microsoft.com/office/powerpoint/2010/main" val="37877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a:t>
            </a:r>
            <a:r>
              <a:rPr lang="es-ES" sz="1600" dirty="0">
                <a:solidFill>
                  <a:srgbClr val="0036A2"/>
                </a:solidFill>
              </a:rPr>
              <a:t>(Sección 2.1)</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600" b="1" dirty="0" smtClean="0">
                <a:solidFill>
                  <a:srgbClr val="002060"/>
                </a:solidFill>
              </a:rPr>
              <a:t>Career Training and Skill Development</a:t>
            </a:r>
          </a:p>
          <a:p>
            <a:r>
              <a:rPr lang="en-US" dirty="0" smtClean="0">
                <a:solidFill>
                  <a:srgbClr val="002060"/>
                </a:solidFill>
              </a:rPr>
              <a:t>Obtaining as much education as possible will help you meet your financial goals. The more you know, the greater your chances for success. Having a college degree does not mean you will definitely reach your goals and make a lot of money.</a:t>
            </a:r>
          </a:p>
          <a:p>
            <a:r>
              <a:rPr lang="es-ES" dirty="0">
                <a:solidFill>
                  <a:srgbClr val="0036A2"/>
                </a:solidFill>
              </a:rPr>
              <a:t>La obtención de la mayor educación posible le ayudará a alcanzar sus metas financieras. Cuanto más sepa , mayor será la probabilidad de éxito. Tener un título universitario no significa que definitivamente va a alcanzar sus metas y hacer un montón de dinero .</a:t>
            </a:r>
            <a:r>
              <a:rPr lang="en-US" dirty="0" smtClean="0">
                <a:solidFill>
                  <a:srgbClr val="0036A2"/>
                </a:solidFill>
              </a:rPr>
              <a:t> </a:t>
            </a:r>
          </a:p>
          <a:p>
            <a:r>
              <a:rPr lang="en-US" dirty="0" smtClean="0"/>
              <a:t>However, more education  increases your </a:t>
            </a:r>
            <a:r>
              <a:rPr lang="en-US" dirty="0" smtClean="0">
                <a:solidFill>
                  <a:srgbClr val="FF0000"/>
                </a:solidFill>
              </a:rPr>
              <a:t>potential earning power </a:t>
            </a:r>
            <a:r>
              <a:rPr lang="en-US" dirty="0" smtClean="0"/>
              <a:t>(which is the amount of money you may earn over time). </a:t>
            </a:r>
          </a:p>
          <a:p>
            <a:r>
              <a:rPr lang="es-ES" dirty="0">
                <a:solidFill>
                  <a:srgbClr val="0036A2"/>
                </a:solidFill>
              </a:rPr>
              <a:t>Sin embargo , más educación aumenta su poder adquisitivo potencial ( que es la cantidad de dinero que usted puede ganar en el tiempo) .</a:t>
            </a:r>
            <a:endParaRPr lang="en-US" dirty="0">
              <a:solidFill>
                <a:srgbClr val="0036A2"/>
              </a:solidFill>
            </a:endParaRPr>
          </a:p>
        </p:txBody>
      </p:sp>
    </p:spTree>
    <p:extLst>
      <p:ext uri="{BB962C8B-B14F-4D97-AF65-F5344CB8AC3E}">
        <p14:creationId xmlns:p14="http://schemas.microsoft.com/office/powerpoint/2010/main" val="104742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a:t>
            </a:r>
            <a:r>
              <a:rPr lang="es-ES" sz="1400" dirty="0">
                <a:solidFill>
                  <a:srgbClr val="0036A2"/>
                </a:solidFill>
              </a:rPr>
              <a:t>(Sección 2.1)</a:t>
            </a:r>
            <a:endParaRPr lang="en-US" sz="1800" dirty="0"/>
          </a:p>
        </p:txBody>
      </p:sp>
      <p:sp>
        <p:nvSpPr>
          <p:cNvPr id="3" name="Content Placeholder 2"/>
          <p:cNvSpPr>
            <a:spLocks noGrp="1"/>
          </p:cNvSpPr>
          <p:nvPr>
            <p:ph idx="1"/>
          </p:nvPr>
        </p:nvSpPr>
        <p:spPr/>
        <p:txBody>
          <a:bodyPr>
            <a:normAutofit fontScale="92500" lnSpcReduction="10000"/>
          </a:bodyPr>
          <a:lstStyle/>
          <a:p>
            <a:r>
              <a:rPr lang="en-US" dirty="0" smtClean="0"/>
              <a:t>In addition to your level of education, your field of study will affect your salary. Some careers, such as law and medicine, generally offer higher salaries than others, such as education and fine arts. In any case, it is your choice.</a:t>
            </a:r>
          </a:p>
          <a:p>
            <a:r>
              <a:rPr lang="es-ES" dirty="0">
                <a:solidFill>
                  <a:srgbClr val="0036A2"/>
                </a:solidFill>
              </a:rPr>
              <a:t>Además de su nivel de educación, su campo de estudio afectará su salario. Algunas carreras , como el derecho y la medicina , en general ofrecen salarios más altos que otros, como la educación y las bellas artes . En cualquier caso, es su </a:t>
            </a:r>
            <a:r>
              <a:rPr lang="es-ES" dirty="0" smtClean="0">
                <a:solidFill>
                  <a:srgbClr val="0036A2"/>
                </a:solidFill>
              </a:rPr>
              <a:t>elección.</a:t>
            </a:r>
          </a:p>
          <a:p>
            <a:r>
              <a:rPr lang="es-ES" dirty="0" err="1" smtClean="0"/>
              <a:t>Education</a:t>
            </a:r>
            <a:r>
              <a:rPr lang="es-ES" dirty="0" smtClean="0"/>
              <a:t> </a:t>
            </a:r>
            <a:r>
              <a:rPr lang="es-ES" dirty="0" err="1" smtClean="0"/>
              <a:t>is</a:t>
            </a:r>
            <a:r>
              <a:rPr lang="es-ES" dirty="0" smtClean="0"/>
              <a:t> </a:t>
            </a:r>
            <a:r>
              <a:rPr lang="es-ES" dirty="0" err="1" smtClean="0"/>
              <a:t>not</a:t>
            </a:r>
            <a:r>
              <a:rPr lang="es-ES" dirty="0" smtClean="0"/>
              <a:t> </a:t>
            </a:r>
            <a:r>
              <a:rPr lang="es-ES" dirty="0" err="1" smtClean="0"/>
              <a:t>the</a:t>
            </a:r>
            <a:r>
              <a:rPr lang="es-ES" dirty="0" smtClean="0"/>
              <a:t> </a:t>
            </a:r>
            <a:r>
              <a:rPr lang="es-ES" dirty="0" err="1" smtClean="0"/>
              <a:t>only</a:t>
            </a:r>
            <a:r>
              <a:rPr lang="es-ES" dirty="0" smtClean="0"/>
              <a:t> </a:t>
            </a:r>
            <a:r>
              <a:rPr lang="es-ES" dirty="0" err="1" smtClean="0"/>
              <a:t>indgredient</a:t>
            </a:r>
            <a:r>
              <a:rPr lang="es-ES" dirty="0" smtClean="0"/>
              <a:t> </a:t>
            </a:r>
            <a:r>
              <a:rPr lang="es-ES" dirty="0" err="1" smtClean="0"/>
              <a:t>for</a:t>
            </a:r>
            <a:r>
              <a:rPr lang="es-ES" dirty="0" smtClean="0"/>
              <a:t> </a:t>
            </a:r>
            <a:r>
              <a:rPr lang="es-ES" dirty="0" err="1" smtClean="0"/>
              <a:t>success</a:t>
            </a:r>
            <a:r>
              <a:rPr lang="es-ES" dirty="0" smtClean="0"/>
              <a:t> in </a:t>
            </a:r>
            <a:r>
              <a:rPr lang="es-ES" dirty="0" err="1" smtClean="0"/>
              <a:t>your</a:t>
            </a:r>
            <a:r>
              <a:rPr lang="es-ES" dirty="0" smtClean="0"/>
              <a:t> </a:t>
            </a:r>
            <a:r>
              <a:rPr lang="es-ES" dirty="0" err="1" smtClean="0"/>
              <a:t>job</a:t>
            </a:r>
            <a:r>
              <a:rPr lang="es-ES" dirty="0" smtClean="0"/>
              <a:t> </a:t>
            </a:r>
            <a:r>
              <a:rPr lang="es-ES" dirty="0" err="1" smtClean="0"/>
              <a:t>or</a:t>
            </a:r>
            <a:r>
              <a:rPr lang="es-ES" dirty="0" smtClean="0"/>
              <a:t> </a:t>
            </a:r>
            <a:r>
              <a:rPr lang="es-ES" dirty="0" err="1" smtClean="0"/>
              <a:t>career</a:t>
            </a:r>
            <a:r>
              <a:rPr lang="es-ES" dirty="0" smtClean="0"/>
              <a:t>. </a:t>
            </a:r>
            <a:r>
              <a:rPr lang="es-ES" dirty="0" err="1" smtClean="0"/>
              <a:t>You</a:t>
            </a:r>
            <a:r>
              <a:rPr lang="es-ES" dirty="0" smtClean="0"/>
              <a:t> </a:t>
            </a:r>
            <a:r>
              <a:rPr lang="es-ES" dirty="0" err="1" smtClean="0"/>
              <a:t>will</a:t>
            </a:r>
            <a:r>
              <a:rPr lang="es-ES" dirty="0" smtClean="0"/>
              <a:t> </a:t>
            </a:r>
            <a:r>
              <a:rPr lang="es-ES" dirty="0" err="1" smtClean="0"/>
              <a:t>need</a:t>
            </a:r>
            <a:r>
              <a:rPr lang="es-ES" dirty="0" smtClean="0"/>
              <a:t> </a:t>
            </a:r>
            <a:r>
              <a:rPr lang="es-ES" dirty="0" err="1" smtClean="0"/>
              <a:t>to</a:t>
            </a:r>
            <a:r>
              <a:rPr lang="es-ES" dirty="0" smtClean="0"/>
              <a:t> </a:t>
            </a:r>
            <a:r>
              <a:rPr lang="es-ES" dirty="0" err="1" smtClean="0"/>
              <a:t>adapt</a:t>
            </a:r>
            <a:r>
              <a:rPr lang="es-ES" dirty="0" smtClean="0"/>
              <a:t> </a:t>
            </a:r>
            <a:r>
              <a:rPr lang="es-ES" dirty="0" err="1" smtClean="0"/>
              <a:t>to</a:t>
            </a:r>
            <a:r>
              <a:rPr lang="es-ES" dirty="0" smtClean="0"/>
              <a:t> </a:t>
            </a:r>
            <a:r>
              <a:rPr lang="es-ES" dirty="0" err="1" smtClean="0"/>
              <a:t>each</a:t>
            </a:r>
            <a:r>
              <a:rPr lang="es-ES" dirty="0" smtClean="0"/>
              <a:t> individual </a:t>
            </a:r>
            <a:r>
              <a:rPr lang="es-ES" dirty="0" err="1" smtClean="0"/>
              <a:t>work</a:t>
            </a:r>
            <a:r>
              <a:rPr lang="es-ES" dirty="0" smtClean="0"/>
              <a:t> </a:t>
            </a:r>
            <a:r>
              <a:rPr lang="es-ES" dirty="0" err="1" smtClean="0"/>
              <a:t>situation</a:t>
            </a:r>
            <a:r>
              <a:rPr lang="es-ES" dirty="0" smtClean="0"/>
              <a:t>. </a:t>
            </a:r>
            <a:r>
              <a:rPr lang="es-ES" dirty="0" err="1" smtClean="0"/>
              <a:t>By</a:t>
            </a:r>
            <a:r>
              <a:rPr lang="es-ES" dirty="0" smtClean="0"/>
              <a:t> </a:t>
            </a:r>
            <a:r>
              <a:rPr lang="es-ES" dirty="0" err="1" smtClean="0"/>
              <a:t>developping</a:t>
            </a:r>
            <a:r>
              <a:rPr lang="es-ES" dirty="0" smtClean="0"/>
              <a:t> </a:t>
            </a:r>
            <a:r>
              <a:rPr lang="es-ES" dirty="0" err="1" smtClean="0"/>
              <a:t>certain</a:t>
            </a:r>
            <a:r>
              <a:rPr lang="es-ES" dirty="0" smtClean="0"/>
              <a:t> </a:t>
            </a:r>
            <a:r>
              <a:rPr lang="es-ES" dirty="0" err="1" smtClean="0"/>
              <a:t>habits</a:t>
            </a:r>
            <a:r>
              <a:rPr lang="es-ES" dirty="0" smtClean="0"/>
              <a:t>, </a:t>
            </a:r>
            <a:r>
              <a:rPr lang="es-ES" dirty="0" err="1" smtClean="0"/>
              <a:t>you</a:t>
            </a:r>
            <a:r>
              <a:rPr lang="es-ES" dirty="0" smtClean="0"/>
              <a:t> </a:t>
            </a:r>
            <a:r>
              <a:rPr lang="es-ES" dirty="0" err="1" smtClean="0"/>
              <a:t>will</a:t>
            </a:r>
            <a:r>
              <a:rPr lang="es-ES" dirty="0" smtClean="0"/>
              <a:t>  </a:t>
            </a:r>
            <a:r>
              <a:rPr lang="es-ES" dirty="0" err="1" smtClean="0"/>
              <a:t>become</a:t>
            </a:r>
            <a:r>
              <a:rPr lang="es-ES" dirty="0" smtClean="0"/>
              <a:t> </a:t>
            </a:r>
            <a:r>
              <a:rPr lang="es-ES" dirty="0" err="1" smtClean="0"/>
              <a:t>an</a:t>
            </a:r>
            <a:r>
              <a:rPr lang="es-ES" dirty="0" smtClean="0"/>
              <a:t> </a:t>
            </a:r>
            <a:r>
              <a:rPr lang="es-ES" dirty="0" err="1" smtClean="0"/>
              <a:t>asset</a:t>
            </a:r>
            <a:r>
              <a:rPr lang="es-ES" dirty="0" smtClean="0"/>
              <a:t> </a:t>
            </a:r>
            <a:r>
              <a:rPr lang="es-ES" dirty="0" err="1" smtClean="0"/>
              <a:t>to</a:t>
            </a:r>
            <a:r>
              <a:rPr lang="es-ES" dirty="0" smtClean="0"/>
              <a:t> </a:t>
            </a:r>
            <a:r>
              <a:rPr lang="es-ES" dirty="0" err="1" smtClean="0"/>
              <a:t>any</a:t>
            </a:r>
            <a:r>
              <a:rPr lang="es-ES" dirty="0" smtClean="0"/>
              <a:t> </a:t>
            </a:r>
            <a:r>
              <a:rPr lang="es-ES" dirty="0" err="1" smtClean="0"/>
              <a:t>employer</a:t>
            </a:r>
            <a:r>
              <a:rPr lang="es-ES" dirty="0" smtClean="0"/>
              <a:t>.</a:t>
            </a:r>
          </a:p>
          <a:p>
            <a:r>
              <a:rPr lang="es-ES" dirty="0">
                <a:solidFill>
                  <a:srgbClr val="0036A2"/>
                </a:solidFill>
              </a:rPr>
              <a:t>La educación no es la única </a:t>
            </a:r>
            <a:r>
              <a:rPr lang="es-ES" dirty="0" err="1">
                <a:solidFill>
                  <a:srgbClr val="0036A2"/>
                </a:solidFill>
              </a:rPr>
              <a:t>indgredient</a:t>
            </a:r>
            <a:r>
              <a:rPr lang="es-ES" dirty="0">
                <a:solidFill>
                  <a:srgbClr val="0036A2"/>
                </a:solidFill>
              </a:rPr>
              <a:t> para el éxito en su trabajo o carrera . Usted tendrá que adaptarse a cada situación de trabajo individual. Por desarrollando ciertos hábitos , que se convertirá en un activo para cualquier empleador.</a:t>
            </a:r>
            <a:endParaRPr lang="en-US" dirty="0">
              <a:solidFill>
                <a:srgbClr val="0036A2"/>
              </a:solidFill>
            </a:endParaRPr>
          </a:p>
        </p:txBody>
      </p:sp>
    </p:spTree>
    <p:extLst>
      <p:ext uri="{BB962C8B-B14F-4D97-AF65-F5344CB8AC3E}">
        <p14:creationId xmlns:p14="http://schemas.microsoft.com/office/powerpoint/2010/main" val="59008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4400" dirty="0"/>
          </a:p>
        </p:txBody>
      </p:sp>
      <p:sp>
        <p:nvSpPr>
          <p:cNvPr id="3" name="Content Placeholder 2"/>
          <p:cNvSpPr>
            <a:spLocks noGrp="1"/>
          </p:cNvSpPr>
          <p:nvPr>
            <p:ph idx="1"/>
          </p:nvPr>
        </p:nvSpPr>
        <p:spPr/>
        <p:txBody>
          <a:bodyPr>
            <a:normAutofit fontScale="92500"/>
          </a:bodyPr>
          <a:lstStyle/>
          <a:p>
            <a:r>
              <a:rPr lang="en-US" dirty="0" smtClean="0"/>
              <a:t>For example, most successful people are able to work well with others. They always strive to do their best. They do not allow conflicts with other employees or changes in their duties to affect the quality of their work.</a:t>
            </a:r>
          </a:p>
          <a:p>
            <a:r>
              <a:rPr lang="es-ES" dirty="0">
                <a:solidFill>
                  <a:srgbClr val="0036A2"/>
                </a:solidFill>
              </a:rPr>
              <a:t>Por ejemplo , las personas más exitosas son capaces de trabajar bien con los demás. Ellos siempre se esfuerzan por hacer lo mejor. Ellos no permiten que los conflictos con otros empleados o cambios en sus funciones al afectan a la calidad de su trabajo</a:t>
            </a:r>
            <a:r>
              <a:rPr lang="es-ES" dirty="0" smtClean="0">
                <a:solidFill>
                  <a:srgbClr val="0036A2"/>
                </a:solidFill>
              </a:rPr>
              <a:t>.</a:t>
            </a:r>
          </a:p>
          <a:p>
            <a:r>
              <a:rPr lang="en-US" dirty="0" smtClean="0"/>
              <a:t>They are creative when it comes to solving problems. They read a variety of materials and know how to express themselves well. They understand themselves and other people. </a:t>
            </a:r>
          </a:p>
          <a:p>
            <a:r>
              <a:rPr lang="es-ES" dirty="0">
                <a:solidFill>
                  <a:srgbClr val="0036A2"/>
                </a:solidFill>
              </a:rPr>
              <a:t>Son creativos a la hora de resolver problemas. Ellos leen una variedad de materiales y saben cómo expresarse así . Ellos entienden a sí mismos ya otras personas.</a:t>
            </a:r>
            <a:endParaRPr lang="en-US" dirty="0" smtClean="0">
              <a:solidFill>
                <a:srgbClr val="0036A2"/>
              </a:solidFill>
            </a:endParaRPr>
          </a:p>
          <a:p>
            <a:endParaRPr lang="es-ES" dirty="0"/>
          </a:p>
        </p:txBody>
      </p:sp>
    </p:spTree>
    <p:extLst>
      <p:ext uri="{BB962C8B-B14F-4D97-AF65-F5344CB8AC3E}">
        <p14:creationId xmlns:p14="http://schemas.microsoft.com/office/powerpoint/2010/main" val="21264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800" dirty="0"/>
          </a:p>
        </p:txBody>
      </p:sp>
      <p:sp>
        <p:nvSpPr>
          <p:cNvPr id="3" name="Content Placeholder 2"/>
          <p:cNvSpPr>
            <a:spLocks noGrp="1"/>
          </p:cNvSpPr>
          <p:nvPr>
            <p:ph idx="1"/>
          </p:nvPr>
        </p:nvSpPr>
        <p:spPr/>
        <p:txBody>
          <a:bodyPr/>
          <a:lstStyle/>
          <a:p>
            <a:r>
              <a:rPr lang="en-US" dirty="0" smtClean="0"/>
              <a:t>These basic qualities and skills make success more likely in most job situations. </a:t>
            </a:r>
            <a:r>
              <a:rPr lang="en-US" i="1" dirty="0" smtClean="0">
                <a:solidFill>
                  <a:srgbClr val="FF0000"/>
                </a:solidFill>
              </a:rPr>
              <a:t>How do you measure up to this checklist for success? If you think that you might fall short in some areas, what might you do to improve?</a:t>
            </a:r>
          </a:p>
          <a:p>
            <a:r>
              <a:rPr lang="es-ES" dirty="0">
                <a:solidFill>
                  <a:srgbClr val="0036A2"/>
                </a:solidFill>
              </a:rPr>
              <a:t>Estas cualidades básicas y habilidades hacen que el éxito es más probable en la mayoría de las situaciones de trabajo. </a:t>
            </a:r>
            <a:r>
              <a:rPr lang="es-ES" i="1" dirty="0">
                <a:solidFill>
                  <a:srgbClr val="FF0000"/>
                </a:solidFill>
              </a:rPr>
              <a:t>¿Cómo se mide a esta lista de comprobación para el éxito? Si usted piensa que usted podría quedarse corto en algunas áreas , lo que podría hacer para mejorar</a:t>
            </a:r>
            <a:r>
              <a:rPr lang="es-ES" i="1" dirty="0" smtClean="0">
                <a:solidFill>
                  <a:srgbClr val="FF0000"/>
                </a:solidFill>
              </a:rPr>
              <a:t>?</a:t>
            </a:r>
          </a:p>
          <a:p>
            <a:r>
              <a:rPr lang="es-ES" dirty="0" err="1" smtClean="0"/>
              <a:t>Respond</a:t>
            </a:r>
            <a:r>
              <a:rPr lang="es-ES" dirty="0" smtClean="0"/>
              <a:t>: Imagine </a:t>
            </a:r>
            <a:r>
              <a:rPr lang="es-ES" dirty="0" err="1" smtClean="0"/>
              <a:t>yourself</a:t>
            </a:r>
            <a:r>
              <a:rPr lang="es-ES" dirty="0" smtClean="0"/>
              <a:t> 10 </a:t>
            </a:r>
            <a:r>
              <a:rPr lang="es-ES" dirty="0" err="1" smtClean="0"/>
              <a:t>or</a:t>
            </a:r>
            <a:r>
              <a:rPr lang="es-ES" dirty="0" smtClean="0"/>
              <a:t> 15 </a:t>
            </a:r>
            <a:r>
              <a:rPr lang="es-ES" dirty="0" err="1" smtClean="0"/>
              <a:t>years</a:t>
            </a:r>
            <a:r>
              <a:rPr lang="es-ES" dirty="0" smtClean="0"/>
              <a:t> </a:t>
            </a:r>
            <a:r>
              <a:rPr lang="es-ES" dirty="0" err="1" smtClean="0"/>
              <a:t>from</a:t>
            </a:r>
            <a:r>
              <a:rPr lang="es-ES" dirty="0" smtClean="0"/>
              <a:t> </a:t>
            </a:r>
            <a:r>
              <a:rPr lang="es-ES" dirty="0" err="1" smtClean="0"/>
              <a:t>now</a:t>
            </a:r>
            <a:r>
              <a:rPr lang="es-ES" dirty="0" smtClean="0"/>
              <a:t>. </a:t>
            </a:r>
            <a:r>
              <a:rPr lang="es-ES" dirty="0" err="1" smtClean="0"/>
              <a:t>What</a:t>
            </a:r>
            <a:r>
              <a:rPr lang="es-ES" dirty="0" smtClean="0"/>
              <a:t> </a:t>
            </a:r>
            <a:r>
              <a:rPr lang="es-ES" dirty="0" err="1" smtClean="0"/>
              <a:t>would</a:t>
            </a:r>
            <a:r>
              <a:rPr lang="es-ES" dirty="0" smtClean="0"/>
              <a:t> be </a:t>
            </a:r>
            <a:r>
              <a:rPr lang="es-ES" dirty="0" err="1" smtClean="0"/>
              <a:t>the</a:t>
            </a:r>
            <a:r>
              <a:rPr lang="es-ES" dirty="0" smtClean="0"/>
              <a:t> ideal </a:t>
            </a:r>
            <a:r>
              <a:rPr lang="es-ES" dirty="0" err="1" smtClean="0"/>
              <a:t>job</a:t>
            </a:r>
            <a:r>
              <a:rPr lang="es-ES" dirty="0" smtClean="0"/>
              <a:t> </a:t>
            </a:r>
            <a:r>
              <a:rPr lang="es-ES" dirty="0" err="1" smtClean="0"/>
              <a:t>or</a:t>
            </a:r>
            <a:r>
              <a:rPr lang="es-ES" dirty="0" smtClean="0"/>
              <a:t> </a:t>
            </a:r>
            <a:r>
              <a:rPr lang="es-ES" dirty="0" err="1" smtClean="0"/>
              <a:t>career</a:t>
            </a:r>
            <a:r>
              <a:rPr lang="es-ES" dirty="0" smtClean="0"/>
              <a:t> </a:t>
            </a:r>
            <a:r>
              <a:rPr lang="es-ES" dirty="0" err="1" smtClean="0"/>
              <a:t>for</a:t>
            </a:r>
            <a:r>
              <a:rPr lang="es-ES" dirty="0" smtClean="0"/>
              <a:t> </a:t>
            </a:r>
            <a:r>
              <a:rPr lang="es-ES" dirty="0" err="1" smtClean="0"/>
              <a:t>you</a:t>
            </a:r>
            <a:r>
              <a:rPr lang="es-ES" dirty="0" smtClean="0"/>
              <a:t>? </a:t>
            </a:r>
            <a:r>
              <a:rPr lang="es-ES" dirty="0" err="1" smtClean="0"/>
              <a:t>How</a:t>
            </a:r>
            <a:r>
              <a:rPr lang="es-ES" dirty="0" smtClean="0"/>
              <a:t> </a:t>
            </a:r>
            <a:r>
              <a:rPr lang="es-ES" dirty="0" err="1" smtClean="0"/>
              <a:t>would</a:t>
            </a:r>
            <a:r>
              <a:rPr lang="es-ES" dirty="0" smtClean="0"/>
              <a:t>  </a:t>
            </a:r>
            <a:r>
              <a:rPr lang="es-ES" dirty="0" err="1" smtClean="0"/>
              <a:t>that</a:t>
            </a:r>
            <a:r>
              <a:rPr lang="es-ES" dirty="0" smtClean="0"/>
              <a:t> </a:t>
            </a:r>
            <a:r>
              <a:rPr lang="es-ES" dirty="0" err="1" smtClean="0"/>
              <a:t>job</a:t>
            </a:r>
            <a:r>
              <a:rPr lang="es-ES" dirty="0" smtClean="0"/>
              <a:t> </a:t>
            </a:r>
            <a:r>
              <a:rPr lang="es-ES" dirty="0" err="1" smtClean="0"/>
              <a:t>or</a:t>
            </a:r>
            <a:r>
              <a:rPr lang="es-ES" dirty="0" smtClean="0"/>
              <a:t> </a:t>
            </a:r>
            <a:r>
              <a:rPr lang="es-ES" dirty="0" err="1" smtClean="0"/>
              <a:t>career</a:t>
            </a:r>
            <a:r>
              <a:rPr lang="es-ES" dirty="0" smtClean="0"/>
              <a:t> </a:t>
            </a:r>
            <a:r>
              <a:rPr lang="es-ES" dirty="0" err="1" smtClean="0"/>
              <a:t>fulfill</a:t>
            </a:r>
            <a:r>
              <a:rPr lang="es-ES" dirty="0" smtClean="0"/>
              <a:t> </a:t>
            </a:r>
            <a:r>
              <a:rPr lang="es-ES" dirty="0" err="1" smtClean="0"/>
              <a:t>your</a:t>
            </a:r>
            <a:r>
              <a:rPr lang="es-ES" dirty="0" smtClean="0"/>
              <a:t> personal </a:t>
            </a:r>
            <a:r>
              <a:rPr lang="es-ES" dirty="0" err="1" smtClean="0"/>
              <a:t>goals</a:t>
            </a:r>
            <a:r>
              <a:rPr lang="es-ES" dirty="0" smtClean="0"/>
              <a:t>?</a:t>
            </a:r>
          </a:p>
          <a:p>
            <a:pPr marL="114300" indent="0">
              <a:buNone/>
            </a:pPr>
            <a:endParaRPr lang="en-US" dirty="0"/>
          </a:p>
        </p:txBody>
      </p:sp>
    </p:spTree>
    <p:extLst>
      <p:ext uri="{BB962C8B-B14F-4D97-AF65-F5344CB8AC3E}">
        <p14:creationId xmlns:p14="http://schemas.microsoft.com/office/powerpoint/2010/main" val="278932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8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2600" b="1" dirty="0">
                <a:solidFill>
                  <a:srgbClr val="002060"/>
                </a:solidFill>
              </a:rPr>
              <a:t>Career Training and Skill </a:t>
            </a:r>
            <a:r>
              <a:rPr lang="en-US" sz="2600" b="1" dirty="0" smtClean="0">
                <a:solidFill>
                  <a:srgbClr val="002060"/>
                </a:solidFill>
              </a:rPr>
              <a:t>Development</a:t>
            </a:r>
          </a:p>
          <a:p>
            <a:r>
              <a:rPr lang="en-US" sz="1800" dirty="0" smtClean="0"/>
              <a:t>Obtaining as much education as possible will help you meet your financial goals. The more you know, the greater your chances for success. Having a college degree does not mean you will definitely reach your goals and make a lot of money. However, more education increases your potential earning power, the amount of money you may earn over time.</a:t>
            </a:r>
          </a:p>
          <a:p>
            <a:r>
              <a:rPr lang="es-ES" sz="1800" dirty="0">
                <a:solidFill>
                  <a:srgbClr val="0036A2"/>
                </a:solidFill>
              </a:rPr>
              <a:t>La obtención de la mayor educación posible le ayudará a alcanzar sus metas financieras. Cuanto más sepa , mayor será la probabilidad de éxito. Tener un título universitario no significa que definitivamente va a alcanzar sus metas y hacer un montón de dinero . Sin embargo , más educación aumenta su poder adquisitivo potencial, la cantidad de dinero que puede ganar con el tiempo</a:t>
            </a:r>
            <a:r>
              <a:rPr lang="es-ES" sz="1800" dirty="0" smtClean="0">
                <a:solidFill>
                  <a:srgbClr val="0036A2"/>
                </a:solidFill>
              </a:rPr>
              <a:t>.</a:t>
            </a:r>
          </a:p>
          <a:p>
            <a:r>
              <a:rPr lang="es-ES" sz="1800" dirty="0" smtClean="0"/>
              <a:t>In </a:t>
            </a:r>
            <a:r>
              <a:rPr lang="es-ES" sz="1800" dirty="0" err="1" smtClean="0"/>
              <a:t>addition</a:t>
            </a:r>
            <a:r>
              <a:rPr lang="es-ES" sz="1800" dirty="0" smtClean="0"/>
              <a:t> </a:t>
            </a:r>
            <a:r>
              <a:rPr lang="es-ES" sz="1800" dirty="0" err="1" smtClean="0"/>
              <a:t>to</a:t>
            </a:r>
            <a:r>
              <a:rPr lang="es-ES" sz="1800" dirty="0" smtClean="0"/>
              <a:t> </a:t>
            </a:r>
            <a:r>
              <a:rPr lang="es-ES" sz="1800" dirty="0" err="1" smtClean="0"/>
              <a:t>your</a:t>
            </a:r>
            <a:r>
              <a:rPr lang="es-ES" sz="1800" dirty="0" smtClean="0"/>
              <a:t> </a:t>
            </a:r>
            <a:r>
              <a:rPr lang="es-ES" sz="1800" dirty="0" err="1" smtClean="0"/>
              <a:t>level</a:t>
            </a:r>
            <a:r>
              <a:rPr lang="es-ES" sz="1800" dirty="0" smtClean="0"/>
              <a:t> of </a:t>
            </a:r>
            <a:r>
              <a:rPr lang="es-ES" sz="1800" dirty="0" err="1" smtClean="0"/>
              <a:t>education</a:t>
            </a:r>
            <a:r>
              <a:rPr lang="es-ES" sz="1800" dirty="0" smtClean="0"/>
              <a:t>, </a:t>
            </a:r>
            <a:r>
              <a:rPr lang="es-ES" sz="1800" dirty="0" err="1" smtClean="0"/>
              <a:t>your</a:t>
            </a:r>
            <a:r>
              <a:rPr lang="es-ES" sz="1800" dirty="0" smtClean="0"/>
              <a:t> </a:t>
            </a:r>
            <a:r>
              <a:rPr lang="es-ES" sz="1800" dirty="0" err="1" smtClean="0"/>
              <a:t>field</a:t>
            </a:r>
            <a:r>
              <a:rPr lang="es-ES" sz="1800" dirty="0" smtClean="0"/>
              <a:t> of </a:t>
            </a:r>
            <a:r>
              <a:rPr lang="es-ES" sz="1800" dirty="0" err="1" smtClean="0"/>
              <a:t>study</a:t>
            </a:r>
            <a:r>
              <a:rPr lang="es-ES" sz="1800" dirty="0" smtClean="0"/>
              <a:t> </a:t>
            </a:r>
            <a:r>
              <a:rPr lang="es-ES" sz="1800" dirty="0" err="1" smtClean="0"/>
              <a:t>will</a:t>
            </a:r>
            <a:r>
              <a:rPr lang="es-ES" sz="1800" dirty="0" smtClean="0"/>
              <a:t> </a:t>
            </a:r>
            <a:r>
              <a:rPr lang="es-ES" sz="1800" dirty="0" err="1" smtClean="0"/>
              <a:t>effect</a:t>
            </a:r>
            <a:r>
              <a:rPr lang="es-ES" sz="1800" dirty="0" smtClean="0"/>
              <a:t> </a:t>
            </a:r>
            <a:r>
              <a:rPr lang="es-ES" sz="1800" dirty="0" err="1" smtClean="0"/>
              <a:t>your</a:t>
            </a:r>
            <a:r>
              <a:rPr lang="es-ES" sz="1800" dirty="0" smtClean="0"/>
              <a:t> </a:t>
            </a:r>
            <a:r>
              <a:rPr lang="es-ES" sz="1800" dirty="0" err="1" smtClean="0"/>
              <a:t>salary</a:t>
            </a:r>
            <a:r>
              <a:rPr lang="es-ES" sz="1800" dirty="0" smtClean="0"/>
              <a:t>. </a:t>
            </a:r>
            <a:r>
              <a:rPr lang="es-ES" sz="1800" dirty="0" err="1" smtClean="0"/>
              <a:t>Some</a:t>
            </a:r>
            <a:r>
              <a:rPr lang="es-ES" sz="1800" dirty="0" smtClean="0"/>
              <a:t> </a:t>
            </a:r>
            <a:r>
              <a:rPr lang="es-ES" sz="1800" dirty="0" err="1" smtClean="0"/>
              <a:t>careers</a:t>
            </a:r>
            <a:r>
              <a:rPr lang="es-ES" sz="1800" dirty="0" smtClean="0"/>
              <a:t>, </a:t>
            </a:r>
            <a:r>
              <a:rPr lang="es-ES" sz="1800" dirty="0" err="1" smtClean="0"/>
              <a:t>such</a:t>
            </a:r>
            <a:r>
              <a:rPr lang="es-ES" sz="1800" dirty="0" smtClean="0"/>
              <a:t> as </a:t>
            </a:r>
            <a:r>
              <a:rPr lang="es-ES" sz="1800" dirty="0" err="1" smtClean="0"/>
              <a:t>law</a:t>
            </a:r>
            <a:r>
              <a:rPr lang="es-ES" sz="1800" dirty="0" smtClean="0"/>
              <a:t> and medicine, </a:t>
            </a:r>
            <a:r>
              <a:rPr lang="es-ES" sz="1800" dirty="0" err="1" smtClean="0"/>
              <a:t>generally</a:t>
            </a:r>
            <a:r>
              <a:rPr lang="es-ES" sz="1800" dirty="0" smtClean="0"/>
              <a:t> </a:t>
            </a:r>
            <a:r>
              <a:rPr lang="es-ES" sz="1800" dirty="0" err="1" smtClean="0"/>
              <a:t>offer</a:t>
            </a:r>
            <a:r>
              <a:rPr lang="es-ES" sz="1800" dirty="0" smtClean="0"/>
              <a:t> </a:t>
            </a:r>
            <a:r>
              <a:rPr lang="es-ES" sz="1800" dirty="0" err="1" smtClean="0"/>
              <a:t>higher</a:t>
            </a:r>
            <a:r>
              <a:rPr lang="es-ES" sz="1800" dirty="0" smtClean="0"/>
              <a:t> salaries </a:t>
            </a:r>
            <a:r>
              <a:rPr lang="es-ES" sz="1800" dirty="0" err="1" smtClean="0"/>
              <a:t>than</a:t>
            </a:r>
            <a:r>
              <a:rPr lang="es-ES" sz="1800" dirty="0" smtClean="0"/>
              <a:t> </a:t>
            </a:r>
            <a:r>
              <a:rPr lang="es-ES" sz="1800" dirty="0" err="1" smtClean="0"/>
              <a:t>others</a:t>
            </a:r>
            <a:r>
              <a:rPr lang="es-ES" sz="1800" dirty="0" smtClean="0"/>
              <a:t>, </a:t>
            </a:r>
            <a:r>
              <a:rPr lang="es-ES" sz="1800" dirty="0" err="1" smtClean="0"/>
              <a:t>such</a:t>
            </a:r>
            <a:r>
              <a:rPr lang="es-ES" sz="1800" dirty="0" smtClean="0"/>
              <a:t> as </a:t>
            </a:r>
            <a:r>
              <a:rPr lang="es-ES" sz="1800" dirty="0" err="1" smtClean="0"/>
              <a:t>education</a:t>
            </a:r>
            <a:r>
              <a:rPr lang="es-ES" sz="1800" dirty="0" smtClean="0"/>
              <a:t> and </a:t>
            </a:r>
            <a:r>
              <a:rPr lang="es-ES" sz="1800" dirty="0" err="1" smtClean="0"/>
              <a:t>the</a:t>
            </a:r>
            <a:r>
              <a:rPr lang="es-ES" sz="1800" dirty="0" smtClean="0"/>
              <a:t> fine arts. In </a:t>
            </a:r>
            <a:r>
              <a:rPr lang="es-ES" sz="1800" dirty="0" err="1" smtClean="0"/>
              <a:t>any</a:t>
            </a:r>
            <a:r>
              <a:rPr lang="es-ES" sz="1800" dirty="0" smtClean="0"/>
              <a:t> case, </a:t>
            </a:r>
            <a:r>
              <a:rPr lang="es-ES" sz="1800" dirty="0" err="1" smtClean="0"/>
              <a:t>it</a:t>
            </a:r>
            <a:r>
              <a:rPr lang="es-ES" sz="1800" dirty="0" smtClean="0"/>
              <a:t> </a:t>
            </a:r>
            <a:r>
              <a:rPr lang="es-ES" sz="1800" dirty="0" err="1" smtClean="0"/>
              <a:t>is</a:t>
            </a:r>
            <a:r>
              <a:rPr lang="es-ES" sz="1800" dirty="0" smtClean="0"/>
              <a:t> </a:t>
            </a:r>
            <a:r>
              <a:rPr lang="es-ES" sz="1800" dirty="0" err="1" smtClean="0"/>
              <a:t>your</a:t>
            </a:r>
            <a:r>
              <a:rPr lang="es-ES" sz="1800" dirty="0" smtClean="0"/>
              <a:t> </a:t>
            </a:r>
            <a:r>
              <a:rPr lang="es-ES" sz="1800" dirty="0" err="1" smtClean="0"/>
              <a:t>choice</a:t>
            </a:r>
            <a:r>
              <a:rPr lang="es-ES" sz="1800" dirty="0" smtClean="0"/>
              <a:t>.</a:t>
            </a:r>
          </a:p>
          <a:p>
            <a:r>
              <a:rPr lang="es-ES" sz="1800" dirty="0">
                <a:solidFill>
                  <a:srgbClr val="0036A2"/>
                </a:solidFill>
              </a:rPr>
              <a:t>Además de su nivel de educación, su campo de estudio afectará su salario. Algunas carreras , como el derecho y la medicina , en general ofrecen salarios más altos que otros, como la educación y las bellas artes. En cualquier caso, es su elección .</a:t>
            </a:r>
            <a:endParaRPr lang="en-US" sz="1800" dirty="0">
              <a:solidFill>
                <a:srgbClr val="0036A2"/>
              </a:solidFill>
            </a:endParaRPr>
          </a:p>
          <a:p>
            <a:pPr marL="114300" indent="0">
              <a:buNone/>
            </a:pPr>
            <a:endParaRPr lang="en-US" sz="1800" dirty="0"/>
          </a:p>
        </p:txBody>
      </p:sp>
    </p:spTree>
    <p:extLst>
      <p:ext uri="{BB962C8B-B14F-4D97-AF65-F5344CB8AC3E}">
        <p14:creationId xmlns:p14="http://schemas.microsoft.com/office/powerpoint/2010/main" val="76550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normAutofit fontScale="90000"/>
          </a:bodyPr>
          <a:lstStyle/>
          <a:p>
            <a:r>
              <a:rPr lang="en-US" sz="4400" dirty="0" smtClean="0"/>
              <a:t>Decisions and Goals in Personal Finance </a:t>
            </a:r>
            <a:r>
              <a:rPr lang="es-ES" sz="2200" dirty="0">
                <a:solidFill>
                  <a:srgbClr val="0036A2"/>
                </a:solidFill>
              </a:rPr>
              <a:t>Decisión en la planificación de su carrera? </a:t>
            </a:r>
            <a:r>
              <a:rPr lang="es-ES" sz="1800" dirty="0">
                <a:solidFill>
                  <a:srgbClr val="0036A2"/>
                </a:solidFill>
              </a:rPr>
              <a:t>(Sección 2.1)</a:t>
            </a:r>
            <a:r>
              <a:rPr lang="en-US" sz="1800" dirty="0" smtClean="0">
                <a:solidFill>
                  <a:srgbClr val="0036A2"/>
                </a:solidFill>
              </a:rPr>
              <a:t/>
            </a:r>
            <a:br>
              <a:rPr lang="en-US" sz="1800" dirty="0" smtClean="0">
                <a:solidFill>
                  <a:srgbClr val="0036A2"/>
                </a:solidFill>
              </a:rPr>
            </a:br>
            <a:endParaRPr lang="en-US" sz="2000" dirty="0">
              <a:solidFill>
                <a:srgbClr val="0036A2"/>
              </a:solidFill>
            </a:endParaRPr>
          </a:p>
        </p:txBody>
      </p:sp>
      <p:sp>
        <p:nvSpPr>
          <p:cNvPr id="3" name="Content Placeholder 2"/>
          <p:cNvSpPr>
            <a:spLocks noGrp="1"/>
          </p:cNvSpPr>
          <p:nvPr>
            <p:ph idx="1"/>
          </p:nvPr>
        </p:nvSpPr>
        <p:spPr>
          <a:xfrm>
            <a:off x="457200" y="1828800"/>
            <a:ext cx="7620000" cy="4572000"/>
          </a:xfrm>
        </p:spPr>
        <p:txBody>
          <a:bodyPr>
            <a:normAutofit/>
          </a:bodyPr>
          <a:lstStyle/>
          <a:p>
            <a:r>
              <a:rPr lang="en-US" i="1" u="sng" dirty="0">
                <a:solidFill>
                  <a:srgbClr val="FF0000"/>
                </a:solidFill>
              </a:rPr>
              <a:t>Question </a:t>
            </a:r>
            <a:r>
              <a:rPr lang="en-US" i="1" u="sng" dirty="0">
                <a:solidFill>
                  <a:srgbClr val="0036A2"/>
                </a:solidFill>
              </a:rPr>
              <a:t>(</a:t>
            </a:r>
            <a:r>
              <a:rPr lang="en-US" i="1" u="sng" dirty="0" err="1" smtClean="0">
                <a:solidFill>
                  <a:srgbClr val="0036A2"/>
                </a:solidFill>
              </a:rPr>
              <a:t>interrogación</a:t>
            </a:r>
            <a:r>
              <a:rPr lang="en-US" i="1" u="sng" dirty="0" smtClean="0">
                <a:solidFill>
                  <a:srgbClr val="0036A2"/>
                </a:solidFill>
              </a:rPr>
              <a:t>):</a:t>
            </a:r>
            <a:br>
              <a:rPr lang="en-US" i="1" u="sng" dirty="0" smtClean="0">
                <a:solidFill>
                  <a:srgbClr val="0036A2"/>
                </a:solidFill>
              </a:rPr>
            </a:br>
            <a:r>
              <a:rPr lang="en-US" dirty="0" smtClean="0"/>
              <a:t>I just want a job where I can make lots of money. Why should I bother with a career action plan?</a:t>
            </a:r>
            <a:br>
              <a:rPr lang="en-US" dirty="0" smtClean="0"/>
            </a:br>
            <a:r>
              <a:rPr lang="en-US" dirty="0" smtClean="0"/>
              <a:t/>
            </a:r>
            <a:br>
              <a:rPr lang="en-US" dirty="0" smtClean="0"/>
            </a:br>
            <a:r>
              <a:rPr lang="es-ES" dirty="0">
                <a:solidFill>
                  <a:srgbClr val="0036A2"/>
                </a:solidFill>
              </a:rPr>
              <a:t>Sólo quiero un trabajo donde puedo hacer un montón de dinero. ¿Por qué debería molestarse con un plan de acción de la carrera?</a:t>
            </a:r>
            <a:r>
              <a:rPr lang="en-US" dirty="0" smtClean="0">
                <a:solidFill>
                  <a:srgbClr val="0036A2"/>
                </a:solidFill>
              </a:rPr>
              <a:t/>
            </a:r>
            <a:br>
              <a:rPr lang="en-US" dirty="0" smtClean="0">
                <a:solidFill>
                  <a:srgbClr val="0036A2"/>
                </a:solidFill>
              </a:rPr>
            </a:br>
            <a:endParaRPr lang="en-US" dirty="0" smtClean="0">
              <a:solidFill>
                <a:srgbClr val="0036A2"/>
              </a:solidFill>
            </a:endParaRPr>
          </a:p>
          <a:p>
            <a:pPr marL="0" indent="0"/>
            <a:endParaRPr lang="en-US" dirty="0"/>
          </a:p>
          <a:p>
            <a:pPr marL="0" indent="0"/>
            <a:endParaRPr lang="en-US" dirty="0" smtClean="0"/>
          </a:p>
          <a:p>
            <a:pPr marL="0" indent="0"/>
            <a:endParaRPr lang="en-US" dirty="0" smtClean="0"/>
          </a:p>
          <a:p>
            <a:pPr>
              <a:buFont typeface="Arial" charset="0"/>
              <a:buChar char="•"/>
            </a:pPr>
            <a:endParaRPr lang="en-US" dirty="0"/>
          </a:p>
        </p:txBody>
      </p:sp>
    </p:spTree>
    <p:extLst>
      <p:ext uri="{BB962C8B-B14F-4D97-AF65-F5344CB8AC3E}">
        <p14:creationId xmlns:p14="http://schemas.microsoft.com/office/powerpoint/2010/main" val="33431017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Education is not the only ingredient for success in your job or career. You will need to adapt to each individual work situation. By developing certain habits, you will become an asset to any employer. </a:t>
            </a:r>
          </a:p>
          <a:p>
            <a:r>
              <a:rPr lang="es-ES" dirty="0">
                <a:solidFill>
                  <a:srgbClr val="0036A2"/>
                </a:solidFill>
              </a:rPr>
              <a:t>La educación no es el único ingrediente para el éxito en su trabajo o carrera . Usted tendrá que adaptarse a cada situación de trabajo individual. Mediante el desarrollo de ciertos hábitos , que se convertirá en un activo para cualquier empleador.</a:t>
            </a:r>
            <a:endParaRPr lang="en-US" dirty="0" smtClean="0">
              <a:solidFill>
                <a:srgbClr val="0036A2"/>
              </a:solidFill>
            </a:endParaRPr>
          </a:p>
          <a:p>
            <a:r>
              <a:rPr lang="en-US" dirty="0" smtClean="0"/>
              <a:t>For example: most successful people are able to work well with others. They always strive to do their best. They do not allow conflict with other employees or changes in their duties to affect the quality of their work. They are creative when it comes to solving problems. They read a variety of materials and know how to express themselves well. They understand themselves and other people. </a:t>
            </a:r>
          </a:p>
          <a:p>
            <a:r>
              <a:rPr lang="es-ES" dirty="0">
                <a:solidFill>
                  <a:srgbClr val="0036A2"/>
                </a:solidFill>
              </a:rPr>
              <a:t>Por ejemplo : las personas más exitosas son capaces de trabajar bien con los demás. Ellos siempre se esfuerzan por hacer lo mejor. Ellos no permiten que los conflictos con otros empleados o cambios en sus funciones para afectar a la calidad de su trabajo . Son creativos a la hora de resolver problemas. Ellos leen una variedad de materiales y saben cómo expresarse así . Ellos entienden a sí mismos ya otras personas.</a:t>
            </a:r>
            <a:endParaRPr lang="en-US" dirty="0">
              <a:solidFill>
                <a:srgbClr val="0036A2"/>
              </a:solidFill>
            </a:endParaRPr>
          </a:p>
        </p:txBody>
      </p:sp>
    </p:spTree>
    <p:extLst>
      <p:ext uri="{BB962C8B-B14F-4D97-AF65-F5344CB8AC3E}">
        <p14:creationId xmlns:p14="http://schemas.microsoft.com/office/powerpoint/2010/main" val="272895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These basic qualities and skills make success more likely in most job situations. </a:t>
            </a:r>
            <a:r>
              <a:rPr lang="en-US" dirty="0" smtClean="0">
                <a:solidFill>
                  <a:srgbClr val="FF0000"/>
                </a:solidFill>
              </a:rPr>
              <a:t>How to you measure up this checklist for success? If you think that you might fall short in some areas, what might you do to improve?</a:t>
            </a:r>
          </a:p>
          <a:p>
            <a:r>
              <a:rPr lang="es-ES" dirty="0">
                <a:solidFill>
                  <a:srgbClr val="0036A2"/>
                </a:solidFill>
              </a:rPr>
              <a:t>Estas cualidades básicas y habilidades hacen que el éxito es más probable en la mayoría de las situaciones de trabajo. </a:t>
            </a:r>
            <a:r>
              <a:rPr lang="es-ES" dirty="0">
                <a:solidFill>
                  <a:srgbClr val="FF0000"/>
                </a:solidFill>
              </a:rPr>
              <a:t>¿Cómo se mide para arriba esta lista de comprobación para el éxito? Si usted piensa que usted podría quedarse corto en algunas áreas , lo que podría hacer para mejorar</a:t>
            </a:r>
            <a:r>
              <a:rPr lang="es-ES" dirty="0" smtClean="0">
                <a:solidFill>
                  <a:srgbClr val="FF0000"/>
                </a:solidFill>
              </a:rPr>
              <a:t>?</a:t>
            </a:r>
          </a:p>
          <a:p>
            <a:endParaRPr lang="es-ES" dirty="0">
              <a:solidFill>
                <a:srgbClr val="0036A2"/>
              </a:solidFill>
            </a:endParaRPr>
          </a:p>
          <a:p>
            <a:pPr marL="114300" indent="0">
              <a:buNone/>
            </a:pPr>
            <a:r>
              <a:rPr lang="en-US" sz="3100" b="1" dirty="0" smtClean="0">
                <a:solidFill>
                  <a:srgbClr val="002060"/>
                </a:solidFill>
              </a:rPr>
              <a:t>Personal Factors </a:t>
            </a:r>
          </a:p>
          <a:p>
            <a:pPr marL="114300" indent="0">
              <a:buNone/>
            </a:pPr>
            <a:endParaRPr lang="en-US" sz="2400" b="1" dirty="0">
              <a:solidFill>
                <a:srgbClr val="002060"/>
              </a:solidFill>
            </a:endParaRPr>
          </a:p>
          <a:p>
            <a:r>
              <a:rPr lang="en-US" sz="2100" dirty="0" smtClean="0"/>
              <a:t>You can take special tests to learn about your own abilities, interests, and personal qualities. These tests – </a:t>
            </a:r>
            <a:r>
              <a:rPr lang="en-US" sz="2100" dirty="0" smtClean="0">
                <a:solidFill>
                  <a:srgbClr val="FF0000"/>
                </a:solidFill>
              </a:rPr>
              <a:t>called aptitude tests </a:t>
            </a:r>
            <a:r>
              <a:rPr lang="en-US" sz="2100" dirty="0" smtClean="0"/>
              <a:t>and </a:t>
            </a:r>
            <a:r>
              <a:rPr lang="en-US" sz="2100" dirty="0" smtClean="0">
                <a:solidFill>
                  <a:srgbClr val="FF0000"/>
                </a:solidFill>
              </a:rPr>
              <a:t>interest inventories </a:t>
            </a:r>
            <a:r>
              <a:rPr lang="en-US" sz="2100" dirty="0" smtClean="0"/>
              <a:t>– may give you an edge in choosing a career. You can usually find out more about such  tests in your school’s guidance office. Public libraries, bookstores, and the Internet also offer materials of this kind if you would rather test yourself.</a:t>
            </a:r>
          </a:p>
          <a:p>
            <a:r>
              <a:rPr lang="es-ES" sz="2100" dirty="0">
                <a:solidFill>
                  <a:srgbClr val="0036A2"/>
                </a:solidFill>
              </a:rPr>
              <a:t>Usted puede tomar un control especial para aprender acerca de sus propias habilidades , intereses y cualidades personales . Estas pruebas - llamadas pruebas de aptitud e inventarios de interés - que pueden darle una ventaja en la elección de una carrera . Generalmente, usted puede encontrar más información sobre estas pruebas en la oficina de orientación de su escuela. Las bibliotecas públicas , librerías e Internet también ofrecen materiales de este tipo si prefiere ponerse a prueba .</a:t>
            </a:r>
            <a:endParaRPr lang="en-US" sz="2100" dirty="0">
              <a:solidFill>
                <a:srgbClr val="0036A2"/>
              </a:solidFill>
            </a:endParaRPr>
          </a:p>
          <a:p>
            <a:pPr marL="114300" indent="0">
              <a:buNone/>
            </a:pPr>
            <a:endParaRPr lang="es-ES" dirty="0" smtClean="0">
              <a:solidFill>
                <a:srgbClr val="0036A2"/>
              </a:solidFill>
            </a:endParaRPr>
          </a:p>
          <a:p>
            <a:endParaRPr lang="en-US" dirty="0">
              <a:solidFill>
                <a:srgbClr val="0036A2"/>
              </a:solidFill>
            </a:endParaRPr>
          </a:p>
        </p:txBody>
      </p:sp>
    </p:spTree>
    <p:extLst>
      <p:ext uri="{BB962C8B-B14F-4D97-AF65-F5344CB8AC3E}">
        <p14:creationId xmlns:p14="http://schemas.microsoft.com/office/powerpoint/2010/main" val="121009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lstStyle/>
          <a:p>
            <a:r>
              <a:rPr lang="en-US" dirty="0" smtClean="0"/>
              <a:t>WHAT DO YOU DO BEST? </a:t>
            </a:r>
            <a:r>
              <a:rPr lang="en-US" b="1" i="1" dirty="0" smtClean="0">
                <a:solidFill>
                  <a:srgbClr val="FF0000"/>
                </a:solidFill>
              </a:rPr>
              <a:t>Aptitudes </a:t>
            </a:r>
            <a:r>
              <a:rPr lang="en-US" dirty="0" smtClean="0"/>
              <a:t>are the natural abilities that people possess. No two people are alike, but everyone has one or more special talents. For example: you may have a beautiful singing voice, excel at working with numbers, or be able to solve puzzles easily. These are all natural aptitudes. Try taking an aptitude test to find out what you do best. </a:t>
            </a:r>
          </a:p>
          <a:p>
            <a:r>
              <a:rPr lang="es-ES" dirty="0">
                <a:solidFill>
                  <a:srgbClr val="0036A2"/>
                </a:solidFill>
              </a:rPr>
              <a:t>¿QUÉ HACE MEJOR ? Aptitudes son las habilidades naturales que las personas poseen. No hay dos personas iguales , pero cada uno tiene uno o más talentos especiales . Por ejemplo : usted puede tener una bella voz , sobresalir en el trabajo con números, o ser capaz de resolver los </a:t>
            </a:r>
            <a:r>
              <a:rPr lang="es-ES" dirty="0" err="1">
                <a:solidFill>
                  <a:srgbClr val="0036A2"/>
                </a:solidFill>
              </a:rPr>
              <a:t>puzzles</a:t>
            </a:r>
            <a:r>
              <a:rPr lang="es-ES" dirty="0">
                <a:solidFill>
                  <a:srgbClr val="0036A2"/>
                </a:solidFill>
              </a:rPr>
              <a:t> fácilmente. Estas son todas las aptitudes naturales . Trate de tomar una prueba de aptitud para averiguar lo que mejor sabe hacer .</a:t>
            </a:r>
            <a:endParaRPr lang="en-US" dirty="0">
              <a:solidFill>
                <a:srgbClr val="0036A2"/>
              </a:solidFill>
            </a:endParaRPr>
          </a:p>
        </p:txBody>
      </p:sp>
    </p:spTree>
    <p:extLst>
      <p:ext uri="{BB962C8B-B14F-4D97-AF65-F5344CB8AC3E}">
        <p14:creationId xmlns:p14="http://schemas.microsoft.com/office/powerpoint/2010/main" val="345016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a:t>
            </a:r>
            <a:r>
              <a:rPr lang="es-ES" sz="2000" dirty="0" smtClean="0">
                <a:solidFill>
                  <a:srgbClr val="0036A2"/>
                </a:solidFill>
              </a:rPr>
              <a:t>2.1)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DO YOU ENJOY?  </a:t>
            </a:r>
            <a:r>
              <a:rPr lang="en-US" b="1" i="1" dirty="0" smtClean="0">
                <a:solidFill>
                  <a:srgbClr val="FF0000"/>
                </a:solidFill>
              </a:rPr>
              <a:t>Interest inventories </a:t>
            </a:r>
            <a:r>
              <a:rPr lang="en-US" dirty="0" smtClean="0"/>
              <a:t>are tests that help you identify the activities you enjoy the most. Then they match your interests, likes, and dislikes with various kinds of work. Someone who enjoys nature and the outdoors could become a science teacher, wildlife biologist, nature photographer, or landscape designer. A person who likes to make things could become a carpenter, clothes designer, architect, or engineer. Try listing some of your interests. </a:t>
            </a:r>
            <a:r>
              <a:rPr lang="en-US" dirty="0" smtClean="0">
                <a:solidFill>
                  <a:srgbClr val="FF0000"/>
                </a:solidFill>
              </a:rPr>
              <a:t>What type of careers can  you think of that would match your interests?</a:t>
            </a:r>
          </a:p>
          <a:p>
            <a:r>
              <a:rPr lang="es-ES" dirty="0">
                <a:solidFill>
                  <a:srgbClr val="0036A2"/>
                </a:solidFill>
              </a:rPr>
              <a:t>¿Qué le gusta ? Inventarios de interés son las pruebas que le ayudan a identificar las actividades que más te gustan. Entonces coinciden sus intereses , gustos, disgustos y con diversos tipos de trabajo. Alguien que disfruta de la naturaleza y el aire libre podrían convertirse en un profesor de ciencias, biólogo de vida silvestre , fotógrafo de la naturaleza o paisajista . Una persona que le gusta hacer las cosas podría convertirse en un carpintero, ropa de diseñador, arquitecto o ingeniero. Trate de enumerar algunos de sus intereses. </a:t>
            </a:r>
            <a:r>
              <a:rPr lang="es-ES" dirty="0">
                <a:solidFill>
                  <a:srgbClr val="FF0000"/>
                </a:solidFill>
              </a:rPr>
              <a:t>¿Qué tipo de carreras se puede pensar en que coincida con sus intereses?</a:t>
            </a:r>
            <a:endParaRPr lang="en-US" dirty="0">
              <a:solidFill>
                <a:srgbClr val="FF0000"/>
              </a:solidFill>
            </a:endParaRPr>
          </a:p>
        </p:txBody>
      </p:sp>
    </p:spTree>
    <p:extLst>
      <p:ext uri="{BB962C8B-B14F-4D97-AF65-F5344CB8AC3E}">
        <p14:creationId xmlns:p14="http://schemas.microsoft.com/office/powerpoint/2010/main" val="395899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DOES YOUR DREAM JOB EXIST? Taking </a:t>
            </a:r>
            <a:r>
              <a:rPr lang="en-US" dirty="0" smtClean="0">
                <a:solidFill>
                  <a:srgbClr val="FF0000"/>
                </a:solidFill>
              </a:rPr>
              <a:t>aptitude tests </a:t>
            </a:r>
            <a:r>
              <a:rPr lang="en-US" dirty="0" smtClean="0"/>
              <a:t>and</a:t>
            </a:r>
            <a:r>
              <a:rPr lang="en-US" dirty="0" smtClean="0">
                <a:solidFill>
                  <a:srgbClr val="FF0000"/>
                </a:solidFill>
              </a:rPr>
              <a:t> interest inventories </a:t>
            </a:r>
            <a:r>
              <a:rPr lang="en-US" dirty="0" smtClean="0"/>
              <a:t>probably will not lead you to the ideal career. They can only point you in the right direction. Another important issue to consider when thinking about your career goals is your personality. For example: do you enjoy large parties, or would you rather stay at home and read a book? Do you like to take chances or prefer to play it safe? Do you work well under pressure, or do you need a lot of time to do a job well?</a:t>
            </a:r>
          </a:p>
          <a:p>
            <a:r>
              <a:rPr lang="es-ES" dirty="0">
                <a:solidFill>
                  <a:srgbClr val="0036A2"/>
                </a:solidFill>
              </a:rPr>
              <a:t>EXISTE su trabajo ideal ? Tomando </a:t>
            </a:r>
            <a:r>
              <a:rPr lang="es-ES" dirty="0">
                <a:solidFill>
                  <a:srgbClr val="FF0000"/>
                </a:solidFill>
              </a:rPr>
              <a:t>pruebas de aptitud </a:t>
            </a:r>
            <a:r>
              <a:rPr lang="es-ES" dirty="0">
                <a:solidFill>
                  <a:srgbClr val="0036A2"/>
                </a:solidFill>
              </a:rPr>
              <a:t>e </a:t>
            </a:r>
            <a:r>
              <a:rPr lang="es-ES" dirty="0">
                <a:solidFill>
                  <a:srgbClr val="FF0000"/>
                </a:solidFill>
              </a:rPr>
              <a:t>inventarios de interés</a:t>
            </a:r>
            <a:r>
              <a:rPr lang="es-ES" dirty="0">
                <a:solidFill>
                  <a:srgbClr val="0036A2"/>
                </a:solidFill>
              </a:rPr>
              <a:t> probablemente no dará lugar a la carrera ideal. Sólo pueden apuntar en la dirección correcta . Otra cuestión importante a considerar cuando se piensa en sus metas profesionales es su personalidad. Por ejemplo : ¿Disfruta de los partidos grandes , o prefiere quedarse en casa y leer un libro ? ¿Le gusta correr riesgos o prefieren ir a lo seguro ? ¿Trabaja bien bajo presión , o usted necesita una gran cantidad de tiempo para hacer bien un trabajo?</a:t>
            </a:r>
            <a:endParaRPr lang="en-US" dirty="0">
              <a:solidFill>
                <a:srgbClr val="0036A2"/>
              </a:solidFill>
            </a:endParaRPr>
          </a:p>
        </p:txBody>
      </p:sp>
    </p:spTree>
    <p:extLst>
      <p:ext uri="{BB962C8B-B14F-4D97-AF65-F5344CB8AC3E}">
        <p14:creationId xmlns:p14="http://schemas.microsoft.com/office/powerpoint/2010/main" val="6118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lstStyle/>
          <a:p>
            <a:r>
              <a:rPr lang="en-US" dirty="0" smtClean="0"/>
              <a:t>The goal is to find a job or career that gives you the right balance between financial rewards and personal satisfaction. Some people adapt easily to any work environment. Others are always on the lookout for something better. One thing is certain: </a:t>
            </a:r>
            <a:r>
              <a:rPr lang="en-US" dirty="0" smtClean="0">
                <a:solidFill>
                  <a:srgbClr val="FF0000"/>
                </a:solidFill>
              </a:rPr>
              <a:t>Your work situation will never stop changing. The key is to remain flexible.</a:t>
            </a:r>
          </a:p>
          <a:p>
            <a:r>
              <a:rPr lang="es-ES" dirty="0">
                <a:solidFill>
                  <a:srgbClr val="0036A2"/>
                </a:solidFill>
              </a:rPr>
              <a:t>El objetivo es encontrar un trabajo o carrera que le da el equilibrio adecuado entre las recompensas financieras y satisfacción personal . Algunas personas se adaptan fácilmente a cualquier entorno de trabajo . Otros están siempre en busca de algo mejor . Una cosa es cierta : </a:t>
            </a:r>
            <a:r>
              <a:rPr lang="es-ES" dirty="0">
                <a:solidFill>
                  <a:srgbClr val="FF0000"/>
                </a:solidFill>
              </a:rPr>
              <a:t>Tu situación laboral nunca dejará de cambiar . La clave es ser flexible .</a:t>
            </a:r>
            <a:endParaRPr lang="en-US" dirty="0">
              <a:solidFill>
                <a:srgbClr val="FF0000"/>
              </a:solidFill>
            </a:endParaRPr>
          </a:p>
        </p:txBody>
      </p:sp>
    </p:spTree>
    <p:extLst>
      <p:ext uri="{BB962C8B-B14F-4D97-AF65-F5344CB8AC3E}">
        <p14:creationId xmlns:p14="http://schemas.microsoft.com/office/powerpoint/2010/main" val="162699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fontScale="62500" lnSpcReduction="20000"/>
          </a:bodyPr>
          <a:lstStyle/>
          <a:p>
            <a:pPr marL="114300" indent="0">
              <a:buNone/>
            </a:pPr>
            <a:r>
              <a:rPr lang="en-US" sz="2400" b="1" dirty="0" smtClean="0">
                <a:solidFill>
                  <a:srgbClr val="002060"/>
                </a:solidFill>
              </a:rPr>
              <a:t>Making Career Decisions</a:t>
            </a:r>
          </a:p>
          <a:p>
            <a:r>
              <a:rPr lang="en-US" dirty="0" smtClean="0"/>
              <a:t>Before you make any decision about your career, you should first review your situation. Changes in your personal life and in society will affect your work life, and the reverse is also true.</a:t>
            </a:r>
            <a:r>
              <a:rPr lang="en-US" b="1" dirty="0" smtClean="0"/>
              <a:t> </a:t>
            </a:r>
            <a:endParaRPr lang="en-US" b="1" dirty="0"/>
          </a:p>
          <a:p>
            <a:r>
              <a:rPr lang="es-ES" dirty="0">
                <a:solidFill>
                  <a:srgbClr val="0036A2"/>
                </a:solidFill>
              </a:rPr>
              <a:t>Antes de tomar cualquier decisión sobre su carrera, primero debe revisar su situación . Los cambios en su vida personal y en la sociedad afectará a su vida laboral , y lo contrario también es cierto</a:t>
            </a:r>
            <a:r>
              <a:rPr lang="es-ES" dirty="0" smtClean="0">
                <a:solidFill>
                  <a:srgbClr val="0036A2"/>
                </a:solidFill>
              </a:rPr>
              <a:t>.</a:t>
            </a:r>
            <a:br>
              <a:rPr lang="es-ES" dirty="0" smtClean="0">
                <a:solidFill>
                  <a:srgbClr val="0036A2"/>
                </a:solidFill>
              </a:rPr>
            </a:br>
            <a:endParaRPr lang="es-ES" dirty="0" smtClean="0">
              <a:solidFill>
                <a:srgbClr val="0036A2"/>
              </a:solidFill>
            </a:endParaRPr>
          </a:p>
          <a:p>
            <a:r>
              <a:rPr lang="es-ES" i="1" dirty="0" err="1" smtClean="0"/>
              <a:t>Nature</a:t>
            </a:r>
            <a:r>
              <a:rPr lang="es-ES" i="1" dirty="0" smtClean="0"/>
              <a:t> </a:t>
            </a:r>
            <a:r>
              <a:rPr lang="es-ES" i="1" dirty="0" err="1" smtClean="0"/>
              <a:t>lover</a:t>
            </a:r>
            <a:r>
              <a:rPr lang="es-ES" dirty="0" smtClean="0"/>
              <a:t>: </a:t>
            </a:r>
            <a:r>
              <a:rPr lang="es-ES" dirty="0" err="1" smtClean="0"/>
              <a:t>If</a:t>
            </a:r>
            <a:r>
              <a:rPr lang="es-ES" dirty="0" smtClean="0"/>
              <a:t> </a:t>
            </a:r>
            <a:r>
              <a:rPr lang="es-ES" dirty="0" err="1" smtClean="0"/>
              <a:t>you</a:t>
            </a:r>
            <a:r>
              <a:rPr lang="es-ES" dirty="0" smtClean="0"/>
              <a:t> </a:t>
            </a:r>
            <a:r>
              <a:rPr lang="es-ES" dirty="0" err="1" smtClean="0"/>
              <a:t>enjoy</a:t>
            </a:r>
            <a:r>
              <a:rPr lang="es-ES" dirty="0" smtClean="0"/>
              <a:t> </a:t>
            </a:r>
            <a:r>
              <a:rPr lang="es-ES" dirty="0" err="1" smtClean="0"/>
              <a:t>being</a:t>
            </a:r>
            <a:r>
              <a:rPr lang="es-ES" dirty="0" smtClean="0"/>
              <a:t> </a:t>
            </a:r>
            <a:r>
              <a:rPr lang="es-ES" dirty="0" err="1" smtClean="0"/>
              <a:t>outdoors</a:t>
            </a:r>
            <a:r>
              <a:rPr lang="es-ES" dirty="0" smtClean="0"/>
              <a:t>, </a:t>
            </a:r>
            <a:r>
              <a:rPr lang="es-ES" dirty="0" err="1" smtClean="0"/>
              <a:t>observing</a:t>
            </a:r>
            <a:r>
              <a:rPr lang="es-ES" dirty="0" smtClean="0"/>
              <a:t> </a:t>
            </a:r>
            <a:r>
              <a:rPr lang="es-ES" dirty="0" err="1" smtClean="0"/>
              <a:t>the</a:t>
            </a:r>
            <a:r>
              <a:rPr lang="es-ES" dirty="0" smtClean="0"/>
              <a:t> </a:t>
            </a:r>
            <a:r>
              <a:rPr lang="es-ES" dirty="0" err="1" smtClean="0"/>
              <a:t>habits</a:t>
            </a:r>
            <a:r>
              <a:rPr lang="es-ES" dirty="0" smtClean="0"/>
              <a:t> of </a:t>
            </a:r>
            <a:r>
              <a:rPr lang="es-ES" dirty="0" err="1" smtClean="0"/>
              <a:t>wildlife</a:t>
            </a:r>
            <a:r>
              <a:rPr lang="es-ES" dirty="0" smtClean="0"/>
              <a:t>, </a:t>
            </a:r>
            <a:r>
              <a:rPr lang="es-ES" dirty="0" err="1" smtClean="0"/>
              <a:t>or</a:t>
            </a:r>
            <a:r>
              <a:rPr lang="es-ES" dirty="0" smtClean="0"/>
              <a:t> </a:t>
            </a:r>
            <a:r>
              <a:rPr lang="es-ES" dirty="0" err="1" smtClean="0"/>
              <a:t>looking</a:t>
            </a:r>
            <a:r>
              <a:rPr lang="es-ES" dirty="0" smtClean="0"/>
              <a:t> at </a:t>
            </a:r>
            <a:r>
              <a:rPr lang="es-ES" dirty="0" err="1" smtClean="0"/>
              <a:t>the</a:t>
            </a:r>
            <a:r>
              <a:rPr lang="es-ES" dirty="0" smtClean="0"/>
              <a:t> </a:t>
            </a:r>
            <a:r>
              <a:rPr lang="es-ES" dirty="0" err="1" smtClean="0"/>
              <a:t>stars</a:t>
            </a:r>
            <a:r>
              <a:rPr lang="es-ES" dirty="0" smtClean="0"/>
              <a:t>, </a:t>
            </a:r>
            <a:r>
              <a:rPr lang="es-ES" dirty="0" err="1" smtClean="0"/>
              <a:t>you</a:t>
            </a:r>
            <a:r>
              <a:rPr lang="es-ES" dirty="0" smtClean="0"/>
              <a:t> </a:t>
            </a:r>
            <a:r>
              <a:rPr lang="es-ES" dirty="0" err="1" smtClean="0"/>
              <a:t>maight</a:t>
            </a:r>
            <a:r>
              <a:rPr lang="es-ES" dirty="0" smtClean="0"/>
              <a:t> </a:t>
            </a:r>
            <a:r>
              <a:rPr lang="es-ES" dirty="0" err="1" smtClean="0"/>
              <a:t>choose</a:t>
            </a:r>
            <a:r>
              <a:rPr lang="es-ES" dirty="0" smtClean="0"/>
              <a:t> a </a:t>
            </a:r>
            <a:r>
              <a:rPr lang="es-ES" dirty="0" err="1" smtClean="0"/>
              <a:t>career</a:t>
            </a:r>
            <a:r>
              <a:rPr lang="es-ES" dirty="0" smtClean="0"/>
              <a:t> in </a:t>
            </a:r>
            <a:r>
              <a:rPr lang="es-ES" dirty="0" err="1" smtClean="0"/>
              <a:t>zoology</a:t>
            </a:r>
            <a:r>
              <a:rPr lang="es-ES" dirty="0" smtClean="0"/>
              <a:t> </a:t>
            </a:r>
            <a:r>
              <a:rPr lang="es-ES" dirty="0" err="1" smtClean="0"/>
              <a:t>or</a:t>
            </a:r>
            <a:r>
              <a:rPr lang="es-ES" dirty="0" smtClean="0"/>
              <a:t> </a:t>
            </a:r>
            <a:r>
              <a:rPr lang="es-ES" dirty="0" err="1" smtClean="0"/>
              <a:t>astronomy</a:t>
            </a:r>
            <a:r>
              <a:rPr lang="es-ES" dirty="0" smtClean="0"/>
              <a:t>. </a:t>
            </a:r>
            <a:r>
              <a:rPr lang="es-ES" dirty="0" err="1" smtClean="0"/>
              <a:t>Name</a:t>
            </a:r>
            <a:r>
              <a:rPr lang="es-ES" dirty="0" smtClean="0"/>
              <a:t> at </a:t>
            </a:r>
            <a:r>
              <a:rPr lang="es-ES" dirty="0" err="1" smtClean="0"/>
              <a:t>least</a:t>
            </a:r>
            <a:r>
              <a:rPr lang="es-ES" dirty="0" smtClean="0"/>
              <a:t> </a:t>
            </a:r>
            <a:r>
              <a:rPr lang="es-ES" dirty="0" err="1" smtClean="0"/>
              <a:t>two</a:t>
            </a:r>
            <a:r>
              <a:rPr lang="es-ES" dirty="0" smtClean="0"/>
              <a:t> of </a:t>
            </a:r>
            <a:r>
              <a:rPr lang="es-ES" dirty="0" err="1" smtClean="0"/>
              <a:t>your</a:t>
            </a:r>
            <a:r>
              <a:rPr lang="es-ES" dirty="0" smtClean="0"/>
              <a:t> </a:t>
            </a:r>
            <a:r>
              <a:rPr lang="es-ES" dirty="0" err="1" smtClean="0"/>
              <a:t>interests</a:t>
            </a:r>
            <a:r>
              <a:rPr lang="es-ES" dirty="0" smtClean="0"/>
              <a:t> </a:t>
            </a:r>
            <a:r>
              <a:rPr lang="es-ES" dirty="0" err="1" smtClean="0"/>
              <a:t>that</a:t>
            </a:r>
            <a:r>
              <a:rPr lang="es-ES" dirty="0" smtClean="0"/>
              <a:t> </a:t>
            </a:r>
            <a:r>
              <a:rPr lang="es-ES" dirty="0" err="1" smtClean="0"/>
              <a:t>might</a:t>
            </a:r>
            <a:r>
              <a:rPr lang="es-ES" dirty="0" smtClean="0"/>
              <a:t> be </a:t>
            </a:r>
            <a:r>
              <a:rPr lang="es-ES" dirty="0" err="1" smtClean="0"/>
              <a:t>related</a:t>
            </a:r>
            <a:r>
              <a:rPr lang="es-ES" dirty="0" smtClean="0"/>
              <a:t> </a:t>
            </a:r>
            <a:r>
              <a:rPr lang="es-ES" dirty="0" err="1" smtClean="0"/>
              <a:t>to</a:t>
            </a:r>
            <a:r>
              <a:rPr lang="es-ES" dirty="0" smtClean="0"/>
              <a:t> a </a:t>
            </a:r>
            <a:r>
              <a:rPr lang="es-ES" dirty="0" err="1" smtClean="0"/>
              <a:t>career</a:t>
            </a:r>
            <a:r>
              <a:rPr lang="es-ES" dirty="0" smtClean="0"/>
              <a:t>.</a:t>
            </a:r>
          </a:p>
          <a:p>
            <a:r>
              <a:rPr lang="es-ES" dirty="0">
                <a:solidFill>
                  <a:srgbClr val="0036A2"/>
                </a:solidFill>
              </a:rPr>
              <a:t>Amante de la naturaleza: Si te gusta estar al aire libre , la observación de los hábitos de la vida silvestre , o mirando a las estrellas , que </a:t>
            </a:r>
            <a:r>
              <a:rPr lang="es-ES" dirty="0" err="1">
                <a:solidFill>
                  <a:srgbClr val="0036A2"/>
                </a:solidFill>
              </a:rPr>
              <a:t>maight</a:t>
            </a:r>
            <a:r>
              <a:rPr lang="es-ES" dirty="0">
                <a:solidFill>
                  <a:srgbClr val="0036A2"/>
                </a:solidFill>
              </a:rPr>
              <a:t> elegir una carrera en la zoología o la astronomía. Nombra al menos dos de sus intereses que podrían estar relacionados con una carrera </a:t>
            </a:r>
            <a:r>
              <a:rPr lang="es-ES" dirty="0" smtClean="0">
                <a:solidFill>
                  <a:srgbClr val="0036A2"/>
                </a:solidFill>
              </a:rPr>
              <a:t>.</a:t>
            </a:r>
          </a:p>
          <a:p>
            <a:r>
              <a:rPr lang="es-ES" dirty="0" err="1" smtClean="0"/>
              <a:t>The</a:t>
            </a:r>
            <a:r>
              <a:rPr lang="es-ES" dirty="0" smtClean="0"/>
              <a:t> </a:t>
            </a:r>
            <a:r>
              <a:rPr lang="es-ES" dirty="0" err="1" smtClean="0"/>
              <a:t>list</a:t>
            </a:r>
            <a:r>
              <a:rPr lang="es-ES" dirty="0" smtClean="0"/>
              <a:t> </a:t>
            </a:r>
            <a:r>
              <a:rPr lang="es-ES" dirty="0" err="1" smtClean="0"/>
              <a:t>that</a:t>
            </a:r>
            <a:r>
              <a:rPr lang="es-ES" dirty="0" smtClean="0"/>
              <a:t> </a:t>
            </a:r>
            <a:r>
              <a:rPr lang="es-ES" dirty="0" err="1" smtClean="0"/>
              <a:t>will</a:t>
            </a:r>
            <a:r>
              <a:rPr lang="es-ES" dirty="0" smtClean="0"/>
              <a:t> </a:t>
            </a:r>
            <a:r>
              <a:rPr lang="es-ES" dirty="0" err="1" smtClean="0"/>
              <a:t>follow</a:t>
            </a:r>
            <a:r>
              <a:rPr lang="es-ES" dirty="0" smtClean="0"/>
              <a:t> </a:t>
            </a:r>
            <a:r>
              <a:rPr lang="es-ES" dirty="0" err="1" smtClean="0"/>
              <a:t>is</a:t>
            </a:r>
            <a:r>
              <a:rPr lang="es-ES" dirty="0" smtClean="0"/>
              <a:t> </a:t>
            </a:r>
            <a:r>
              <a:rPr lang="es-ES" dirty="0" err="1" smtClean="0"/>
              <a:t>only</a:t>
            </a:r>
            <a:r>
              <a:rPr lang="es-ES" dirty="0" smtClean="0"/>
              <a:t> a </a:t>
            </a:r>
            <a:r>
              <a:rPr lang="es-ES" dirty="0" err="1" smtClean="0"/>
              <a:t>framework</a:t>
            </a:r>
            <a:r>
              <a:rPr lang="es-ES" dirty="0" smtClean="0"/>
              <a:t>. </a:t>
            </a:r>
            <a:r>
              <a:rPr lang="es-ES" dirty="0" err="1" smtClean="0"/>
              <a:t>The</a:t>
            </a:r>
            <a:r>
              <a:rPr lang="es-ES" dirty="0" smtClean="0"/>
              <a:t> </a:t>
            </a:r>
            <a:r>
              <a:rPr lang="es-ES" dirty="0" err="1" smtClean="0"/>
              <a:t>way</a:t>
            </a:r>
            <a:r>
              <a:rPr lang="es-ES" dirty="0" smtClean="0"/>
              <a:t> </a:t>
            </a:r>
            <a:r>
              <a:rPr lang="es-ES" dirty="0" err="1" smtClean="0"/>
              <a:t>you</a:t>
            </a:r>
            <a:r>
              <a:rPr lang="es-ES" dirty="0" smtClean="0"/>
              <a:t> use </a:t>
            </a:r>
            <a:r>
              <a:rPr lang="es-ES" dirty="0" err="1" smtClean="0"/>
              <a:t>it</a:t>
            </a:r>
            <a:r>
              <a:rPr lang="es-ES" dirty="0" smtClean="0"/>
              <a:t> </a:t>
            </a:r>
            <a:r>
              <a:rPr lang="es-ES" dirty="0" err="1" smtClean="0"/>
              <a:t>will</a:t>
            </a:r>
            <a:r>
              <a:rPr lang="es-ES" dirty="0" smtClean="0"/>
              <a:t> </a:t>
            </a:r>
            <a:r>
              <a:rPr lang="es-ES" dirty="0" err="1" smtClean="0"/>
              <a:t>depend</a:t>
            </a:r>
            <a:r>
              <a:rPr lang="es-ES" dirty="0" smtClean="0"/>
              <a:t> </a:t>
            </a:r>
            <a:r>
              <a:rPr lang="es-ES" dirty="0" err="1" smtClean="0"/>
              <a:t>on</a:t>
            </a:r>
            <a:r>
              <a:rPr lang="es-ES" dirty="0" smtClean="0"/>
              <a:t> </a:t>
            </a:r>
            <a:r>
              <a:rPr lang="es-ES" dirty="0" err="1" smtClean="0"/>
              <a:t>your</a:t>
            </a:r>
            <a:r>
              <a:rPr lang="es-ES" dirty="0" smtClean="0"/>
              <a:t> </a:t>
            </a:r>
            <a:r>
              <a:rPr lang="es-ES" dirty="0" err="1" smtClean="0"/>
              <a:t>opportunity</a:t>
            </a:r>
            <a:r>
              <a:rPr lang="es-ES" dirty="0" smtClean="0"/>
              <a:t> </a:t>
            </a:r>
            <a:r>
              <a:rPr lang="es-ES" dirty="0" err="1" smtClean="0"/>
              <a:t>costs</a:t>
            </a:r>
            <a:r>
              <a:rPr lang="es-ES" dirty="0" smtClean="0"/>
              <a:t>, </a:t>
            </a:r>
            <a:r>
              <a:rPr lang="es-ES" dirty="0" err="1" smtClean="0"/>
              <a:t>the</a:t>
            </a:r>
            <a:r>
              <a:rPr lang="es-ES" dirty="0" smtClean="0"/>
              <a:t> </a:t>
            </a:r>
            <a:r>
              <a:rPr lang="es-ES" dirty="0" err="1" smtClean="0"/>
              <a:t>choices</a:t>
            </a:r>
            <a:r>
              <a:rPr lang="es-ES" dirty="0" smtClean="0"/>
              <a:t> </a:t>
            </a:r>
            <a:r>
              <a:rPr lang="es-ES" dirty="0" err="1" smtClean="0"/>
              <a:t>that</a:t>
            </a:r>
            <a:r>
              <a:rPr lang="es-ES" dirty="0" smtClean="0"/>
              <a:t> are </a:t>
            </a:r>
            <a:r>
              <a:rPr lang="es-ES" dirty="0" err="1" smtClean="0"/>
              <a:t>available</a:t>
            </a:r>
            <a:r>
              <a:rPr lang="es-ES" dirty="0" smtClean="0"/>
              <a:t> </a:t>
            </a:r>
            <a:r>
              <a:rPr lang="es-ES" dirty="0" err="1" smtClean="0"/>
              <a:t>to</a:t>
            </a:r>
            <a:r>
              <a:rPr lang="es-ES" dirty="0" smtClean="0"/>
              <a:t> </a:t>
            </a:r>
            <a:r>
              <a:rPr lang="es-ES" dirty="0" err="1" smtClean="0"/>
              <a:t>youm</a:t>
            </a:r>
            <a:r>
              <a:rPr lang="es-ES" dirty="0" smtClean="0"/>
              <a:t> and </a:t>
            </a:r>
            <a:r>
              <a:rPr lang="es-ES" dirty="0" err="1" smtClean="0"/>
              <a:t>your</a:t>
            </a:r>
            <a:r>
              <a:rPr lang="es-ES" dirty="0" smtClean="0"/>
              <a:t> </a:t>
            </a:r>
            <a:r>
              <a:rPr lang="es-ES" dirty="0" err="1" smtClean="0"/>
              <a:t>career</a:t>
            </a:r>
            <a:r>
              <a:rPr lang="es-ES" dirty="0" smtClean="0"/>
              <a:t> </a:t>
            </a:r>
            <a:r>
              <a:rPr lang="es-ES" dirty="0" err="1" smtClean="0"/>
              <a:t>area</a:t>
            </a:r>
            <a:r>
              <a:rPr lang="es-ES" dirty="0" smtClean="0"/>
              <a:t>. </a:t>
            </a:r>
            <a:r>
              <a:rPr lang="es-ES" dirty="0" err="1" smtClean="0"/>
              <a:t>If</a:t>
            </a:r>
            <a:r>
              <a:rPr lang="es-ES" dirty="0" smtClean="0"/>
              <a:t> </a:t>
            </a:r>
            <a:r>
              <a:rPr lang="es-ES" dirty="0" err="1" smtClean="0"/>
              <a:t>you</a:t>
            </a:r>
            <a:r>
              <a:rPr lang="es-ES" dirty="0" smtClean="0"/>
              <a:t> are </a:t>
            </a:r>
            <a:r>
              <a:rPr lang="es-ES" dirty="0" err="1" smtClean="0"/>
              <a:t>unsure</a:t>
            </a:r>
            <a:r>
              <a:rPr lang="es-ES" dirty="0" smtClean="0"/>
              <a:t> </a:t>
            </a:r>
            <a:r>
              <a:rPr lang="es-ES" dirty="0" err="1" smtClean="0"/>
              <a:t>about</a:t>
            </a:r>
            <a:r>
              <a:rPr lang="es-ES" dirty="0" smtClean="0"/>
              <a:t> </a:t>
            </a:r>
            <a:r>
              <a:rPr lang="es-ES" dirty="0" err="1" smtClean="0"/>
              <a:t>the</a:t>
            </a:r>
            <a:r>
              <a:rPr lang="es-ES" dirty="0" smtClean="0"/>
              <a:t> </a:t>
            </a:r>
            <a:r>
              <a:rPr lang="es-ES" dirty="0" err="1" smtClean="0"/>
              <a:t>direction</a:t>
            </a:r>
            <a:r>
              <a:rPr lang="es-ES" dirty="0" smtClean="0"/>
              <a:t> </a:t>
            </a:r>
            <a:r>
              <a:rPr lang="es-ES" dirty="0" err="1" smtClean="0"/>
              <a:t>you</a:t>
            </a:r>
            <a:r>
              <a:rPr lang="es-ES" dirty="0" smtClean="0"/>
              <a:t> </a:t>
            </a:r>
            <a:r>
              <a:rPr lang="es-ES" dirty="0" err="1" smtClean="0"/>
              <a:t>should</a:t>
            </a:r>
            <a:r>
              <a:rPr lang="es-ES" dirty="0" smtClean="0"/>
              <a:t> </a:t>
            </a:r>
            <a:r>
              <a:rPr lang="es-ES" dirty="0" err="1" smtClean="0"/>
              <a:t>take</a:t>
            </a:r>
            <a:r>
              <a:rPr lang="es-ES" dirty="0" smtClean="0"/>
              <a:t>, </a:t>
            </a:r>
            <a:r>
              <a:rPr lang="es-ES" dirty="0" err="1" smtClean="0"/>
              <a:t>talk</a:t>
            </a:r>
            <a:r>
              <a:rPr lang="es-ES" dirty="0" smtClean="0"/>
              <a:t> </a:t>
            </a:r>
            <a:r>
              <a:rPr lang="es-ES" dirty="0" err="1" smtClean="0"/>
              <a:t>to</a:t>
            </a:r>
            <a:r>
              <a:rPr lang="es-ES" dirty="0" smtClean="0"/>
              <a:t> </a:t>
            </a:r>
            <a:r>
              <a:rPr lang="es-ES" dirty="0" err="1" smtClean="0"/>
              <a:t>people</a:t>
            </a:r>
            <a:r>
              <a:rPr lang="es-ES" dirty="0" smtClean="0"/>
              <a:t> in </a:t>
            </a:r>
            <a:r>
              <a:rPr lang="es-ES" dirty="0" err="1" smtClean="0"/>
              <a:t>your</a:t>
            </a:r>
            <a:r>
              <a:rPr lang="es-ES" dirty="0" smtClean="0"/>
              <a:t> </a:t>
            </a:r>
            <a:r>
              <a:rPr lang="es-ES" dirty="0" err="1" smtClean="0"/>
              <a:t>field</a:t>
            </a:r>
            <a:r>
              <a:rPr lang="es-ES" dirty="0" smtClean="0"/>
              <a:t> of </a:t>
            </a:r>
            <a:r>
              <a:rPr lang="es-ES" dirty="0" err="1" smtClean="0"/>
              <a:t>interest</a:t>
            </a:r>
            <a:r>
              <a:rPr lang="es-ES" dirty="0" smtClean="0"/>
              <a:t>. Ask </a:t>
            </a:r>
            <a:r>
              <a:rPr lang="es-ES" dirty="0" err="1" smtClean="0"/>
              <a:t>the</a:t>
            </a:r>
            <a:r>
              <a:rPr lang="es-ES" dirty="0" smtClean="0"/>
              <a:t> </a:t>
            </a:r>
            <a:r>
              <a:rPr lang="es-ES" dirty="0" err="1" smtClean="0"/>
              <a:t>what</a:t>
            </a:r>
            <a:r>
              <a:rPr lang="es-ES" dirty="0" smtClean="0"/>
              <a:t> </a:t>
            </a:r>
            <a:r>
              <a:rPr lang="es-ES" dirty="0" err="1" smtClean="0"/>
              <a:t>they</a:t>
            </a:r>
            <a:r>
              <a:rPr lang="es-ES" dirty="0" smtClean="0"/>
              <a:t> </a:t>
            </a:r>
            <a:r>
              <a:rPr lang="es-ES" dirty="0" err="1" smtClean="0"/>
              <a:t>like</a:t>
            </a:r>
            <a:r>
              <a:rPr lang="es-ES" dirty="0" smtClean="0"/>
              <a:t> and do </a:t>
            </a:r>
            <a:r>
              <a:rPr lang="es-ES" dirty="0" err="1" smtClean="0"/>
              <a:t>not</a:t>
            </a:r>
            <a:r>
              <a:rPr lang="es-ES" dirty="0" smtClean="0"/>
              <a:t> </a:t>
            </a:r>
            <a:r>
              <a:rPr lang="es-ES" dirty="0" err="1" smtClean="0"/>
              <a:t>like</a:t>
            </a:r>
            <a:r>
              <a:rPr lang="es-ES" dirty="0" smtClean="0"/>
              <a:t> </a:t>
            </a:r>
            <a:r>
              <a:rPr lang="es-ES" dirty="0" err="1" smtClean="0"/>
              <a:t>about</a:t>
            </a:r>
            <a:r>
              <a:rPr lang="es-ES" dirty="0" smtClean="0"/>
              <a:t> </a:t>
            </a:r>
            <a:r>
              <a:rPr lang="es-ES" dirty="0" err="1" smtClean="0"/>
              <a:t>their</a:t>
            </a:r>
            <a:r>
              <a:rPr lang="es-ES" dirty="0" smtClean="0"/>
              <a:t> </a:t>
            </a:r>
            <a:r>
              <a:rPr lang="es-ES" dirty="0" err="1" smtClean="0"/>
              <a:t>work</a:t>
            </a:r>
            <a:r>
              <a:rPr lang="es-ES" dirty="0" smtClean="0"/>
              <a:t>. </a:t>
            </a:r>
            <a:r>
              <a:rPr lang="es-ES" dirty="0" err="1" smtClean="0"/>
              <a:t>How</a:t>
            </a:r>
            <a:r>
              <a:rPr lang="es-ES" dirty="0" smtClean="0"/>
              <a:t> </a:t>
            </a:r>
            <a:r>
              <a:rPr lang="es-ES" dirty="0" err="1" smtClean="0"/>
              <a:t>did</a:t>
            </a:r>
            <a:r>
              <a:rPr lang="es-ES" dirty="0" smtClean="0"/>
              <a:t> </a:t>
            </a:r>
            <a:r>
              <a:rPr lang="es-ES" dirty="0" err="1" smtClean="0"/>
              <a:t>they</a:t>
            </a:r>
            <a:r>
              <a:rPr lang="es-ES" dirty="0" smtClean="0"/>
              <a:t> </a:t>
            </a:r>
            <a:r>
              <a:rPr lang="es-ES" dirty="0" err="1" smtClean="0"/>
              <a:t>get</a:t>
            </a:r>
            <a:r>
              <a:rPr lang="es-ES" dirty="0" smtClean="0"/>
              <a:t> </a:t>
            </a:r>
            <a:r>
              <a:rPr lang="es-ES" dirty="0" err="1" smtClean="0"/>
              <a:t>into</a:t>
            </a:r>
            <a:r>
              <a:rPr lang="es-ES" dirty="0" smtClean="0"/>
              <a:t> </a:t>
            </a:r>
            <a:r>
              <a:rPr lang="es-ES" dirty="0" err="1" smtClean="0"/>
              <a:t>this</a:t>
            </a:r>
            <a:r>
              <a:rPr lang="es-ES" dirty="0" smtClean="0"/>
              <a:t> </a:t>
            </a:r>
            <a:r>
              <a:rPr lang="es-ES" dirty="0" err="1" smtClean="0"/>
              <a:t>field</a:t>
            </a:r>
            <a:r>
              <a:rPr lang="es-ES" dirty="0" smtClean="0"/>
              <a:t>. </a:t>
            </a:r>
            <a:r>
              <a:rPr lang="es-ES" dirty="0" err="1" smtClean="0"/>
              <a:t>They</a:t>
            </a:r>
            <a:r>
              <a:rPr lang="es-ES" dirty="0" smtClean="0"/>
              <a:t> can </a:t>
            </a:r>
            <a:r>
              <a:rPr lang="es-ES" dirty="0" err="1" smtClean="0"/>
              <a:t>help</a:t>
            </a:r>
            <a:r>
              <a:rPr lang="es-ES" dirty="0" smtClean="0"/>
              <a:t> </a:t>
            </a:r>
            <a:r>
              <a:rPr lang="es-ES" dirty="0" err="1" smtClean="0"/>
              <a:t>you</a:t>
            </a:r>
            <a:r>
              <a:rPr lang="es-ES" dirty="0" smtClean="0"/>
              <a:t> </a:t>
            </a:r>
            <a:r>
              <a:rPr lang="es-ES" dirty="0" err="1" smtClean="0"/>
              <a:t>with</a:t>
            </a:r>
            <a:r>
              <a:rPr lang="es-ES" dirty="0" smtClean="0"/>
              <a:t> </a:t>
            </a:r>
            <a:r>
              <a:rPr lang="es-ES" dirty="0" err="1" smtClean="0"/>
              <a:t>your</a:t>
            </a:r>
            <a:r>
              <a:rPr lang="es-ES" dirty="0" smtClean="0"/>
              <a:t> </a:t>
            </a:r>
            <a:r>
              <a:rPr lang="es-ES" dirty="0" err="1" smtClean="0"/>
              <a:t>career</a:t>
            </a:r>
            <a:r>
              <a:rPr lang="es-ES" dirty="0" smtClean="0"/>
              <a:t> </a:t>
            </a:r>
            <a:r>
              <a:rPr lang="es-ES" dirty="0" err="1" smtClean="0"/>
              <a:t>planning</a:t>
            </a:r>
            <a:r>
              <a:rPr lang="es-ES" dirty="0" smtClean="0"/>
              <a:t>.</a:t>
            </a:r>
          </a:p>
          <a:p>
            <a:r>
              <a:rPr lang="es-ES" dirty="0">
                <a:solidFill>
                  <a:srgbClr val="0036A2"/>
                </a:solidFill>
              </a:rPr>
              <a:t>La lista que sigue es solamente un marco . La forma en que lo utilice dependerá de sus costos oportunidad</a:t>
            </a:r>
            <a:r>
              <a:rPr lang="es-ES" dirty="0" smtClean="0">
                <a:solidFill>
                  <a:srgbClr val="0036A2"/>
                </a:solidFill>
              </a:rPr>
              <a:t>, </a:t>
            </a:r>
            <a:r>
              <a:rPr lang="es-ES" dirty="0">
                <a:solidFill>
                  <a:srgbClr val="0036A2"/>
                </a:solidFill>
              </a:rPr>
              <a:t>las opciones que están disponibles para </a:t>
            </a:r>
            <a:r>
              <a:rPr lang="es-ES" dirty="0" err="1">
                <a:solidFill>
                  <a:srgbClr val="0036A2"/>
                </a:solidFill>
              </a:rPr>
              <a:t>Youm</a:t>
            </a:r>
            <a:r>
              <a:rPr lang="es-ES" dirty="0">
                <a:solidFill>
                  <a:srgbClr val="0036A2"/>
                </a:solidFill>
              </a:rPr>
              <a:t> y su área profesional. Si no está seguro acerca de la dirección que debe tomar, hablar con la gente en su campo de interés. Pregunte al lo que les gusta y no les gusta de su trabajo. ¿Cómo llegaron a este campo . Ellos le pueden ayudar con la planificación de su carrera.</a:t>
            </a:r>
            <a:r>
              <a:rPr lang="es-ES" dirty="0" smtClean="0">
                <a:solidFill>
                  <a:srgbClr val="0036A2"/>
                </a:solidFill>
              </a:rPr>
              <a:t/>
            </a:r>
            <a:br>
              <a:rPr lang="es-ES" dirty="0" smtClean="0">
                <a:solidFill>
                  <a:srgbClr val="0036A2"/>
                </a:solidFill>
              </a:rPr>
            </a:br>
            <a:endParaRPr lang="es-ES" dirty="0" smtClean="0">
              <a:solidFill>
                <a:srgbClr val="0036A2"/>
              </a:solidFill>
            </a:endParaRPr>
          </a:p>
        </p:txBody>
      </p:sp>
    </p:spTree>
    <p:extLst>
      <p:ext uri="{BB962C8B-B14F-4D97-AF65-F5344CB8AC3E}">
        <p14:creationId xmlns:p14="http://schemas.microsoft.com/office/powerpoint/2010/main" val="19027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normAutofit fontScale="85000" lnSpcReduction="10000"/>
          </a:bodyPr>
          <a:lstStyle/>
          <a:p>
            <a:pPr marL="114300" indent="0">
              <a:buNone/>
            </a:pPr>
            <a:r>
              <a:rPr lang="es-ES" sz="2400" b="1" dirty="0" err="1">
                <a:solidFill>
                  <a:srgbClr val="002060"/>
                </a:solidFill>
              </a:rPr>
              <a:t>Stages</a:t>
            </a:r>
            <a:r>
              <a:rPr lang="es-ES" sz="2400" b="1" dirty="0">
                <a:solidFill>
                  <a:srgbClr val="002060"/>
                </a:solidFill>
              </a:rPr>
              <a:t> of </a:t>
            </a:r>
            <a:r>
              <a:rPr lang="es-ES" sz="2400" b="1" dirty="0" err="1">
                <a:solidFill>
                  <a:srgbClr val="002060"/>
                </a:solidFill>
              </a:rPr>
              <a:t>Career</a:t>
            </a:r>
            <a:r>
              <a:rPr lang="es-ES" sz="2400" b="1" dirty="0">
                <a:solidFill>
                  <a:srgbClr val="002060"/>
                </a:solidFill>
              </a:rPr>
              <a:t> </a:t>
            </a:r>
            <a:r>
              <a:rPr lang="es-ES" sz="2400" b="1" dirty="0" err="1">
                <a:solidFill>
                  <a:srgbClr val="002060"/>
                </a:solidFill>
              </a:rPr>
              <a:t>Planning</a:t>
            </a:r>
            <a:r>
              <a:rPr lang="es-ES" sz="2400" b="1" dirty="0">
                <a:solidFill>
                  <a:srgbClr val="002060"/>
                </a:solidFill>
              </a:rPr>
              <a:t>, </a:t>
            </a:r>
            <a:r>
              <a:rPr lang="es-ES" sz="2400" b="1" dirty="0" err="1">
                <a:solidFill>
                  <a:srgbClr val="002060"/>
                </a:solidFill>
              </a:rPr>
              <a:t>Changes</a:t>
            </a:r>
            <a:r>
              <a:rPr lang="es-ES" sz="2400" b="1" dirty="0">
                <a:solidFill>
                  <a:srgbClr val="002060"/>
                </a:solidFill>
              </a:rPr>
              <a:t>, and </a:t>
            </a:r>
            <a:r>
              <a:rPr lang="es-ES" sz="2400" b="1" dirty="0" err="1">
                <a:solidFill>
                  <a:srgbClr val="002060"/>
                </a:solidFill>
              </a:rPr>
              <a:t>Advancement</a:t>
            </a:r>
            <a:r>
              <a:rPr lang="es-ES" sz="2400" b="1" dirty="0">
                <a:solidFill>
                  <a:srgbClr val="002060"/>
                </a:solidFill>
              </a:rPr>
              <a:t/>
            </a:r>
            <a:br>
              <a:rPr lang="es-ES" sz="2400" b="1" dirty="0">
                <a:solidFill>
                  <a:srgbClr val="002060"/>
                </a:solidFill>
              </a:rPr>
            </a:br>
            <a:endParaRPr lang="es-ES" sz="2400" b="1" dirty="0">
              <a:solidFill>
                <a:srgbClr val="002060"/>
              </a:solidFill>
            </a:endParaRPr>
          </a:p>
          <a:p>
            <a:pPr marL="571500" indent="-457200">
              <a:buFont typeface="+mj-lt"/>
              <a:buAutoNum type="arabicPeriod"/>
            </a:pPr>
            <a:r>
              <a:rPr lang="es-ES" sz="2000" dirty="0" err="1"/>
              <a:t>Assess</a:t>
            </a:r>
            <a:r>
              <a:rPr lang="es-ES" sz="2000" dirty="0"/>
              <a:t> personal </a:t>
            </a:r>
            <a:r>
              <a:rPr lang="es-ES" sz="2000" dirty="0" err="1"/>
              <a:t>goals</a:t>
            </a:r>
            <a:r>
              <a:rPr lang="es-ES" sz="2000" dirty="0"/>
              <a:t>, </a:t>
            </a:r>
            <a:r>
              <a:rPr lang="es-ES" sz="2000" dirty="0" err="1"/>
              <a:t>abilities</a:t>
            </a:r>
            <a:r>
              <a:rPr lang="es-ES" sz="2000" dirty="0"/>
              <a:t>, and </a:t>
            </a:r>
            <a:r>
              <a:rPr lang="es-ES" sz="2000" dirty="0" err="1"/>
              <a:t>interests</a:t>
            </a:r>
            <a:r>
              <a:rPr lang="es-ES" sz="2000" dirty="0"/>
              <a:t>. </a:t>
            </a:r>
            <a:r>
              <a:rPr lang="es-ES" sz="2000" dirty="0" err="1"/>
              <a:t>Research</a:t>
            </a:r>
            <a:r>
              <a:rPr lang="es-ES" sz="2000" dirty="0"/>
              <a:t> </a:t>
            </a:r>
            <a:r>
              <a:rPr lang="es-ES" sz="2000" dirty="0" err="1"/>
              <a:t>careers</a:t>
            </a:r>
            <a:r>
              <a:rPr lang="es-ES" sz="2000" dirty="0" smtClean="0"/>
              <a:t>.</a:t>
            </a:r>
            <a:r>
              <a:rPr lang="es-ES" sz="2000" dirty="0"/>
              <a:t/>
            </a:r>
            <a:br>
              <a:rPr lang="es-ES" sz="2000" dirty="0"/>
            </a:br>
            <a:r>
              <a:rPr lang="es-ES" sz="2000" dirty="0">
                <a:solidFill>
                  <a:srgbClr val="0036A2"/>
                </a:solidFill>
              </a:rPr>
              <a:t>Evaluar las metas personales , habilidades e intereses . Las carreras de investigación .</a:t>
            </a:r>
          </a:p>
          <a:p>
            <a:pPr marL="571500" indent="-457200">
              <a:buFont typeface="+mj-lt"/>
              <a:buAutoNum type="arabicPeriod"/>
            </a:pPr>
            <a:r>
              <a:rPr lang="es-ES" sz="2000" dirty="0" err="1"/>
              <a:t>Identify</a:t>
            </a:r>
            <a:r>
              <a:rPr lang="es-ES" sz="2000" dirty="0"/>
              <a:t> </a:t>
            </a:r>
            <a:r>
              <a:rPr lang="es-ES" sz="2000" dirty="0" err="1"/>
              <a:t>job</a:t>
            </a:r>
            <a:r>
              <a:rPr lang="es-ES" sz="2000" dirty="0"/>
              <a:t> </a:t>
            </a:r>
            <a:r>
              <a:rPr lang="es-ES" sz="2000" dirty="0" err="1"/>
              <a:t>opportunities</a:t>
            </a:r>
            <a:r>
              <a:rPr lang="es-ES" sz="2000" dirty="0"/>
              <a:t> in </a:t>
            </a:r>
            <a:r>
              <a:rPr lang="es-ES" sz="2000" dirty="0" err="1"/>
              <a:t>chosen</a:t>
            </a:r>
            <a:r>
              <a:rPr lang="es-ES" sz="2000" dirty="0"/>
              <a:t> </a:t>
            </a:r>
            <a:r>
              <a:rPr lang="es-ES" sz="2000" dirty="0" err="1"/>
              <a:t>field</a:t>
            </a:r>
            <a:r>
              <a:rPr lang="es-ES" sz="2000" dirty="0"/>
              <a:t>. </a:t>
            </a:r>
            <a:br>
              <a:rPr lang="es-ES" sz="2000" dirty="0"/>
            </a:br>
            <a:r>
              <a:rPr lang="es-ES" sz="2000" dirty="0">
                <a:solidFill>
                  <a:srgbClr val="0036A2"/>
                </a:solidFill>
              </a:rPr>
              <a:t>Identificar oportunidades de trabajo en el campo elegido. </a:t>
            </a:r>
            <a:endParaRPr lang="es-ES" sz="2000" dirty="0" smtClean="0">
              <a:solidFill>
                <a:srgbClr val="0036A2"/>
              </a:solidFill>
            </a:endParaRPr>
          </a:p>
          <a:p>
            <a:pPr marL="571500" indent="-457200">
              <a:buFont typeface="+mj-lt"/>
              <a:buAutoNum type="arabicPeriod"/>
            </a:pPr>
            <a:r>
              <a:rPr lang="es-ES" sz="2000" dirty="0" err="1" smtClean="0"/>
              <a:t>Develop</a:t>
            </a:r>
            <a:r>
              <a:rPr lang="es-ES" sz="2000" dirty="0" smtClean="0"/>
              <a:t> </a:t>
            </a:r>
            <a:r>
              <a:rPr lang="es-ES" sz="2000" dirty="0"/>
              <a:t>a </a:t>
            </a:r>
            <a:r>
              <a:rPr lang="es-ES" sz="2000" dirty="0">
                <a:solidFill>
                  <a:srgbClr val="FF0000"/>
                </a:solidFill>
              </a:rPr>
              <a:t>resume </a:t>
            </a:r>
            <a:r>
              <a:rPr lang="es-ES" sz="2000" dirty="0"/>
              <a:t>and </a:t>
            </a:r>
            <a:r>
              <a:rPr lang="es-ES" sz="2000" dirty="0" err="1">
                <a:solidFill>
                  <a:srgbClr val="FF0000"/>
                </a:solidFill>
              </a:rPr>
              <a:t>cover</a:t>
            </a:r>
            <a:r>
              <a:rPr lang="es-ES" sz="2000" dirty="0">
                <a:solidFill>
                  <a:srgbClr val="FF0000"/>
                </a:solidFill>
              </a:rPr>
              <a:t> </a:t>
            </a:r>
            <a:r>
              <a:rPr lang="es-ES" sz="2000" dirty="0" err="1">
                <a:solidFill>
                  <a:srgbClr val="FF0000"/>
                </a:solidFill>
              </a:rPr>
              <a:t>letter</a:t>
            </a:r>
            <a:r>
              <a:rPr lang="es-ES" sz="2000" dirty="0"/>
              <a:t>. </a:t>
            </a:r>
            <a:r>
              <a:rPr lang="es-ES" sz="2000" dirty="0" smtClean="0"/>
              <a:t> </a:t>
            </a:r>
            <a:r>
              <a:rPr lang="es-ES" sz="2000" dirty="0" err="1" smtClean="0"/>
              <a:t>Apply</a:t>
            </a:r>
            <a:r>
              <a:rPr lang="es-ES" sz="2000" dirty="0" smtClean="0"/>
              <a:t> </a:t>
            </a:r>
            <a:r>
              <a:rPr lang="es-ES" sz="2000" dirty="0" err="1"/>
              <a:t>for</a:t>
            </a:r>
            <a:r>
              <a:rPr lang="es-ES" sz="2000" dirty="0"/>
              <a:t> </a:t>
            </a:r>
            <a:r>
              <a:rPr lang="es-ES" sz="2000" dirty="0" err="1"/>
              <a:t>jobs</a:t>
            </a:r>
            <a:r>
              <a:rPr lang="es-ES" sz="2000" dirty="0" smtClean="0"/>
              <a:t>.</a:t>
            </a:r>
            <a:br>
              <a:rPr lang="es-ES" sz="2000" dirty="0" smtClean="0"/>
            </a:br>
            <a:r>
              <a:rPr lang="es-ES" sz="2000" dirty="0">
                <a:solidFill>
                  <a:srgbClr val="0036A2"/>
                </a:solidFill>
              </a:rPr>
              <a:t>Elaborar un </a:t>
            </a:r>
            <a:r>
              <a:rPr lang="es-ES" sz="2000" dirty="0" err="1">
                <a:solidFill>
                  <a:srgbClr val="FF0000"/>
                </a:solidFill>
              </a:rPr>
              <a:t>curriculum</a:t>
            </a:r>
            <a:r>
              <a:rPr lang="es-ES" sz="2000" dirty="0">
                <a:solidFill>
                  <a:srgbClr val="FF0000"/>
                </a:solidFill>
              </a:rPr>
              <a:t> vitae </a:t>
            </a:r>
            <a:r>
              <a:rPr lang="es-ES" sz="2000" dirty="0">
                <a:solidFill>
                  <a:srgbClr val="0036A2"/>
                </a:solidFill>
              </a:rPr>
              <a:t>y </a:t>
            </a:r>
            <a:r>
              <a:rPr lang="es-ES" sz="2000" dirty="0">
                <a:solidFill>
                  <a:srgbClr val="FF0000"/>
                </a:solidFill>
              </a:rPr>
              <a:t>carta de presentación</a:t>
            </a:r>
            <a:r>
              <a:rPr lang="es-ES" sz="2000" dirty="0">
                <a:solidFill>
                  <a:srgbClr val="0036A2"/>
                </a:solidFill>
              </a:rPr>
              <a:t>. Solicitar puestos de trabajo . </a:t>
            </a:r>
          </a:p>
          <a:p>
            <a:pPr marL="571500" indent="-457200">
              <a:buFont typeface="+mj-lt"/>
              <a:buAutoNum type="arabicPeriod"/>
            </a:pPr>
            <a:r>
              <a:rPr lang="es-ES" sz="2000" dirty="0">
                <a:solidFill>
                  <a:srgbClr val="FF0000"/>
                </a:solidFill>
              </a:rPr>
              <a:t>Interview</a:t>
            </a:r>
            <a:r>
              <a:rPr lang="es-ES" sz="2000" dirty="0"/>
              <a:t> </a:t>
            </a:r>
            <a:r>
              <a:rPr lang="es-ES" sz="2000" dirty="0" err="1"/>
              <a:t>for</a:t>
            </a:r>
            <a:r>
              <a:rPr lang="es-ES" sz="2000" dirty="0"/>
              <a:t> </a:t>
            </a:r>
            <a:r>
              <a:rPr lang="es-ES" sz="2000" dirty="0" err="1"/>
              <a:t>available</a:t>
            </a:r>
            <a:r>
              <a:rPr lang="es-ES" sz="2000" dirty="0"/>
              <a:t> positions. </a:t>
            </a:r>
            <a:r>
              <a:rPr lang="es-ES" sz="2000" dirty="0" err="1"/>
              <a:t>Improve</a:t>
            </a:r>
            <a:r>
              <a:rPr lang="es-ES" sz="2000" dirty="0"/>
              <a:t> </a:t>
            </a:r>
            <a:r>
              <a:rPr lang="es-ES" sz="2000" dirty="0" err="1"/>
              <a:t>interviewing</a:t>
            </a:r>
            <a:r>
              <a:rPr lang="es-ES" sz="2000" dirty="0"/>
              <a:t> </a:t>
            </a:r>
            <a:r>
              <a:rPr lang="es-ES" sz="2000" dirty="0" err="1"/>
              <a:t>skills</a:t>
            </a:r>
            <a:r>
              <a:rPr lang="es-ES" sz="2000" dirty="0" smtClean="0"/>
              <a:t>.</a:t>
            </a:r>
            <a:br>
              <a:rPr lang="es-ES" sz="2000" dirty="0" smtClean="0"/>
            </a:br>
            <a:r>
              <a:rPr lang="es-ES" sz="2000" dirty="0">
                <a:solidFill>
                  <a:srgbClr val="FF0000"/>
                </a:solidFill>
              </a:rPr>
              <a:t>Entrevista </a:t>
            </a:r>
            <a:r>
              <a:rPr lang="es-ES" sz="2000" dirty="0">
                <a:solidFill>
                  <a:srgbClr val="0036A2"/>
                </a:solidFill>
              </a:rPr>
              <a:t>para los puestos disponibles . Mejorar las habilidades de entrevista . </a:t>
            </a:r>
            <a:endParaRPr lang="es-ES" sz="2000" dirty="0" smtClean="0">
              <a:solidFill>
                <a:srgbClr val="0036A2"/>
              </a:solidFill>
            </a:endParaRPr>
          </a:p>
          <a:p>
            <a:pPr marL="571500" indent="-457200">
              <a:buFont typeface="+mj-lt"/>
              <a:buAutoNum type="arabicPeriod"/>
            </a:pPr>
            <a:r>
              <a:rPr lang="es-ES" sz="2000" dirty="0" err="1" smtClean="0"/>
              <a:t>Consider</a:t>
            </a:r>
            <a:r>
              <a:rPr lang="es-ES" sz="2000" dirty="0" smtClean="0"/>
              <a:t> </a:t>
            </a:r>
            <a:r>
              <a:rPr lang="es-ES" sz="2000" dirty="0" err="1" smtClean="0"/>
              <a:t>job</a:t>
            </a:r>
            <a:r>
              <a:rPr lang="es-ES" sz="2000" dirty="0" smtClean="0"/>
              <a:t> </a:t>
            </a:r>
            <a:r>
              <a:rPr lang="es-ES" sz="2000" dirty="0" err="1" smtClean="0"/>
              <a:t>offers</a:t>
            </a:r>
            <a:r>
              <a:rPr lang="es-ES" sz="2000" dirty="0" smtClean="0"/>
              <a:t>. </a:t>
            </a:r>
            <a:r>
              <a:rPr lang="es-ES" sz="2000" dirty="0" err="1" smtClean="0"/>
              <a:t>Accept</a:t>
            </a:r>
            <a:r>
              <a:rPr lang="es-ES" sz="2000" dirty="0" smtClean="0"/>
              <a:t> </a:t>
            </a:r>
            <a:r>
              <a:rPr lang="es-ES" sz="2000" dirty="0" err="1" smtClean="0"/>
              <a:t>the</a:t>
            </a:r>
            <a:r>
              <a:rPr lang="es-ES" sz="2000" dirty="0" smtClean="0"/>
              <a:t> </a:t>
            </a:r>
            <a:r>
              <a:rPr lang="es-ES" sz="2000" dirty="0" err="1" smtClean="0"/>
              <a:t>job</a:t>
            </a:r>
            <a:r>
              <a:rPr lang="es-ES" sz="2000" dirty="0" smtClean="0"/>
              <a:t> </a:t>
            </a:r>
            <a:r>
              <a:rPr lang="es-ES" sz="2000" dirty="0" err="1" smtClean="0"/>
              <a:t>that</a:t>
            </a:r>
            <a:r>
              <a:rPr lang="es-ES" sz="2000" dirty="0" smtClean="0"/>
              <a:t> </a:t>
            </a:r>
            <a:r>
              <a:rPr lang="es-ES" sz="2000" dirty="0" err="1" smtClean="0"/>
              <a:t>meets</a:t>
            </a:r>
            <a:r>
              <a:rPr lang="es-ES" sz="2000" dirty="0" smtClean="0"/>
              <a:t> </a:t>
            </a:r>
            <a:r>
              <a:rPr lang="es-ES" sz="2000" dirty="0" err="1" smtClean="0"/>
              <a:t>financial</a:t>
            </a:r>
            <a:r>
              <a:rPr lang="es-ES" sz="2000" dirty="0" smtClean="0"/>
              <a:t> and personal </a:t>
            </a:r>
            <a:r>
              <a:rPr lang="es-ES" sz="2000" dirty="0" err="1" smtClean="0"/>
              <a:t>requirements</a:t>
            </a:r>
            <a:r>
              <a:rPr lang="es-ES" sz="2000" dirty="0" smtClean="0"/>
              <a:t>.</a:t>
            </a:r>
            <a:br>
              <a:rPr lang="es-ES" sz="2000" dirty="0" smtClean="0"/>
            </a:br>
            <a:r>
              <a:rPr lang="es-ES" sz="2000" dirty="0">
                <a:solidFill>
                  <a:srgbClr val="0036A2"/>
                </a:solidFill>
              </a:rPr>
              <a:t>Considere la posibilidad de ofertas de trabajo. Acepte el trabajo que cumple con los requisitos financieros y personales. </a:t>
            </a:r>
            <a:endParaRPr lang="es-ES" sz="2000" dirty="0" smtClean="0">
              <a:solidFill>
                <a:srgbClr val="0036A2"/>
              </a:solidFill>
            </a:endParaRPr>
          </a:p>
          <a:p>
            <a:pPr marL="571500" indent="-457200">
              <a:buFont typeface="+mj-lt"/>
              <a:buAutoNum type="arabicPeriod"/>
            </a:pPr>
            <a:r>
              <a:rPr lang="es-ES" sz="2000" dirty="0" smtClean="0"/>
              <a:t>Plan and </a:t>
            </a:r>
            <a:r>
              <a:rPr lang="es-ES" sz="2000" dirty="0" err="1" smtClean="0"/>
              <a:t>implement</a:t>
            </a:r>
            <a:r>
              <a:rPr lang="es-ES" sz="2000" dirty="0" smtClean="0"/>
              <a:t> a </a:t>
            </a:r>
            <a:r>
              <a:rPr lang="es-ES" sz="2000" dirty="0" err="1" smtClean="0"/>
              <a:t>program</a:t>
            </a:r>
            <a:r>
              <a:rPr lang="es-ES" sz="2000" dirty="0" smtClean="0"/>
              <a:t> </a:t>
            </a:r>
            <a:r>
              <a:rPr lang="es-ES" sz="2000" dirty="0" err="1" smtClean="0"/>
              <a:t>for</a:t>
            </a:r>
            <a:r>
              <a:rPr lang="es-ES" sz="2000" dirty="0" smtClean="0"/>
              <a:t> </a:t>
            </a:r>
            <a:r>
              <a:rPr lang="es-ES" sz="2000" dirty="0" err="1" smtClean="0"/>
              <a:t>career</a:t>
            </a:r>
            <a:r>
              <a:rPr lang="es-ES" sz="2000" dirty="0" smtClean="0"/>
              <a:t> </a:t>
            </a:r>
            <a:r>
              <a:rPr lang="es-ES" sz="2000" dirty="0" err="1" smtClean="0"/>
              <a:t>development</a:t>
            </a:r>
            <a:r>
              <a:rPr lang="es-ES" sz="2000" dirty="0" smtClean="0"/>
              <a:t>.</a:t>
            </a:r>
            <a:br>
              <a:rPr lang="es-ES" sz="2000" dirty="0" smtClean="0"/>
            </a:br>
            <a:r>
              <a:rPr lang="es-ES" sz="2000" dirty="0">
                <a:solidFill>
                  <a:srgbClr val="0036A2"/>
                </a:solidFill>
              </a:rPr>
              <a:t>Planificar e implementar un programa de desarrollo profesional.</a:t>
            </a:r>
          </a:p>
          <a:p>
            <a:pPr marL="571500" indent="-457200">
              <a:buFont typeface="+mj-lt"/>
              <a:buAutoNum type="arabicPeriod"/>
            </a:pPr>
            <a:endParaRPr lang="es-ES" sz="2000" dirty="0" smtClean="0"/>
          </a:p>
          <a:p>
            <a:pPr marL="571500" indent="-457200">
              <a:buFont typeface="+mj-lt"/>
              <a:buAutoNum type="arabicPeriod"/>
            </a:pPr>
            <a:endParaRPr lang="en-US" sz="2000" dirty="0">
              <a:solidFill>
                <a:srgbClr val="002060"/>
              </a:solidFill>
            </a:endParaRPr>
          </a:p>
          <a:p>
            <a:endParaRPr lang="en-US" dirty="0"/>
          </a:p>
        </p:txBody>
      </p:sp>
    </p:spTree>
    <p:extLst>
      <p:ext uri="{BB962C8B-B14F-4D97-AF65-F5344CB8AC3E}">
        <p14:creationId xmlns:p14="http://schemas.microsoft.com/office/powerpoint/2010/main" val="159156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smtClean="0"/>
              <a:t>Academic Connection: Health</a:t>
            </a:r>
            <a:br>
              <a:rPr lang="en-US" dirty="0" smtClean="0"/>
            </a:br>
            <a:r>
              <a:rPr lang="es-ES" dirty="0">
                <a:solidFill>
                  <a:srgbClr val="0036A2"/>
                </a:solidFill>
              </a:rPr>
              <a:t>Conexión Académico: </a:t>
            </a:r>
            <a:r>
              <a:rPr lang="es-ES" dirty="0" smtClean="0">
                <a:solidFill>
                  <a:srgbClr val="0036A2"/>
                </a:solidFill>
              </a:rPr>
              <a:t>Salud</a:t>
            </a:r>
          </a:p>
          <a:p>
            <a:r>
              <a:rPr lang="es-ES" dirty="0" err="1" smtClean="0"/>
              <a:t>Experts</a:t>
            </a:r>
            <a:r>
              <a:rPr lang="es-ES" dirty="0" smtClean="0"/>
              <a:t> </a:t>
            </a:r>
            <a:r>
              <a:rPr lang="es-ES" dirty="0" err="1" smtClean="0"/>
              <a:t>predict</a:t>
            </a:r>
            <a:r>
              <a:rPr lang="es-ES" dirty="0" smtClean="0"/>
              <a:t> </a:t>
            </a:r>
            <a:r>
              <a:rPr lang="es-ES" dirty="0" err="1" smtClean="0"/>
              <a:t>that</a:t>
            </a:r>
            <a:r>
              <a:rPr lang="es-ES" dirty="0" smtClean="0"/>
              <a:t> </a:t>
            </a:r>
            <a:r>
              <a:rPr lang="es-ES" dirty="0" err="1" smtClean="0"/>
              <a:t>there</a:t>
            </a:r>
            <a:r>
              <a:rPr lang="es-ES" dirty="0" smtClean="0"/>
              <a:t> </a:t>
            </a:r>
            <a:r>
              <a:rPr lang="es-ES" dirty="0" err="1" smtClean="0"/>
              <a:t>will</a:t>
            </a:r>
            <a:r>
              <a:rPr lang="es-ES" dirty="0" smtClean="0"/>
              <a:t> be 3.1 </a:t>
            </a:r>
            <a:r>
              <a:rPr lang="es-ES" dirty="0" err="1" smtClean="0"/>
              <a:t>million</a:t>
            </a:r>
            <a:r>
              <a:rPr lang="es-ES" dirty="0" smtClean="0"/>
              <a:t> new </a:t>
            </a:r>
            <a:r>
              <a:rPr lang="es-ES" dirty="0" err="1" smtClean="0"/>
              <a:t>jobs</a:t>
            </a:r>
            <a:r>
              <a:rPr lang="es-ES" dirty="0" smtClean="0"/>
              <a:t> in </a:t>
            </a:r>
            <a:r>
              <a:rPr lang="es-ES" dirty="0" err="1" smtClean="0"/>
              <a:t>the</a:t>
            </a:r>
            <a:r>
              <a:rPr lang="es-ES" dirty="0" smtClean="0"/>
              <a:t> </a:t>
            </a:r>
            <a:r>
              <a:rPr lang="es-ES" dirty="0" err="1" smtClean="0"/>
              <a:t>health</a:t>
            </a:r>
            <a:r>
              <a:rPr lang="es-ES" dirty="0" smtClean="0"/>
              <a:t> </a:t>
            </a:r>
            <a:r>
              <a:rPr lang="es-ES" dirty="0" err="1" smtClean="0"/>
              <a:t>care</a:t>
            </a:r>
            <a:r>
              <a:rPr lang="es-ES" dirty="0" smtClean="0"/>
              <a:t> </a:t>
            </a:r>
            <a:r>
              <a:rPr lang="es-ES" dirty="0" err="1" smtClean="0"/>
              <a:t>industry</a:t>
            </a:r>
            <a:r>
              <a:rPr lang="es-ES" dirty="0" smtClean="0"/>
              <a:t> </a:t>
            </a:r>
            <a:r>
              <a:rPr lang="es-ES" dirty="0" err="1" smtClean="0"/>
              <a:t>over</a:t>
            </a:r>
            <a:r>
              <a:rPr lang="es-ES" dirty="0" smtClean="0"/>
              <a:t> </a:t>
            </a:r>
            <a:r>
              <a:rPr lang="es-ES" dirty="0" err="1" smtClean="0"/>
              <a:t>the</a:t>
            </a:r>
            <a:r>
              <a:rPr lang="es-ES" dirty="0" smtClean="0"/>
              <a:t> </a:t>
            </a:r>
            <a:r>
              <a:rPr lang="es-ES" dirty="0" err="1" smtClean="0"/>
              <a:t>next</a:t>
            </a:r>
            <a:r>
              <a:rPr lang="es-ES" dirty="0" smtClean="0"/>
              <a:t> </a:t>
            </a:r>
            <a:r>
              <a:rPr lang="es-ES" dirty="0" err="1" smtClean="0"/>
              <a:t>few</a:t>
            </a:r>
            <a:r>
              <a:rPr lang="es-ES" dirty="0" smtClean="0"/>
              <a:t> </a:t>
            </a:r>
            <a:r>
              <a:rPr lang="es-ES" dirty="0" err="1" smtClean="0"/>
              <a:t>years</a:t>
            </a:r>
            <a:r>
              <a:rPr lang="es-ES" dirty="0" smtClean="0"/>
              <a:t>. </a:t>
            </a:r>
            <a:r>
              <a:rPr lang="es-ES" dirty="0" err="1" smtClean="0"/>
              <a:t>Interestingly</a:t>
            </a:r>
            <a:r>
              <a:rPr lang="es-ES" dirty="0" smtClean="0"/>
              <a:t>, </a:t>
            </a:r>
            <a:r>
              <a:rPr lang="es-ES" dirty="0" err="1" smtClean="0"/>
              <a:t>many</a:t>
            </a:r>
            <a:r>
              <a:rPr lang="es-ES" dirty="0" smtClean="0"/>
              <a:t> of </a:t>
            </a:r>
            <a:r>
              <a:rPr lang="es-ES" dirty="0" err="1" smtClean="0"/>
              <a:t>these</a:t>
            </a:r>
            <a:r>
              <a:rPr lang="es-ES" dirty="0" smtClean="0"/>
              <a:t> </a:t>
            </a:r>
            <a:r>
              <a:rPr lang="es-ES" dirty="0" err="1" smtClean="0"/>
              <a:t>jobs</a:t>
            </a:r>
            <a:r>
              <a:rPr lang="es-ES" dirty="0" smtClean="0"/>
              <a:t> </a:t>
            </a:r>
            <a:r>
              <a:rPr lang="es-ES" dirty="0" err="1" smtClean="0"/>
              <a:t>will</a:t>
            </a:r>
            <a:r>
              <a:rPr lang="es-ES" dirty="0" smtClean="0"/>
              <a:t> be in </a:t>
            </a:r>
            <a:r>
              <a:rPr lang="es-ES" dirty="0" err="1" smtClean="0"/>
              <a:t>the</a:t>
            </a:r>
            <a:r>
              <a:rPr lang="es-ES" dirty="0" smtClean="0"/>
              <a:t> </a:t>
            </a:r>
            <a:r>
              <a:rPr lang="es-ES" dirty="0" err="1" smtClean="0"/>
              <a:t>field</a:t>
            </a:r>
            <a:r>
              <a:rPr lang="es-ES" dirty="0" smtClean="0"/>
              <a:t> of </a:t>
            </a:r>
            <a:r>
              <a:rPr lang="es-ES" dirty="0" err="1" smtClean="0"/>
              <a:t>finance</a:t>
            </a:r>
            <a:r>
              <a:rPr lang="es-ES" dirty="0" smtClean="0"/>
              <a:t>. </a:t>
            </a:r>
            <a:r>
              <a:rPr lang="es-ES" dirty="0" err="1" smtClean="0"/>
              <a:t>With</a:t>
            </a:r>
            <a:r>
              <a:rPr lang="es-ES" dirty="0" smtClean="0"/>
              <a:t> a </a:t>
            </a:r>
            <a:r>
              <a:rPr lang="es-ES" dirty="0" err="1" smtClean="0"/>
              <a:t>partner</a:t>
            </a:r>
            <a:r>
              <a:rPr lang="es-ES" dirty="0" smtClean="0"/>
              <a:t>, </a:t>
            </a:r>
            <a:r>
              <a:rPr lang="es-ES" dirty="0" err="1" smtClean="0"/>
              <a:t>list</a:t>
            </a:r>
            <a:r>
              <a:rPr lang="es-ES" dirty="0" smtClean="0"/>
              <a:t> as </a:t>
            </a:r>
            <a:r>
              <a:rPr lang="es-ES" dirty="0" err="1" smtClean="0"/>
              <a:t>many</a:t>
            </a:r>
            <a:r>
              <a:rPr lang="es-ES" dirty="0" smtClean="0"/>
              <a:t> </a:t>
            </a:r>
            <a:r>
              <a:rPr lang="es-ES" dirty="0" err="1" smtClean="0"/>
              <a:t>financial</a:t>
            </a:r>
            <a:r>
              <a:rPr lang="es-ES" dirty="0" smtClean="0"/>
              <a:t> </a:t>
            </a:r>
            <a:r>
              <a:rPr lang="es-ES" dirty="0" err="1" smtClean="0"/>
              <a:t>services</a:t>
            </a:r>
            <a:r>
              <a:rPr lang="es-ES" dirty="0" smtClean="0"/>
              <a:t> </a:t>
            </a:r>
            <a:r>
              <a:rPr lang="es-ES" dirty="0" err="1" smtClean="0"/>
              <a:t>careers</a:t>
            </a:r>
            <a:r>
              <a:rPr lang="es-ES" dirty="0" smtClean="0"/>
              <a:t> as </a:t>
            </a:r>
            <a:r>
              <a:rPr lang="es-ES" dirty="0" err="1" smtClean="0"/>
              <a:t>you</a:t>
            </a:r>
            <a:r>
              <a:rPr lang="es-ES" dirty="0" smtClean="0"/>
              <a:t> can </a:t>
            </a:r>
            <a:r>
              <a:rPr lang="es-ES" dirty="0" err="1" smtClean="0"/>
              <a:t>think</a:t>
            </a:r>
            <a:r>
              <a:rPr lang="es-ES" dirty="0" smtClean="0"/>
              <a:t> of </a:t>
            </a:r>
            <a:r>
              <a:rPr lang="es-ES" dirty="0" err="1" smtClean="0"/>
              <a:t>that</a:t>
            </a:r>
            <a:r>
              <a:rPr lang="es-ES" dirty="0" smtClean="0"/>
              <a:t> </a:t>
            </a:r>
            <a:r>
              <a:rPr lang="es-ES" dirty="0" err="1" smtClean="0"/>
              <a:t>might</a:t>
            </a:r>
            <a:r>
              <a:rPr lang="es-ES" dirty="0" smtClean="0"/>
              <a:t> be </a:t>
            </a:r>
            <a:r>
              <a:rPr lang="es-ES" dirty="0" err="1" smtClean="0"/>
              <a:t>found</a:t>
            </a:r>
            <a:r>
              <a:rPr lang="es-ES" dirty="0" smtClean="0"/>
              <a:t> in </a:t>
            </a:r>
            <a:r>
              <a:rPr lang="es-ES" dirty="0" err="1" smtClean="0"/>
              <a:t>the</a:t>
            </a:r>
            <a:r>
              <a:rPr lang="es-ES" dirty="0" smtClean="0"/>
              <a:t> </a:t>
            </a:r>
            <a:r>
              <a:rPr lang="es-ES" dirty="0" err="1" smtClean="0"/>
              <a:t>health</a:t>
            </a:r>
            <a:r>
              <a:rPr lang="es-ES" dirty="0" smtClean="0"/>
              <a:t> </a:t>
            </a:r>
            <a:r>
              <a:rPr lang="es-ES" dirty="0" err="1" smtClean="0"/>
              <a:t>field</a:t>
            </a:r>
            <a:r>
              <a:rPr lang="es-ES" dirty="0" smtClean="0"/>
              <a:t>. </a:t>
            </a:r>
            <a:r>
              <a:rPr lang="es-ES" dirty="0" err="1" smtClean="0"/>
              <a:t>If</a:t>
            </a:r>
            <a:r>
              <a:rPr lang="es-ES" dirty="0" smtClean="0"/>
              <a:t> </a:t>
            </a:r>
            <a:r>
              <a:rPr lang="es-ES" dirty="0" err="1" smtClean="0"/>
              <a:t>possible</a:t>
            </a:r>
            <a:r>
              <a:rPr lang="es-ES" dirty="0" smtClean="0"/>
              <a:t>, </a:t>
            </a:r>
            <a:r>
              <a:rPr lang="es-ES" dirty="0" err="1" smtClean="0"/>
              <a:t>contact</a:t>
            </a:r>
            <a:r>
              <a:rPr lang="es-ES" dirty="0" smtClean="0"/>
              <a:t> </a:t>
            </a:r>
            <a:r>
              <a:rPr lang="es-ES" dirty="0" err="1" smtClean="0"/>
              <a:t>hospitals</a:t>
            </a:r>
            <a:r>
              <a:rPr lang="es-ES" dirty="0" smtClean="0"/>
              <a:t>, </a:t>
            </a:r>
            <a:r>
              <a:rPr lang="es-ES" dirty="0" err="1" smtClean="0"/>
              <a:t>nursing</a:t>
            </a:r>
            <a:r>
              <a:rPr lang="es-ES" dirty="0" smtClean="0"/>
              <a:t> </a:t>
            </a:r>
            <a:r>
              <a:rPr lang="es-ES" dirty="0" err="1" smtClean="0"/>
              <a:t>homes</a:t>
            </a:r>
            <a:r>
              <a:rPr lang="es-ES" dirty="0" smtClean="0"/>
              <a:t>, </a:t>
            </a:r>
            <a:r>
              <a:rPr lang="es-ES" dirty="0" err="1" smtClean="0"/>
              <a:t>doctors</a:t>
            </a:r>
            <a:r>
              <a:rPr lang="es-ES" dirty="0" smtClean="0"/>
              <a:t>’ </a:t>
            </a:r>
            <a:r>
              <a:rPr lang="es-ES" dirty="0" err="1" smtClean="0"/>
              <a:t>offices</a:t>
            </a:r>
            <a:r>
              <a:rPr lang="es-ES" dirty="0" smtClean="0"/>
              <a:t>, and </a:t>
            </a:r>
            <a:r>
              <a:rPr lang="es-ES" dirty="0" err="1" smtClean="0"/>
              <a:t>managed</a:t>
            </a:r>
            <a:r>
              <a:rPr lang="es-ES" dirty="0" smtClean="0"/>
              <a:t> </a:t>
            </a:r>
            <a:r>
              <a:rPr lang="es-ES" dirty="0" err="1" smtClean="0"/>
              <a:t>care</a:t>
            </a:r>
            <a:r>
              <a:rPr lang="es-ES" dirty="0" smtClean="0"/>
              <a:t> </a:t>
            </a:r>
            <a:r>
              <a:rPr lang="es-ES" dirty="0" err="1" smtClean="0"/>
              <a:t>facilities</a:t>
            </a:r>
            <a:r>
              <a:rPr lang="es-ES" dirty="0" smtClean="0"/>
              <a:t>. </a:t>
            </a:r>
            <a:r>
              <a:rPr lang="es-ES" dirty="0" err="1" smtClean="0"/>
              <a:t>Choose</a:t>
            </a:r>
            <a:r>
              <a:rPr lang="es-ES" dirty="0" smtClean="0"/>
              <a:t> </a:t>
            </a:r>
            <a:r>
              <a:rPr lang="es-ES" dirty="0" err="1" smtClean="0"/>
              <a:t>one</a:t>
            </a:r>
            <a:r>
              <a:rPr lang="es-ES" dirty="0" smtClean="0"/>
              <a:t> </a:t>
            </a:r>
            <a:r>
              <a:rPr lang="es-ES" dirty="0" err="1" smtClean="0"/>
              <a:t>career</a:t>
            </a:r>
            <a:r>
              <a:rPr lang="es-ES" dirty="0" smtClean="0"/>
              <a:t> </a:t>
            </a:r>
            <a:r>
              <a:rPr lang="es-ES" dirty="0" err="1" smtClean="0"/>
              <a:t>from</a:t>
            </a:r>
            <a:r>
              <a:rPr lang="es-ES" dirty="0" smtClean="0"/>
              <a:t> </a:t>
            </a:r>
            <a:r>
              <a:rPr lang="es-ES" dirty="0" err="1" smtClean="0"/>
              <a:t>your</a:t>
            </a:r>
            <a:r>
              <a:rPr lang="es-ES" dirty="0" smtClean="0"/>
              <a:t> </a:t>
            </a:r>
            <a:r>
              <a:rPr lang="es-ES" dirty="0" err="1" smtClean="0"/>
              <a:t>list</a:t>
            </a:r>
            <a:r>
              <a:rPr lang="es-ES" dirty="0" smtClean="0"/>
              <a:t> and </a:t>
            </a:r>
            <a:r>
              <a:rPr lang="es-ES" dirty="0" err="1" smtClean="0"/>
              <a:t>find</a:t>
            </a:r>
            <a:r>
              <a:rPr lang="es-ES" dirty="0" smtClean="0"/>
              <a:t> </a:t>
            </a:r>
            <a:r>
              <a:rPr lang="es-ES" dirty="0" err="1" smtClean="0"/>
              <a:t>out</a:t>
            </a:r>
            <a:r>
              <a:rPr lang="es-ES" dirty="0" smtClean="0"/>
              <a:t> more </a:t>
            </a:r>
            <a:r>
              <a:rPr lang="es-ES" dirty="0" err="1" smtClean="0"/>
              <a:t>about</a:t>
            </a:r>
            <a:r>
              <a:rPr lang="es-ES" dirty="0" smtClean="0"/>
              <a:t> </a:t>
            </a:r>
            <a:r>
              <a:rPr lang="es-ES" dirty="0" err="1" smtClean="0"/>
              <a:t>it</a:t>
            </a:r>
            <a:r>
              <a:rPr lang="es-ES" dirty="0" smtClean="0"/>
              <a:t>.</a:t>
            </a:r>
          </a:p>
          <a:p>
            <a:r>
              <a:rPr lang="es-ES" dirty="0">
                <a:solidFill>
                  <a:srgbClr val="0036A2"/>
                </a:solidFill>
              </a:rPr>
              <a:t>Los expertos predicen que habrá 3,1 millones de nuevos puestos de trabajo en la industria del cuidado de la salud en los próximos años . Curiosamente, muchos de estos puestos de trabajo estarán en el campo de las finanzas . Con un compañero, enumerar tantas carreras de servicios financieros como se puede pensar que se podrían encontrar en el campo de la salud . Si es posible , los hospitales de contacto, hogares de ancianos, consultorios médicos, y gestionan centros de atención . Elige una carrera de su lista y encontrar más información al respecto.</a:t>
            </a:r>
            <a:r>
              <a:rPr lang="en-US" dirty="0" smtClean="0">
                <a:solidFill>
                  <a:srgbClr val="0036A2"/>
                </a:solidFill>
              </a:rPr>
              <a:t/>
            </a:r>
            <a:br>
              <a:rPr lang="en-US" dirty="0" smtClean="0">
                <a:solidFill>
                  <a:srgbClr val="0036A2"/>
                </a:solidFill>
              </a:rPr>
            </a:br>
            <a:endParaRPr lang="en-US" dirty="0">
              <a:solidFill>
                <a:srgbClr val="0036A2"/>
              </a:solidFill>
            </a:endParaRPr>
          </a:p>
        </p:txBody>
      </p:sp>
    </p:spTree>
    <p:extLst>
      <p:ext uri="{BB962C8B-B14F-4D97-AF65-F5344CB8AC3E}">
        <p14:creationId xmlns:p14="http://schemas.microsoft.com/office/powerpoint/2010/main" val="97068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smtClean="0"/>
              <a:t>Before you begin your job search, you should think about how the following factors might affect you.</a:t>
            </a:r>
          </a:p>
          <a:p>
            <a:pPr marL="114300" indent="0">
              <a:buNone/>
            </a:pPr>
            <a:r>
              <a:rPr lang="es-ES" dirty="0">
                <a:solidFill>
                  <a:srgbClr val="0036A2"/>
                </a:solidFill>
              </a:rPr>
              <a:t>Antes de comenzar su búsqueda de empleo , usted debe pensar en cómo los siguientes factores podrían afectar a </a:t>
            </a:r>
            <a:r>
              <a:rPr lang="es-ES" dirty="0" smtClean="0">
                <a:solidFill>
                  <a:srgbClr val="0036A2"/>
                </a:solidFill>
              </a:rPr>
              <a:t>usted.</a:t>
            </a:r>
          </a:p>
          <a:p>
            <a:pPr marL="114300" indent="0">
              <a:buNone/>
            </a:pPr>
            <a:endParaRPr lang="es-ES" dirty="0">
              <a:solidFill>
                <a:srgbClr val="0036A2"/>
              </a:solidFill>
            </a:endParaRPr>
          </a:p>
          <a:p>
            <a:pPr marL="114300" indent="0">
              <a:buNone/>
            </a:pPr>
            <a:r>
              <a:rPr lang="es-ES" sz="2600" b="1" dirty="0" smtClean="0">
                <a:solidFill>
                  <a:srgbClr val="002060"/>
                </a:solidFill>
              </a:rPr>
              <a:t>Social </a:t>
            </a:r>
            <a:r>
              <a:rPr lang="es-ES" sz="2600" b="1" dirty="0" err="1" smtClean="0">
                <a:solidFill>
                  <a:srgbClr val="002060"/>
                </a:solidFill>
              </a:rPr>
              <a:t>Influences</a:t>
            </a:r>
            <a:endParaRPr lang="es-ES" sz="2600" b="1" dirty="0" smtClean="0">
              <a:solidFill>
                <a:srgbClr val="002060"/>
              </a:solidFill>
            </a:endParaRPr>
          </a:p>
          <a:p>
            <a:pPr marL="114300" indent="0">
              <a:buNone/>
            </a:pPr>
            <a:r>
              <a:rPr lang="es-ES" sz="2000" i="1" dirty="0" err="1" smtClean="0">
                <a:solidFill>
                  <a:srgbClr val="FF0000"/>
                </a:solidFill>
              </a:rPr>
              <a:t>Demographic</a:t>
            </a:r>
            <a:r>
              <a:rPr lang="es-ES" sz="2000" i="1" dirty="0" smtClean="0">
                <a:solidFill>
                  <a:srgbClr val="FF0000"/>
                </a:solidFill>
              </a:rPr>
              <a:t> </a:t>
            </a:r>
            <a:r>
              <a:rPr lang="es-ES" sz="2000" i="1" dirty="0" err="1" smtClean="0">
                <a:solidFill>
                  <a:srgbClr val="FF0000"/>
                </a:solidFill>
              </a:rPr>
              <a:t>trends</a:t>
            </a:r>
            <a:r>
              <a:rPr lang="es-ES" sz="2000" i="1" dirty="0" smtClean="0">
                <a:solidFill>
                  <a:srgbClr val="FF0000"/>
                </a:solidFill>
              </a:rPr>
              <a:t> </a:t>
            </a:r>
            <a:r>
              <a:rPr lang="es-ES" sz="2000" dirty="0" smtClean="0">
                <a:solidFill>
                  <a:srgbClr val="002060"/>
                </a:solidFill>
              </a:rPr>
              <a:t>are </a:t>
            </a:r>
            <a:r>
              <a:rPr lang="es-ES" sz="2000" dirty="0" err="1" smtClean="0">
                <a:solidFill>
                  <a:srgbClr val="002060"/>
                </a:solidFill>
              </a:rPr>
              <a:t>always</a:t>
            </a:r>
            <a:r>
              <a:rPr lang="es-ES" sz="2000" dirty="0" smtClean="0">
                <a:solidFill>
                  <a:srgbClr val="002060"/>
                </a:solidFill>
              </a:rPr>
              <a:t> in </a:t>
            </a:r>
            <a:r>
              <a:rPr lang="es-ES" sz="2000" dirty="0" err="1" smtClean="0">
                <a:solidFill>
                  <a:srgbClr val="002060"/>
                </a:solidFill>
              </a:rPr>
              <a:t>which</a:t>
            </a:r>
            <a:r>
              <a:rPr lang="es-ES" sz="2000" dirty="0" smtClean="0">
                <a:solidFill>
                  <a:srgbClr val="002060"/>
                </a:solidFill>
              </a:rPr>
              <a:t> </a:t>
            </a:r>
            <a:r>
              <a:rPr lang="es-ES" sz="2000" dirty="0" err="1" smtClean="0">
                <a:solidFill>
                  <a:srgbClr val="002060"/>
                </a:solidFill>
              </a:rPr>
              <a:t>groups</a:t>
            </a:r>
            <a:r>
              <a:rPr lang="es-ES" sz="2000" dirty="0" smtClean="0">
                <a:solidFill>
                  <a:srgbClr val="002060"/>
                </a:solidFill>
              </a:rPr>
              <a:t> of </a:t>
            </a:r>
            <a:r>
              <a:rPr lang="es-ES" sz="2000" dirty="0" err="1" smtClean="0">
                <a:solidFill>
                  <a:srgbClr val="002060"/>
                </a:solidFill>
              </a:rPr>
              <a:t>people</a:t>
            </a:r>
            <a:r>
              <a:rPr lang="es-ES" sz="2000" dirty="0" smtClean="0">
                <a:solidFill>
                  <a:srgbClr val="002060"/>
                </a:solidFill>
              </a:rPr>
              <a:t> </a:t>
            </a:r>
            <a:r>
              <a:rPr lang="es-ES" sz="2000" dirty="0" err="1" smtClean="0">
                <a:solidFill>
                  <a:srgbClr val="002060"/>
                </a:solidFill>
              </a:rPr>
              <a:t>change</a:t>
            </a:r>
            <a:r>
              <a:rPr lang="es-ES" sz="2000" dirty="0" smtClean="0">
                <a:solidFill>
                  <a:srgbClr val="002060"/>
                </a:solidFill>
              </a:rPr>
              <a:t> </a:t>
            </a:r>
            <a:r>
              <a:rPr lang="es-ES" sz="2000" dirty="0" err="1" smtClean="0">
                <a:solidFill>
                  <a:srgbClr val="002060"/>
                </a:solidFill>
              </a:rPr>
              <a:t>over</a:t>
            </a:r>
            <a:r>
              <a:rPr lang="es-ES" sz="2000" dirty="0" smtClean="0">
                <a:solidFill>
                  <a:srgbClr val="002060"/>
                </a:solidFill>
              </a:rPr>
              <a:t> time. </a:t>
            </a:r>
            <a:r>
              <a:rPr lang="es-ES" sz="2000" dirty="0" err="1" smtClean="0">
                <a:solidFill>
                  <a:srgbClr val="002060"/>
                </a:solidFill>
              </a:rPr>
              <a:t>These</a:t>
            </a:r>
            <a:r>
              <a:rPr lang="es-ES" sz="2000" dirty="0" smtClean="0">
                <a:solidFill>
                  <a:srgbClr val="002060"/>
                </a:solidFill>
              </a:rPr>
              <a:t> </a:t>
            </a:r>
            <a:r>
              <a:rPr lang="es-ES" sz="2000" dirty="0" err="1" smtClean="0">
                <a:solidFill>
                  <a:srgbClr val="002060"/>
                </a:solidFill>
              </a:rPr>
              <a:t>developments</a:t>
            </a:r>
            <a:r>
              <a:rPr lang="es-ES" sz="2000" dirty="0" smtClean="0">
                <a:solidFill>
                  <a:srgbClr val="002060"/>
                </a:solidFill>
              </a:rPr>
              <a:t> can </a:t>
            </a:r>
            <a:r>
              <a:rPr lang="es-ES" sz="2000" dirty="0" err="1" smtClean="0">
                <a:solidFill>
                  <a:srgbClr val="002060"/>
                </a:solidFill>
              </a:rPr>
              <a:t>affect</a:t>
            </a:r>
            <a:r>
              <a:rPr lang="es-ES" sz="2000" dirty="0" smtClean="0">
                <a:solidFill>
                  <a:srgbClr val="002060"/>
                </a:solidFill>
              </a:rPr>
              <a:t> </a:t>
            </a:r>
            <a:r>
              <a:rPr lang="es-ES" sz="2000" dirty="0" err="1" smtClean="0">
                <a:solidFill>
                  <a:srgbClr val="002060"/>
                </a:solidFill>
              </a:rPr>
              <a:t>your</a:t>
            </a:r>
            <a:r>
              <a:rPr lang="es-ES" sz="2000" dirty="0" smtClean="0">
                <a:solidFill>
                  <a:srgbClr val="002060"/>
                </a:solidFill>
              </a:rPr>
              <a:t> </a:t>
            </a:r>
            <a:r>
              <a:rPr lang="es-ES" sz="2000" dirty="0" err="1" smtClean="0">
                <a:solidFill>
                  <a:srgbClr val="002060"/>
                </a:solidFill>
              </a:rPr>
              <a:t>employment</a:t>
            </a:r>
            <a:r>
              <a:rPr lang="es-ES" sz="2000" dirty="0" smtClean="0">
                <a:solidFill>
                  <a:srgbClr val="002060"/>
                </a:solidFill>
              </a:rPr>
              <a:t> </a:t>
            </a:r>
            <a:r>
              <a:rPr lang="es-ES" sz="2000" dirty="0" err="1" smtClean="0">
                <a:solidFill>
                  <a:srgbClr val="002060"/>
                </a:solidFill>
              </a:rPr>
              <a:t>oppotunities</a:t>
            </a:r>
            <a:r>
              <a:rPr lang="es-ES" sz="2000" dirty="0" smtClean="0">
                <a:solidFill>
                  <a:srgbClr val="002060"/>
                </a:solidFill>
              </a:rPr>
              <a:t>. </a:t>
            </a:r>
            <a:r>
              <a:rPr lang="es-ES" sz="2000" dirty="0" err="1" smtClean="0">
                <a:solidFill>
                  <a:srgbClr val="002060"/>
                </a:solidFill>
              </a:rPr>
              <a:t>Some</a:t>
            </a:r>
            <a:r>
              <a:rPr lang="es-ES" sz="2000" dirty="0" smtClean="0">
                <a:solidFill>
                  <a:srgbClr val="002060"/>
                </a:solidFill>
              </a:rPr>
              <a:t> </a:t>
            </a:r>
            <a:r>
              <a:rPr lang="es-ES" sz="2000" dirty="0" err="1" smtClean="0">
                <a:solidFill>
                  <a:srgbClr val="002060"/>
                </a:solidFill>
              </a:rPr>
              <a:t>recent</a:t>
            </a:r>
            <a:r>
              <a:rPr lang="es-ES" sz="2000" dirty="0" smtClean="0">
                <a:solidFill>
                  <a:srgbClr val="002060"/>
                </a:solidFill>
              </a:rPr>
              <a:t> </a:t>
            </a:r>
            <a:r>
              <a:rPr lang="es-ES" sz="2000" dirty="0" err="1" smtClean="0">
                <a:solidFill>
                  <a:srgbClr val="002060"/>
                </a:solidFill>
              </a:rPr>
              <a:t>demographic</a:t>
            </a:r>
            <a:r>
              <a:rPr lang="es-ES" sz="2000" dirty="0" smtClean="0">
                <a:solidFill>
                  <a:srgbClr val="002060"/>
                </a:solidFill>
              </a:rPr>
              <a:t> </a:t>
            </a:r>
            <a:r>
              <a:rPr lang="es-ES" sz="2000" dirty="0" err="1" smtClean="0">
                <a:solidFill>
                  <a:srgbClr val="002060"/>
                </a:solidFill>
              </a:rPr>
              <a:t>trends</a:t>
            </a:r>
            <a:r>
              <a:rPr lang="es-ES" sz="2000" dirty="0" smtClean="0">
                <a:solidFill>
                  <a:srgbClr val="002060"/>
                </a:solidFill>
              </a:rPr>
              <a:t> </a:t>
            </a:r>
            <a:r>
              <a:rPr lang="es-ES" sz="2000" dirty="0" err="1" smtClean="0">
                <a:solidFill>
                  <a:srgbClr val="002060"/>
                </a:solidFill>
              </a:rPr>
              <a:t>that</a:t>
            </a:r>
            <a:r>
              <a:rPr lang="es-ES" sz="2000" dirty="0" smtClean="0">
                <a:solidFill>
                  <a:srgbClr val="002060"/>
                </a:solidFill>
              </a:rPr>
              <a:t> </a:t>
            </a:r>
            <a:r>
              <a:rPr lang="es-ES" sz="2000" dirty="0" err="1" smtClean="0">
                <a:solidFill>
                  <a:srgbClr val="002060"/>
                </a:solidFill>
              </a:rPr>
              <a:t>have</a:t>
            </a:r>
            <a:r>
              <a:rPr lang="es-ES" sz="2000" dirty="0" smtClean="0">
                <a:solidFill>
                  <a:srgbClr val="002060"/>
                </a:solidFill>
              </a:rPr>
              <a:t> </a:t>
            </a:r>
            <a:r>
              <a:rPr lang="es-ES" sz="2000" dirty="0" err="1" smtClean="0">
                <a:solidFill>
                  <a:srgbClr val="002060"/>
                </a:solidFill>
              </a:rPr>
              <a:t>affected</a:t>
            </a:r>
            <a:r>
              <a:rPr lang="es-ES" sz="2000" dirty="0" smtClean="0">
                <a:solidFill>
                  <a:srgbClr val="002060"/>
                </a:solidFill>
              </a:rPr>
              <a:t> </a:t>
            </a:r>
            <a:r>
              <a:rPr lang="es-ES" sz="2000" dirty="0" err="1" smtClean="0">
                <a:solidFill>
                  <a:srgbClr val="002060"/>
                </a:solidFill>
              </a:rPr>
              <a:t>the</a:t>
            </a:r>
            <a:r>
              <a:rPr lang="es-ES" sz="2000" dirty="0" smtClean="0">
                <a:solidFill>
                  <a:srgbClr val="002060"/>
                </a:solidFill>
              </a:rPr>
              <a:t> </a:t>
            </a:r>
            <a:r>
              <a:rPr lang="es-ES" sz="2000" dirty="0" err="1" smtClean="0">
                <a:solidFill>
                  <a:srgbClr val="002060"/>
                </a:solidFill>
              </a:rPr>
              <a:t>job</a:t>
            </a:r>
            <a:r>
              <a:rPr lang="es-ES" sz="2000" dirty="0" smtClean="0">
                <a:solidFill>
                  <a:srgbClr val="002060"/>
                </a:solidFill>
              </a:rPr>
              <a:t> </a:t>
            </a:r>
            <a:r>
              <a:rPr lang="es-ES" sz="2000" dirty="0" err="1" smtClean="0">
                <a:solidFill>
                  <a:srgbClr val="002060"/>
                </a:solidFill>
              </a:rPr>
              <a:t>market</a:t>
            </a:r>
            <a:r>
              <a:rPr lang="es-ES" sz="2000" dirty="0" smtClean="0">
                <a:solidFill>
                  <a:srgbClr val="002060"/>
                </a:solidFill>
              </a:rPr>
              <a:t> </a:t>
            </a:r>
            <a:r>
              <a:rPr lang="es-ES" sz="2000" dirty="0" err="1" smtClean="0">
                <a:solidFill>
                  <a:srgbClr val="002060"/>
                </a:solidFill>
              </a:rPr>
              <a:t>include</a:t>
            </a:r>
            <a:r>
              <a:rPr lang="es-ES" sz="2000" dirty="0" smtClean="0">
                <a:solidFill>
                  <a:srgbClr val="002060"/>
                </a:solidFill>
              </a:rPr>
              <a:t>:</a:t>
            </a:r>
            <a:br>
              <a:rPr lang="es-ES" sz="2000" dirty="0" smtClean="0">
                <a:solidFill>
                  <a:srgbClr val="002060"/>
                </a:solidFill>
              </a:rPr>
            </a:br>
            <a:r>
              <a:rPr lang="es-ES" i="1" dirty="0">
                <a:solidFill>
                  <a:srgbClr val="FF0000"/>
                </a:solidFill>
              </a:rPr>
              <a:t>Las tendencias demográficas </a:t>
            </a:r>
            <a:r>
              <a:rPr lang="es-ES" dirty="0">
                <a:solidFill>
                  <a:srgbClr val="0036A2"/>
                </a:solidFill>
              </a:rPr>
              <a:t>son siempre en el que grupos de personas cambian con el tiempo . Estos acontecimientos pueden afectar sus </a:t>
            </a:r>
            <a:r>
              <a:rPr lang="es-ES" dirty="0" err="1">
                <a:solidFill>
                  <a:srgbClr val="0036A2"/>
                </a:solidFill>
              </a:rPr>
              <a:t>oppotunities</a:t>
            </a:r>
            <a:r>
              <a:rPr lang="es-ES" dirty="0">
                <a:solidFill>
                  <a:srgbClr val="0036A2"/>
                </a:solidFill>
              </a:rPr>
              <a:t> empleo. Algunas tendencias demográficas recientes que han afectado al mercado de trabajo incluyen:</a:t>
            </a:r>
            <a:endParaRPr lang="en-US" dirty="0">
              <a:solidFill>
                <a:srgbClr val="0036A2"/>
              </a:solidFill>
            </a:endParaRPr>
          </a:p>
        </p:txBody>
      </p:sp>
    </p:spTree>
    <p:extLst>
      <p:ext uri="{BB962C8B-B14F-4D97-AF65-F5344CB8AC3E}">
        <p14:creationId xmlns:p14="http://schemas.microsoft.com/office/powerpoint/2010/main" val="33042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1447800"/>
          </a:xfrm>
        </p:spPr>
        <p:txBody>
          <a:bodyPr>
            <a:noAutofit/>
          </a:bodyPr>
          <a:lstStyle/>
          <a:p>
            <a:r>
              <a:rPr lang="en-US" sz="4000" dirty="0"/>
              <a:t>Decisions and Goals in Personal </a:t>
            </a:r>
            <a:r>
              <a:rPr lang="en-US" sz="4000" dirty="0" smtClean="0"/>
              <a:t>finance </a:t>
            </a:r>
            <a:r>
              <a:rPr lang="es-ES" sz="2000" dirty="0">
                <a:solidFill>
                  <a:srgbClr val="0036A2"/>
                </a:solidFill>
              </a:rPr>
              <a:t>Decisión en la planificación de su carrera? </a:t>
            </a:r>
            <a:r>
              <a:rPr lang="es-ES" sz="1800" dirty="0">
                <a:solidFill>
                  <a:srgbClr val="0036A2"/>
                </a:solidFill>
              </a:rPr>
              <a:t>(Sección 2.1)</a:t>
            </a:r>
            <a:r>
              <a:rPr lang="en-US" sz="2000" dirty="0">
                <a:solidFill>
                  <a:srgbClr val="0036A2"/>
                </a:solidFill>
              </a:rPr>
              <a:t/>
            </a:r>
            <a:br>
              <a:rPr lang="en-US" sz="2000" dirty="0">
                <a:solidFill>
                  <a:srgbClr val="0036A2"/>
                </a:solidFill>
              </a:rPr>
            </a:br>
            <a:endParaRPr lang="en-US" sz="2400" dirty="0">
              <a:solidFill>
                <a:srgbClr val="0036A2"/>
              </a:solidFill>
            </a:endParaRPr>
          </a:p>
        </p:txBody>
      </p:sp>
      <p:sp>
        <p:nvSpPr>
          <p:cNvPr id="3" name="Content Placeholder 2"/>
          <p:cNvSpPr>
            <a:spLocks noGrp="1"/>
          </p:cNvSpPr>
          <p:nvPr>
            <p:ph idx="1"/>
          </p:nvPr>
        </p:nvSpPr>
        <p:spPr>
          <a:xfrm>
            <a:off x="457200" y="2057400"/>
            <a:ext cx="7620000" cy="4343400"/>
          </a:xfrm>
        </p:spPr>
        <p:txBody>
          <a:bodyPr>
            <a:normAutofit fontScale="92500"/>
          </a:bodyPr>
          <a:lstStyle/>
          <a:p>
            <a:r>
              <a:rPr lang="en-US" i="1" u="sng" dirty="0">
                <a:solidFill>
                  <a:srgbClr val="FF0000"/>
                </a:solidFill>
              </a:rPr>
              <a:t>Answer:</a:t>
            </a:r>
            <a:r>
              <a:rPr lang="en-US" dirty="0">
                <a:solidFill>
                  <a:srgbClr val="0070C0"/>
                </a:solidFill>
              </a:rPr>
              <a:t> </a:t>
            </a:r>
            <a:r>
              <a:rPr lang="en-US" dirty="0"/>
              <a:t>Money, and lots of it, may be your motivation for work, but your need to consider many other factors as well. Since you will probably spend the majority of your life working, the old adage: “Choose a career you love and the money will follow”, might be something to think about. Your personal values, goals and interests are the basis for any career decision</a:t>
            </a:r>
            <a:r>
              <a:rPr lang="en-US" dirty="0" smtClean="0"/>
              <a:t>.</a:t>
            </a:r>
          </a:p>
          <a:p>
            <a:r>
              <a:rPr lang="es-ES" i="1" u="sng" dirty="0">
                <a:solidFill>
                  <a:srgbClr val="FF0000"/>
                </a:solidFill>
              </a:rPr>
              <a:t>Respuesta:</a:t>
            </a:r>
            <a:r>
              <a:rPr lang="es-ES" dirty="0"/>
              <a:t> </a:t>
            </a:r>
            <a:r>
              <a:rPr lang="es-ES" dirty="0">
                <a:solidFill>
                  <a:srgbClr val="0036A2"/>
                </a:solidFill>
              </a:rPr>
              <a:t>El dinero, y mucha de ella, puede ser su motivación para el trabajo, pero su necesidad de considerar muchos otros factores. Puesto que usted probablemente pasar la mayoría de su trabajo la vida, el viejo adagio: "Elige una carrera que amas y el dinero seguirá", podría ser algo en que pensar. Sus valores personales, metas e intereses son la base para cualquier decisión de carrera.</a:t>
            </a:r>
            <a:endParaRPr lang="en-US" dirty="0">
              <a:solidFill>
                <a:srgbClr val="0036A2"/>
              </a:solidFill>
            </a:endParaRPr>
          </a:p>
        </p:txBody>
      </p:sp>
    </p:spTree>
    <p:extLst>
      <p:ext uri="{BB962C8B-B14F-4D97-AF65-F5344CB8AC3E}">
        <p14:creationId xmlns:p14="http://schemas.microsoft.com/office/powerpoint/2010/main" val="110878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fontScale="77500" lnSpcReduction="20000"/>
          </a:bodyPr>
          <a:lstStyle/>
          <a:p>
            <a:r>
              <a:rPr lang="en-US" dirty="0" smtClean="0"/>
              <a:t>More working parents. This trend expands the supply of jobs in child care and food services.</a:t>
            </a:r>
            <a:br>
              <a:rPr lang="en-US" dirty="0" smtClean="0"/>
            </a:br>
            <a:r>
              <a:rPr lang="es-ES" dirty="0">
                <a:solidFill>
                  <a:srgbClr val="0036A2"/>
                </a:solidFill>
              </a:rPr>
              <a:t>Más padres de trabajo . Esta tendencia se amplía la oferta de puestos de trabajo en el cuidado de niños y servicios de alimentación. </a:t>
            </a:r>
            <a:r>
              <a:rPr lang="es-ES" dirty="0" smtClean="0">
                <a:solidFill>
                  <a:srgbClr val="0036A2"/>
                </a:solidFill>
              </a:rPr>
              <a:t/>
            </a:r>
            <a:br>
              <a:rPr lang="es-ES" dirty="0" smtClean="0">
                <a:solidFill>
                  <a:srgbClr val="0036A2"/>
                </a:solidFill>
              </a:rPr>
            </a:br>
            <a:endParaRPr lang="es-ES" dirty="0" smtClean="0">
              <a:solidFill>
                <a:srgbClr val="0036A2"/>
              </a:solidFill>
            </a:endParaRPr>
          </a:p>
          <a:p>
            <a:r>
              <a:rPr lang="en-US" dirty="0" smtClean="0"/>
              <a:t>More leisure time. This change boosts interest in health, physical fitness, and recreational products.</a:t>
            </a:r>
            <a:br>
              <a:rPr lang="en-US" dirty="0" smtClean="0"/>
            </a:br>
            <a:r>
              <a:rPr lang="es-ES" dirty="0">
                <a:solidFill>
                  <a:srgbClr val="0036A2"/>
                </a:solidFill>
              </a:rPr>
              <a:t>Más tiempo libre. Este cambio aumenta el interés por la salud , la condición física , y productos </a:t>
            </a:r>
            <a:r>
              <a:rPr lang="es-ES" dirty="0" smtClean="0">
                <a:solidFill>
                  <a:srgbClr val="0036A2"/>
                </a:solidFill>
              </a:rPr>
              <a:t>recreativos. </a:t>
            </a:r>
            <a:br>
              <a:rPr lang="es-ES" dirty="0" smtClean="0">
                <a:solidFill>
                  <a:srgbClr val="0036A2"/>
                </a:solidFill>
              </a:rPr>
            </a:br>
            <a:endParaRPr lang="en-US" dirty="0" smtClean="0">
              <a:solidFill>
                <a:srgbClr val="0036A2"/>
              </a:solidFill>
            </a:endParaRPr>
          </a:p>
          <a:p>
            <a:r>
              <a:rPr lang="en-US" dirty="0" smtClean="0"/>
              <a:t>More elderly people in the overall population. This development produces a greater need for workers in retirement facilities, health care, and travel services.</a:t>
            </a:r>
            <a:br>
              <a:rPr lang="en-US" dirty="0" smtClean="0"/>
            </a:br>
            <a:r>
              <a:rPr lang="es-ES" dirty="0">
                <a:solidFill>
                  <a:srgbClr val="0036A2"/>
                </a:solidFill>
              </a:rPr>
              <a:t>Más personas de edad avanzada en la población general . Este desarrollo produce una mayor necesidad de los trabajadores de las instalaciones de jubilación, atención de salud y servicios de viajes. </a:t>
            </a:r>
            <a:r>
              <a:rPr lang="es-ES" dirty="0" smtClean="0">
                <a:solidFill>
                  <a:srgbClr val="0036A2"/>
                </a:solidFill>
              </a:rPr>
              <a:t/>
            </a:r>
            <a:br>
              <a:rPr lang="es-ES" dirty="0" smtClean="0">
                <a:solidFill>
                  <a:srgbClr val="0036A2"/>
                </a:solidFill>
              </a:rPr>
            </a:br>
            <a:endParaRPr lang="en-US" dirty="0" smtClean="0">
              <a:solidFill>
                <a:srgbClr val="0036A2"/>
              </a:solidFill>
            </a:endParaRPr>
          </a:p>
          <a:p>
            <a:r>
              <a:rPr lang="en-US" dirty="0" smtClean="0"/>
              <a:t>Greater demand for ongoing employment training. This trend increases career opportunities for teachers and trainers within business organizations.</a:t>
            </a:r>
            <a:br>
              <a:rPr lang="en-US" dirty="0" smtClean="0"/>
            </a:br>
            <a:r>
              <a:rPr lang="es-ES" dirty="0">
                <a:solidFill>
                  <a:srgbClr val="0036A2"/>
                </a:solidFill>
              </a:rPr>
              <a:t>Una mayor demanda de formación para el empleo permanente . Esta tendencia aumenta las oportunidades de carrera para los docentes y formadores en las organizaciones empresariales .</a:t>
            </a:r>
            <a:endParaRPr lang="en-US" dirty="0">
              <a:solidFill>
                <a:srgbClr val="0036A2"/>
              </a:solidFill>
            </a:endParaRPr>
          </a:p>
          <a:p>
            <a:endParaRPr lang="en-US" dirty="0"/>
          </a:p>
        </p:txBody>
      </p:sp>
    </p:spTree>
    <p:extLst>
      <p:ext uri="{BB962C8B-B14F-4D97-AF65-F5344CB8AC3E}">
        <p14:creationId xmlns:p14="http://schemas.microsoft.com/office/powerpoint/2010/main" val="264364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smtClean="0"/>
              <a:t>What other employment opportunities might be influenced by these trends?</a:t>
            </a:r>
          </a:p>
          <a:p>
            <a:pPr marL="114300" indent="0">
              <a:buNone/>
            </a:pPr>
            <a:r>
              <a:rPr lang="es-ES" dirty="0">
                <a:solidFill>
                  <a:srgbClr val="0036A2"/>
                </a:solidFill>
              </a:rPr>
              <a:t>¿Qué otras oportunidades de empleo podría estar influenciada por estas tendencias </a:t>
            </a:r>
            <a:r>
              <a:rPr lang="es-ES" dirty="0" smtClean="0">
                <a:solidFill>
                  <a:srgbClr val="0036A2"/>
                </a:solidFill>
              </a:rPr>
              <a:t>?</a:t>
            </a:r>
          </a:p>
          <a:p>
            <a:pPr marL="114300" indent="0">
              <a:buNone/>
            </a:pPr>
            <a:r>
              <a:rPr lang="es-ES" dirty="0" err="1" smtClean="0"/>
              <a:t>Geographic</a:t>
            </a:r>
            <a:r>
              <a:rPr lang="es-ES" dirty="0" smtClean="0"/>
              <a:t> </a:t>
            </a:r>
            <a:r>
              <a:rPr lang="es-ES" dirty="0" err="1" smtClean="0"/>
              <a:t>trends</a:t>
            </a:r>
            <a:r>
              <a:rPr lang="es-ES" dirty="0" smtClean="0"/>
              <a:t> are </a:t>
            </a:r>
            <a:r>
              <a:rPr lang="es-ES" dirty="0" err="1" smtClean="0"/>
              <a:t>changes</a:t>
            </a:r>
            <a:r>
              <a:rPr lang="es-ES" dirty="0" smtClean="0"/>
              <a:t> </a:t>
            </a:r>
            <a:r>
              <a:rPr lang="es-ES" dirty="0" err="1" smtClean="0"/>
              <a:t>that</a:t>
            </a:r>
            <a:r>
              <a:rPr lang="es-ES" dirty="0" smtClean="0"/>
              <a:t> </a:t>
            </a:r>
            <a:r>
              <a:rPr lang="es-ES" dirty="0" err="1" smtClean="0"/>
              <a:t>happen</a:t>
            </a:r>
            <a:r>
              <a:rPr lang="es-ES" dirty="0" smtClean="0"/>
              <a:t> </a:t>
            </a:r>
            <a:r>
              <a:rPr lang="es-ES" dirty="0" err="1" smtClean="0"/>
              <a:t>when</a:t>
            </a:r>
            <a:r>
              <a:rPr lang="es-ES" dirty="0" smtClean="0"/>
              <a:t> </a:t>
            </a:r>
            <a:r>
              <a:rPr lang="es-ES" dirty="0" err="1" smtClean="0"/>
              <a:t>people</a:t>
            </a:r>
            <a:r>
              <a:rPr lang="es-ES" dirty="0" smtClean="0"/>
              <a:t> </a:t>
            </a:r>
            <a:r>
              <a:rPr lang="es-ES" dirty="0" err="1" smtClean="0"/>
              <a:t>move</a:t>
            </a:r>
            <a:r>
              <a:rPr lang="es-ES" dirty="0" smtClean="0"/>
              <a:t> </a:t>
            </a:r>
            <a:r>
              <a:rPr lang="es-ES" dirty="0" err="1" smtClean="0"/>
              <a:t>one</a:t>
            </a:r>
            <a:r>
              <a:rPr lang="es-ES" dirty="0" smtClean="0"/>
              <a:t> </a:t>
            </a:r>
            <a:r>
              <a:rPr lang="es-ES" dirty="0" err="1" smtClean="0"/>
              <a:t>area</a:t>
            </a:r>
            <a:r>
              <a:rPr lang="es-ES" dirty="0" smtClean="0"/>
              <a:t> of </a:t>
            </a:r>
            <a:r>
              <a:rPr lang="es-ES" dirty="0" err="1" smtClean="0"/>
              <a:t>the</a:t>
            </a:r>
            <a:r>
              <a:rPr lang="es-ES" dirty="0" smtClean="0"/>
              <a:t> country </a:t>
            </a:r>
            <a:r>
              <a:rPr lang="es-ES" dirty="0" err="1" smtClean="0"/>
              <a:t>to</a:t>
            </a:r>
            <a:r>
              <a:rPr lang="es-ES" dirty="0" smtClean="0"/>
              <a:t> </a:t>
            </a:r>
            <a:r>
              <a:rPr lang="es-ES" dirty="0" err="1" smtClean="0"/>
              <a:t>another</a:t>
            </a:r>
            <a:r>
              <a:rPr lang="es-ES" dirty="0" smtClean="0"/>
              <a:t> and as </a:t>
            </a:r>
            <a:r>
              <a:rPr lang="es-ES" dirty="0" err="1" smtClean="0"/>
              <a:t>financial</a:t>
            </a:r>
            <a:r>
              <a:rPr lang="es-ES" dirty="0" smtClean="0"/>
              <a:t> centers </a:t>
            </a:r>
            <a:r>
              <a:rPr lang="es-ES" dirty="0" err="1" smtClean="0"/>
              <a:t>shift</a:t>
            </a:r>
            <a:r>
              <a:rPr lang="es-ES" dirty="0" smtClean="0"/>
              <a:t> </a:t>
            </a:r>
            <a:r>
              <a:rPr lang="es-ES" dirty="0" err="1" smtClean="0"/>
              <a:t>location</a:t>
            </a:r>
            <a:r>
              <a:rPr lang="es-ES" dirty="0" smtClean="0"/>
              <a:t>. In </a:t>
            </a:r>
            <a:r>
              <a:rPr lang="es-ES" dirty="0" err="1" smtClean="0"/>
              <a:t>the</a:t>
            </a:r>
            <a:r>
              <a:rPr lang="es-ES" dirty="0" smtClean="0"/>
              <a:t> </a:t>
            </a:r>
            <a:r>
              <a:rPr lang="es-ES" dirty="0" err="1" smtClean="0"/>
              <a:t>recent</a:t>
            </a:r>
            <a:r>
              <a:rPr lang="es-ES" dirty="0" smtClean="0"/>
              <a:t> </a:t>
            </a:r>
            <a:r>
              <a:rPr lang="es-ES" dirty="0" err="1" smtClean="0"/>
              <a:t>years</a:t>
            </a:r>
            <a:r>
              <a:rPr lang="es-ES" dirty="0" smtClean="0"/>
              <a:t>, </a:t>
            </a:r>
            <a:r>
              <a:rPr lang="es-ES" dirty="0" err="1" smtClean="0"/>
              <a:t>some</a:t>
            </a:r>
            <a:r>
              <a:rPr lang="es-ES" dirty="0" smtClean="0"/>
              <a:t> of </a:t>
            </a:r>
            <a:r>
              <a:rPr lang="es-ES" dirty="0" err="1" smtClean="0"/>
              <a:t>the</a:t>
            </a:r>
            <a:r>
              <a:rPr lang="es-ES" dirty="0" smtClean="0"/>
              <a:t> </a:t>
            </a:r>
            <a:r>
              <a:rPr lang="es-ES" dirty="0" err="1" smtClean="0"/>
              <a:t>fastest-growing</a:t>
            </a:r>
            <a:r>
              <a:rPr lang="es-ES" dirty="0" smtClean="0"/>
              <a:t> </a:t>
            </a:r>
            <a:r>
              <a:rPr lang="es-ES" dirty="0" err="1" smtClean="0"/>
              <a:t>job</a:t>
            </a:r>
            <a:r>
              <a:rPr lang="es-ES" dirty="0" smtClean="0"/>
              <a:t> </a:t>
            </a:r>
            <a:r>
              <a:rPr lang="es-ES" dirty="0" err="1" smtClean="0"/>
              <a:t>markets</a:t>
            </a:r>
            <a:r>
              <a:rPr lang="es-ES" dirty="0" smtClean="0"/>
              <a:t> </a:t>
            </a:r>
            <a:r>
              <a:rPr lang="es-ES" dirty="0" err="1" smtClean="0"/>
              <a:t>have</a:t>
            </a:r>
            <a:r>
              <a:rPr lang="es-ES" dirty="0" smtClean="0"/>
              <a:t> </a:t>
            </a:r>
            <a:r>
              <a:rPr lang="es-ES" dirty="0" err="1" smtClean="0"/>
              <a:t>included</a:t>
            </a:r>
            <a:r>
              <a:rPr lang="es-ES" dirty="0" smtClean="0"/>
              <a:t> </a:t>
            </a:r>
            <a:r>
              <a:rPr lang="es-ES" dirty="0" err="1" smtClean="0"/>
              <a:t>cities</a:t>
            </a:r>
            <a:r>
              <a:rPr lang="es-ES" dirty="0" smtClean="0"/>
              <a:t> in Arizona, Colorado, Florida, Georgia, Nevada, North Carolina, and Texas.</a:t>
            </a:r>
          </a:p>
          <a:p>
            <a:pPr marL="114300" indent="0">
              <a:buNone/>
            </a:pPr>
            <a:r>
              <a:rPr lang="es-ES" dirty="0">
                <a:solidFill>
                  <a:srgbClr val="0036A2"/>
                </a:solidFill>
              </a:rPr>
              <a:t>Tendencias geográficas son cambios que ocurren cuando la gente se mueve una zona del país a otro , y como centros financieros cambian de ubicación . En los últimos años , algunos de los mercados de trabajo de más rápido crecimiento han incluido las ciudades de Arizona, Colorado , Florida, Georgia , Nevada, Carolina del Norte y Texas.</a:t>
            </a:r>
            <a:endParaRPr lang="en-US" dirty="0">
              <a:solidFill>
                <a:srgbClr val="0036A2"/>
              </a:solidFill>
            </a:endParaRPr>
          </a:p>
        </p:txBody>
      </p:sp>
    </p:spTree>
    <p:extLst>
      <p:ext uri="{BB962C8B-B14F-4D97-AF65-F5344CB8AC3E}">
        <p14:creationId xmlns:p14="http://schemas.microsoft.com/office/powerpoint/2010/main" val="182213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smtClean="0"/>
              <a:t>Geographic location also influences earning level. Remember to consider differences in earning levels as you decide where to look for employment. Big cities, such as San Francisco, New York, and Chicago, usually offer higher salaries, but the cost of living – the cost of food, housing, transportation, and other expenses – is also higher in such areas.</a:t>
            </a:r>
          </a:p>
          <a:p>
            <a:r>
              <a:rPr lang="es-ES" dirty="0">
                <a:solidFill>
                  <a:srgbClr val="0036A2"/>
                </a:solidFill>
              </a:rPr>
              <a:t>Ubicación geográfica también influye en el nivel de ingresos. Recuerde tener en cuenta las diferencias en los niveles de ingresos como usted decide dónde buscar empleo. Las grandes ciudades , como San Francisco, Nueva York y Chicago , por lo general ofrecen salarios más altos , pero el costo de la vida - el costo de los alimentos , la vivienda , el transporte y otros gastos - es también mayor en esas zonas</a:t>
            </a:r>
            <a:r>
              <a:rPr lang="es-ES" dirty="0" smtClean="0">
                <a:solidFill>
                  <a:srgbClr val="0036A2"/>
                </a:solidFill>
              </a:rPr>
              <a:t>.</a:t>
            </a:r>
            <a:br>
              <a:rPr lang="es-ES" dirty="0" smtClean="0">
                <a:solidFill>
                  <a:srgbClr val="0036A2"/>
                </a:solidFill>
              </a:rPr>
            </a:br>
            <a:endParaRPr lang="en-US" dirty="0" smtClean="0">
              <a:solidFill>
                <a:srgbClr val="0036A2"/>
              </a:solidFill>
            </a:endParaRPr>
          </a:p>
          <a:p>
            <a:r>
              <a:rPr lang="en-US" dirty="0" smtClean="0"/>
              <a:t>If you accept a high-paying position in a big city, you may actually have a lower standard of living than you would in an area where income levels and the cost of living are lower.</a:t>
            </a:r>
          </a:p>
          <a:p>
            <a:r>
              <a:rPr lang="es-ES" dirty="0">
                <a:solidFill>
                  <a:srgbClr val="0036A2"/>
                </a:solidFill>
              </a:rPr>
              <a:t>Si acepta una posición muy bien pagado en una gran ciudad , puede que en realidad tienen un estándar de vida más bajo de lo que sería en un área donde los niveles de ingresos y el costo de vida son más bajos .</a:t>
            </a:r>
            <a:endParaRPr lang="en-US" dirty="0">
              <a:solidFill>
                <a:srgbClr val="0036A2"/>
              </a:solidFill>
            </a:endParaRPr>
          </a:p>
        </p:txBody>
      </p:sp>
    </p:spTree>
    <p:extLst>
      <p:ext uri="{BB962C8B-B14F-4D97-AF65-F5344CB8AC3E}">
        <p14:creationId xmlns:p14="http://schemas.microsoft.com/office/powerpoint/2010/main" val="229905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fontScale="85000" lnSpcReduction="20000"/>
          </a:bodyPr>
          <a:lstStyle/>
          <a:p>
            <a:pPr marL="114300" indent="0">
              <a:buNone/>
            </a:pPr>
            <a:r>
              <a:rPr lang="es-ES" sz="2800" b="1" dirty="0" err="1" smtClean="0">
                <a:solidFill>
                  <a:srgbClr val="002060"/>
                </a:solidFill>
              </a:rPr>
              <a:t>Economic</a:t>
            </a:r>
            <a:r>
              <a:rPr lang="es-ES" sz="2800" b="1" dirty="0" smtClean="0">
                <a:solidFill>
                  <a:srgbClr val="002060"/>
                </a:solidFill>
              </a:rPr>
              <a:t> </a:t>
            </a:r>
            <a:r>
              <a:rPr lang="es-ES" sz="2800" b="1" dirty="0" err="1" smtClean="0">
                <a:solidFill>
                  <a:srgbClr val="002060"/>
                </a:solidFill>
              </a:rPr>
              <a:t>Factors</a:t>
            </a:r>
            <a:r>
              <a:rPr lang="es-ES" sz="2800" b="1" dirty="0" smtClean="0">
                <a:solidFill>
                  <a:srgbClr val="002060"/>
                </a:solidFill>
              </a:rPr>
              <a:t> </a:t>
            </a:r>
            <a:endParaRPr lang="es-ES" sz="2800" b="1" dirty="0">
              <a:solidFill>
                <a:srgbClr val="002060"/>
              </a:solidFill>
            </a:endParaRPr>
          </a:p>
          <a:p>
            <a:r>
              <a:rPr lang="en-US" dirty="0" smtClean="0"/>
              <a:t>High interest rates, price increases, or decreased demand for certain goods and services can reduce career opportunities. You can not control the effects of economic factors on employment trends. You can, however, understand that these factors affect some businesses more than others. For example, high interest rates reduce employment in housing-related industries, such as construction and real estate, because people are less likely to buy houses when interest rates are high.</a:t>
            </a:r>
          </a:p>
          <a:p>
            <a:r>
              <a:rPr lang="es-ES" dirty="0">
                <a:solidFill>
                  <a:srgbClr val="0036A2"/>
                </a:solidFill>
              </a:rPr>
              <a:t>Las altas tasas de interés, los aumentos de precios , o la disminución de la demanda de ciertos bienes y servicios pueden reducir las oportunidades de carrera . Usted no puede controlar los efectos de los factores económicos en la evolución del empleo . Puede, sin embargo , entender que estos factores afectan a algunas empresas más que otros. Por ejemplo , las altas tasas de interés reducen el empleo en las industrias relacionadas con la vivienda , como la construcción y el sector inmobiliario , porque las personas son menos propensos a comprar casas cuando las tasas de interés son altas .</a:t>
            </a:r>
            <a:endParaRPr lang="en-US" dirty="0">
              <a:solidFill>
                <a:srgbClr val="0036A2"/>
              </a:solidFill>
            </a:endParaRPr>
          </a:p>
        </p:txBody>
      </p:sp>
    </p:spTree>
    <p:extLst>
      <p:ext uri="{BB962C8B-B14F-4D97-AF65-F5344CB8AC3E}">
        <p14:creationId xmlns:p14="http://schemas.microsoft.com/office/powerpoint/2010/main" val="170699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a:t>
            </a:r>
            <a:r>
              <a:rPr lang="en-US" sz="4000" dirty="0" smtClean="0"/>
              <a:t>Personal </a:t>
            </a:r>
            <a:r>
              <a:rPr lang="en-US" sz="4000" dirty="0"/>
              <a:t>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lnSpcReduction="10000"/>
          </a:bodyPr>
          <a:lstStyle/>
          <a:p>
            <a:pPr marL="114300" indent="0">
              <a:buNone/>
            </a:pPr>
            <a:r>
              <a:rPr lang="es-ES" sz="2400" b="1" dirty="0" err="1" smtClean="0">
                <a:solidFill>
                  <a:srgbClr val="002060"/>
                </a:solidFill>
              </a:rPr>
              <a:t>Trends</a:t>
            </a:r>
            <a:r>
              <a:rPr lang="es-ES" sz="2400" b="1" dirty="0" smtClean="0">
                <a:solidFill>
                  <a:srgbClr val="002060"/>
                </a:solidFill>
              </a:rPr>
              <a:t> in </a:t>
            </a:r>
            <a:r>
              <a:rPr lang="es-ES" sz="2400" b="1" dirty="0" err="1" smtClean="0">
                <a:solidFill>
                  <a:srgbClr val="002060"/>
                </a:solidFill>
              </a:rPr>
              <a:t>Industry</a:t>
            </a:r>
            <a:r>
              <a:rPr lang="es-ES" sz="2400" b="1" dirty="0" smtClean="0">
                <a:solidFill>
                  <a:srgbClr val="002060"/>
                </a:solidFill>
              </a:rPr>
              <a:t> and </a:t>
            </a:r>
            <a:r>
              <a:rPr lang="es-ES" sz="2400" b="1" dirty="0" err="1" smtClean="0">
                <a:solidFill>
                  <a:srgbClr val="002060"/>
                </a:solidFill>
              </a:rPr>
              <a:t>Technology</a:t>
            </a:r>
            <a:r>
              <a:rPr lang="es-ES" sz="2400" b="1" dirty="0" smtClean="0">
                <a:solidFill>
                  <a:srgbClr val="002060"/>
                </a:solidFill>
              </a:rPr>
              <a:t>  </a:t>
            </a:r>
          </a:p>
          <a:p>
            <a:r>
              <a:rPr lang="es-ES" sz="2000" dirty="0" err="1" smtClean="0">
                <a:solidFill>
                  <a:srgbClr val="002060"/>
                </a:solidFill>
              </a:rPr>
              <a:t>Changes</a:t>
            </a:r>
            <a:r>
              <a:rPr lang="es-ES" sz="2000" dirty="0" smtClean="0">
                <a:solidFill>
                  <a:srgbClr val="002060"/>
                </a:solidFill>
              </a:rPr>
              <a:t> in </a:t>
            </a:r>
            <a:r>
              <a:rPr lang="es-ES" sz="2000" dirty="0" err="1" smtClean="0">
                <a:solidFill>
                  <a:srgbClr val="002060"/>
                </a:solidFill>
              </a:rPr>
              <a:t>industry</a:t>
            </a:r>
            <a:r>
              <a:rPr lang="es-ES" sz="2000" dirty="0" smtClean="0">
                <a:solidFill>
                  <a:srgbClr val="002060"/>
                </a:solidFill>
              </a:rPr>
              <a:t> and </a:t>
            </a:r>
            <a:r>
              <a:rPr lang="es-ES" sz="2000" dirty="0" err="1" smtClean="0">
                <a:solidFill>
                  <a:srgbClr val="002060"/>
                </a:solidFill>
              </a:rPr>
              <a:t>technology</a:t>
            </a:r>
            <a:r>
              <a:rPr lang="es-ES" sz="2000" dirty="0" smtClean="0">
                <a:solidFill>
                  <a:srgbClr val="002060"/>
                </a:solidFill>
              </a:rPr>
              <a:t> </a:t>
            </a:r>
            <a:r>
              <a:rPr lang="es-ES" sz="2000" dirty="0" err="1" smtClean="0">
                <a:solidFill>
                  <a:srgbClr val="002060"/>
                </a:solidFill>
              </a:rPr>
              <a:t>also</a:t>
            </a:r>
            <a:r>
              <a:rPr lang="es-ES" sz="2000" dirty="0" smtClean="0">
                <a:solidFill>
                  <a:srgbClr val="002060"/>
                </a:solidFill>
              </a:rPr>
              <a:t> </a:t>
            </a:r>
            <a:r>
              <a:rPr lang="es-ES" sz="2000" dirty="0" err="1" smtClean="0">
                <a:solidFill>
                  <a:srgbClr val="002060"/>
                </a:solidFill>
              </a:rPr>
              <a:t>affect</a:t>
            </a:r>
            <a:r>
              <a:rPr lang="es-ES" sz="2000" dirty="0" smtClean="0">
                <a:solidFill>
                  <a:srgbClr val="002060"/>
                </a:solidFill>
              </a:rPr>
              <a:t> </a:t>
            </a:r>
            <a:r>
              <a:rPr lang="es-ES" sz="2000" dirty="0" err="1" smtClean="0">
                <a:solidFill>
                  <a:srgbClr val="002060"/>
                </a:solidFill>
              </a:rPr>
              <a:t>the</a:t>
            </a:r>
            <a:r>
              <a:rPr lang="es-ES" sz="2000" dirty="0" smtClean="0">
                <a:solidFill>
                  <a:srgbClr val="002060"/>
                </a:solidFill>
              </a:rPr>
              <a:t> </a:t>
            </a:r>
            <a:r>
              <a:rPr lang="es-ES" sz="2000" dirty="0" err="1" smtClean="0">
                <a:solidFill>
                  <a:srgbClr val="002060"/>
                </a:solidFill>
              </a:rPr>
              <a:t>job</a:t>
            </a:r>
            <a:r>
              <a:rPr lang="es-ES" sz="2000" dirty="0" smtClean="0">
                <a:solidFill>
                  <a:srgbClr val="002060"/>
                </a:solidFill>
              </a:rPr>
              <a:t> </a:t>
            </a:r>
            <a:r>
              <a:rPr lang="es-ES" sz="2000" dirty="0" err="1" smtClean="0">
                <a:solidFill>
                  <a:srgbClr val="002060"/>
                </a:solidFill>
              </a:rPr>
              <a:t>market</a:t>
            </a:r>
            <a:r>
              <a:rPr lang="es-ES" sz="2000" dirty="0" smtClean="0">
                <a:solidFill>
                  <a:srgbClr val="002060"/>
                </a:solidFill>
              </a:rPr>
              <a:t>. In </a:t>
            </a:r>
            <a:r>
              <a:rPr lang="es-ES" sz="2000" dirty="0" err="1" smtClean="0">
                <a:solidFill>
                  <a:srgbClr val="002060"/>
                </a:solidFill>
              </a:rPr>
              <a:t>recent</a:t>
            </a:r>
            <a:r>
              <a:rPr lang="es-ES" sz="2000" dirty="0" smtClean="0">
                <a:solidFill>
                  <a:srgbClr val="002060"/>
                </a:solidFill>
              </a:rPr>
              <a:t> </a:t>
            </a:r>
            <a:r>
              <a:rPr lang="es-ES" sz="2000" dirty="0" err="1" smtClean="0">
                <a:solidFill>
                  <a:srgbClr val="002060"/>
                </a:solidFill>
              </a:rPr>
              <a:t>years</a:t>
            </a:r>
            <a:r>
              <a:rPr lang="es-ES" sz="2000" dirty="0" smtClean="0">
                <a:solidFill>
                  <a:srgbClr val="002060"/>
                </a:solidFill>
              </a:rPr>
              <a:t>, </a:t>
            </a:r>
            <a:r>
              <a:rPr lang="es-ES" sz="2000" dirty="0" err="1" smtClean="0">
                <a:solidFill>
                  <a:srgbClr val="002060"/>
                </a:solidFill>
              </a:rPr>
              <a:t>the</a:t>
            </a:r>
            <a:r>
              <a:rPr lang="es-ES" sz="2000" dirty="0" smtClean="0">
                <a:solidFill>
                  <a:srgbClr val="002060"/>
                </a:solidFill>
              </a:rPr>
              <a:t> </a:t>
            </a:r>
            <a:r>
              <a:rPr lang="es-ES" sz="2000" dirty="0" err="1" smtClean="0">
                <a:solidFill>
                  <a:srgbClr val="002060"/>
                </a:solidFill>
              </a:rPr>
              <a:t>need</a:t>
            </a:r>
            <a:r>
              <a:rPr lang="es-ES" sz="2000" dirty="0" smtClean="0">
                <a:solidFill>
                  <a:srgbClr val="002060"/>
                </a:solidFill>
              </a:rPr>
              <a:t> </a:t>
            </a:r>
            <a:r>
              <a:rPr lang="es-ES" sz="2000" dirty="0" err="1" smtClean="0">
                <a:solidFill>
                  <a:srgbClr val="002060"/>
                </a:solidFill>
              </a:rPr>
              <a:t>for</a:t>
            </a:r>
            <a:r>
              <a:rPr lang="es-ES" sz="2000" dirty="0" smtClean="0">
                <a:solidFill>
                  <a:srgbClr val="002060"/>
                </a:solidFill>
              </a:rPr>
              <a:t> </a:t>
            </a:r>
            <a:r>
              <a:rPr lang="es-ES" sz="2000" dirty="0" err="1" smtClean="0">
                <a:solidFill>
                  <a:srgbClr val="002060"/>
                </a:solidFill>
              </a:rPr>
              <a:t>manufacturing</a:t>
            </a:r>
            <a:r>
              <a:rPr lang="es-ES" sz="2000" dirty="0" smtClean="0">
                <a:solidFill>
                  <a:srgbClr val="002060"/>
                </a:solidFill>
              </a:rPr>
              <a:t> </a:t>
            </a:r>
            <a:r>
              <a:rPr lang="es-ES" sz="2000" dirty="0" err="1" smtClean="0">
                <a:solidFill>
                  <a:srgbClr val="002060"/>
                </a:solidFill>
              </a:rPr>
              <a:t>workers</a:t>
            </a:r>
            <a:r>
              <a:rPr lang="es-ES" sz="2000" dirty="0" smtClean="0">
                <a:solidFill>
                  <a:srgbClr val="002060"/>
                </a:solidFill>
              </a:rPr>
              <a:t> has </a:t>
            </a:r>
            <a:r>
              <a:rPr lang="es-ES" sz="2000" dirty="0" err="1" smtClean="0">
                <a:solidFill>
                  <a:srgbClr val="002060"/>
                </a:solidFill>
              </a:rPr>
              <a:t>decreased</a:t>
            </a:r>
            <a:r>
              <a:rPr lang="es-ES" sz="2000" dirty="0" smtClean="0">
                <a:solidFill>
                  <a:srgbClr val="002060"/>
                </a:solidFill>
              </a:rPr>
              <a:t> as a </a:t>
            </a:r>
            <a:r>
              <a:rPr lang="es-ES" sz="2000" dirty="0" err="1" smtClean="0">
                <a:solidFill>
                  <a:srgbClr val="002060"/>
                </a:solidFill>
              </a:rPr>
              <a:t>result</a:t>
            </a:r>
            <a:r>
              <a:rPr lang="es-ES" sz="2000" dirty="0" smtClean="0">
                <a:solidFill>
                  <a:srgbClr val="002060"/>
                </a:solidFill>
              </a:rPr>
              <a:t> of </a:t>
            </a:r>
            <a:r>
              <a:rPr lang="es-ES" sz="2000" dirty="0" err="1" smtClean="0">
                <a:solidFill>
                  <a:srgbClr val="002060"/>
                </a:solidFill>
              </a:rPr>
              <a:t>several</a:t>
            </a:r>
            <a:r>
              <a:rPr lang="es-ES" sz="2000" dirty="0" smtClean="0">
                <a:solidFill>
                  <a:srgbClr val="002060"/>
                </a:solidFill>
              </a:rPr>
              <a:t> notable </a:t>
            </a:r>
            <a:r>
              <a:rPr lang="es-ES" sz="2000" dirty="0" err="1" smtClean="0">
                <a:solidFill>
                  <a:srgbClr val="002060"/>
                </a:solidFill>
              </a:rPr>
              <a:t>trends</a:t>
            </a:r>
            <a:r>
              <a:rPr lang="es-ES" sz="2000" dirty="0" smtClean="0">
                <a:solidFill>
                  <a:srgbClr val="002060"/>
                </a:solidFill>
              </a:rPr>
              <a:t>:</a:t>
            </a:r>
            <a:br>
              <a:rPr lang="es-ES" sz="2000" dirty="0" smtClean="0">
                <a:solidFill>
                  <a:srgbClr val="002060"/>
                </a:solidFill>
              </a:rPr>
            </a:br>
            <a:r>
              <a:rPr lang="es-ES" sz="2000" dirty="0">
                <a:solidFill>
                  <a:srgbClr val="0036A2"/>
                </a:solidFill>
              </a:rPr>
              <a:t>Los cambios en la industria y la tecnología también afectan al mercado de trabajo. En los últimos años , la necesidad de los trabajadores que fabrican ha disminuido como resultado de varias tendencias </a:t>
            </a:r>
            <a:r>
              <a:rPr lang="es-ES" sz="2000" dirty="0" smtClean="0">
                <a:solidFill>
                  <a:srgbClr val="0036A2"/>
                </a:solidFill>
              </a:rPr>
              <a:t>notables:</a:t>
            </a:r>
          </a:p>
          <a:p>
            <a:r>
              <a:rPr lang="es-ES" sz="2000" dirty="0" err="1" smtClean="0"/>
              <a:t>First</a:t>
            </a:r>
            <a:r>
              <a:rPr lang="es-ES" sz="2000" dirty="0" smtClean="0"/>
              <a:t>, </a:t>
            </a:r>
            <a:r>
              <a:rPr lang="es-ES" sz="2000" dirty="0" err="1" smtClean="0"/>
              <a:t>increased</a:t>
            </a:r>
            <a:r>
              <a:rPr lang="es-ES" sz="2000" dirty="0" smtClean="0"/>
              <a:t> </a:t>
            </a:r>
            <a:r>
              <a:rPr lang="es-ES" sz="2000" dirty="0" err="1" smtClean="0"/>
              <a:t>competition</a:t>
            </a:r>
            <a:r>
              <a:rPr lang="es-ES" sz="2000" dirty="0" smtClean="0"/>
              <a:t> </a:t>
            </a:r>
            <a:r>
              <a:rPr lang="es-ES" sz="2000" dirty="0" err="1" smtClean="0"/>
              <a:t>from</a:t>
            </a:r>
            <a:r>
              <a:rPr lang="es-ES" sz="2000" dirty="0" smtClean="0"/>
              <a:t> </a:t>
            </a:r>
            <a:r>
              <a:rPr lang="es-ES" sz="2000" dirty="0" err="1" smtClean="0"/>
              <a:t>other</a:t>
            </a:r>
            <a:r>
              <a:rPr lang="es-ES" sz="2000" dirty="0" smtClean="0"/>
              <a:t> </a:t>
            </a:r>
            <a:r>
              <a:rPr lang="es-ES" sz="2000" dirty="0" err="1" smtClean="0"/>
              <a:t>countries</a:t>
            </a:r>
            <a:r>
              <a:rPr lang="es-ES" sz="2000" dirty="0" smtClean="0"/>
              <a:t> has </a:t>
            </a:r>
            <a:r>
              <a:rPr lang="es-ES" sz="2000" dirty="0" err="1" smtClean="0"/>
              <a:t>reduced</a:t>
            </a:r>
            <a:r>
              <a:rPr lang="es-ES" sz="2000" dirty="0" smtClean="0"/>
              <a:t> </a:t>
            </a:r>
            <a:r>
              <a:rPr lang="es-ES" sz="2000" dirty="0" err="1" smtClean="0"/>
              <a:t>demand</a:t>
            </a:r>
            <a:r>
              <a:rPr lang="es-ES" sz="2000" dirty="0" smtClean="0"/>
              <a:t> </a:t>
            </a:r>
            <a:r>
              <a:rPr lang="es-ES" sz="2000" dirty="0" err="1" smtClean="0"/>
              <a:t>for</a:t>
            </a:r>
            <a:r>
              <a:rPr lang="es-ES" sz="2000" dirty="0" smtClean="0"/>
              <a:t> American-</a:t>
            </a:r>
            <a:r>
              <a:rPr lang="es-ES" sz="2000" dirty="0" err="1" smtClean="0"/>
              <a:t>made</a:t>
            </a:r>
            <a:r>
              <a:rPr lang="es-ES" sz="2000" dirty="0" smtClean="0"/>
              <a:t> </a:t>
            </a:r>
            <a:r>
              <a:rPr lang="es-ES" sz="2000" dirty="0" err="1" smtClean="0"/>
              <a:t>products</a:t>
            </a:r>
            <a:r>
              <a:rPr lang="es-ES" sz="2000" dirty="0" smtClean="0"/>
              <a:t>.</a:t>
            </a:r>
            <a:r>
              <a:rPr lang="es-ES" sz="2000" dirty="0"/>
              <a:t/>
            </a:r>
            <a:br>
              <a:rPr lang="es-ES" sz="2000" dirty="0"/>
            </a:br>
            <a:r>
              <a:rPr lang="es-ES" sz="2000" dirty="0">
                <a:solidFill>
                  <a:srgbClr val="0036A2"/>
                </a:solidFill>
              </a:rPr>
              <a:t>En primer lugar , el aumento de la competencia de otros países ha reducido la demanda de productos hechos en Estados Unidos.</a:t>
            </a:r>
            <a:endParaRPr lang="es-ES" sz="2000" dirty="0" smtClean="0">
              <a:solidFill>
                <a:srgbClr val="0036A2"/>
              </a:solidFill>
            </a:endParaRPr>
          </a:p>
          <a:p>
            <a:r>
              <a:rPr lang="es-ES" sz="2000" dirty="0" err="1" smtClean="0"/>
              <a:t>Second</a:t>
            </a:r>
            <a:r>
              <a:rPr lang="es-ES" sz="2000" dirty="0" smtClean="0"/>
              <a:t>, </a:t>
            </a:r>
            <a:r>
              <a:rPr lang="es-ES" sz="2000" dirty="0" err="1" smtClean="0"/>
              <a:t>automation</a:t>
            </a:r>
            <a:r>
              <a:rPr lang="es-ES" sz="2000" dirty="0" smtClean="0"/>
              <a:t> has </a:t>
            </a:r>
            <a:r>
              <a:rPr lang="es-ES" sz="2000" dirty="0" err="1" smtClean="0"/>
              <a:t>taken</a:t>
            </a:r>
            <a:r>
              <a:rPr lang="es-ES" sz="2000" dirty="0" smtClean="0"/>
              <a:t> </a:t>
            </a:r>
            <a:r>
              <a:rPr lang="es-ES" sz="2000" dirty="0" err="1" smtClean="0"/>
              <a:t>over</a:t>
            </a:r>
            <a:r>
              <a:rPr lang="es-ES" sz="2000" dirty="0" smtClean="0"/>
              <a:t> </a:t>
            </a:r>
            <a:r>
              <a:rPr lang="es-ES" sz="2000" dirty="0" err="1" smtClean="0"/>
              <a:t>many</a:t>
            </a:r>
            <a:r>
              <a:rPr lang="es-ES" sz="2000" dirty="0" smtClean="0"/>
              <a:t> </a:t>
            </a:r>
            <a:r>
              <a:rPr lang="es-ES" sz="2000" dirty="0" err="1" smtClean="0"/>
              <a:t>tasks</a:t>
            </a:r>
            <a:r>
              <a:rPr lang="es-ES" sz="2000" dirty="0" smtClean="0"/>
              <a:t> </a:t>
            </a:r>
            <a:r>
              <a:rPr lang="es-ES" sz="2000" dirty="0" err="1" smtClean="0"/>
              <a:t>that</a:t>
            </a:r>
            <a:r>
              <a:rPr lang="es-ES" sz="2000" dirty="0" smtClean="0"/>
              <a:t> </a:t>
            </a:r>
            <a:r>
              <a:rPr lang="es-ES" sz="2000" dirty="0" err="1" smtClean="0"/>
              <a:t>used</a:t>
            </a:r>
            <a:r>
              <a:rPr lang="es-ES" sz="2000" dirty="0" smtClean="0"/>
              <a:t> </a:t>
            </a:r>
            <a:r>
              <a:rPr lang="es-ES" sz="2000" dirty="0" err="1" smtClean="0"/>
              <a:t>to</a:t>
            </a:r>
            <a:r>
              <a:rPr lang="es-ES" sz="2000" dirty="0" smtClean="0"/>
              <a:t> be done </a:t>
            </a:r>
            <a:r>
              <a:rPr lang="es-ES" sz="2000" dirty="0" err="1" smtClean="0"/>
              <a:t>by</a:t>
            </a:r>
            <a:r>
              <a:rPr lang="es-ES" sz="2000" dirty="0" smtClean="0"/>
              <a:t> </a:t>
            </a:r>
            <a:r>
              <a:rPr lang="es-ES" sz="2000" dirty="0" err="1" smtClean="0"/>
              <a:t>factory</a:t>
            </a:r>
            <a:r>
              <a:rPr lang="es-ES" sz="2000" dirty="0" smtClean="0"/>
              <a:t> </a:t>
            </a:r>
            <a:r>
              <a:rPr lang="es-ES" sz="2000" dirty="0" err="1" smtClean="0"/>
              <a:t>workers</a:t>
            </a:r>
            <a:r>
              <a:rPr lang="es-ES" sz="2000" dirty="0"/>
              <a:t>.</a:t>
            </a:r>
            <a:br>
              <a:rPr lang="es-ES" sz="2000" dirty="0"/>
            </a:br>
            <a:r>
              <a:rPr lang="es-ES" sz="2000" dirty="0">
                <a:solidFill>
                  <a:srgbClr val="0036A2"/>
                </a:solidFill>
              </a:rPr>
              <a:t>En segundo lugar, la automatización ha hecho cargo de muchas tareas que solían ser hecho por trabajadores de la </a:t>
            </a:r>
            <a:r>
              <a:rPr lang="es-ES" sz="2000" dirty="0" smtClean="0">
                <a:solidFill>
                  <a:srgbClr val="0036A2"/>
                </a:solidFill>
              </a:rPr>
              <a:t>fábrica.</a:t>
            </a:r>
          </a:p>
          <a:p>
            <a:pPr marL="114300" indent="0">
              <a:buNone/>
            </a:pPr>
            <a:endParaRPr lang="es-ES" sz="2400" b="1" dirty="0">
              <a:solidFill>
                <a:srgbClr val="002060"/>
              </a:solidFill>
            </a:endParaRPr>
          </a:p>
          <a:p>
            <a:endParaRPr lang="en-US" dirty="0"/>
          </a:p>
        </p:txBody>
      </p:sp>
    </p:spTree>
    <p:extLst>
      <p:ext uri="{BB962C8B-B14F-4D97-AF65-F5344CB8AC3E}">
        <p14:creationId xmlns:p14="http://schemas.microsoft.com/office/powerpoint/2010/main" val="103853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lstStyle/>
          <a:p>
            <a:r>
              <a:rPr lang="en-US" dirty="0" smtClean="0"/>
              <a:t>While opportunities have dwindled in some areas of the economy, opportunities in other areas have grown. </a:t>
            </a:r>
            <a:r>
              <a:rPr lang="en-US" i="1" dirty="0" smtClean="0">
                <a:solidFill>
                  <a:srgbClr val="FF0000"/>
                </a:solidFill>
              </a:rPr>
              <a:t>Service industries</a:t>
            </a:r>
            <a:r>
              <a:rPr lang="en-US" dirty="0" smtClean="0"/>
              <a:t>, those that provide services for a fee, will offer some of the greatest employment potential in coming years. Careers in these industries include the following: </a:t>
            </a:r>
            <a:br>
              <a:rPr lang="en-US" dirty="0" smtClean="0"/>
            </a:br>
            <a:r>
              <a:rPr lang="es-ES" dirty="0">
                <a:solidFill>
                  <a:srgbClr val="0036A2"/>
                </a:solidFill>
              </a:rPr>
              <a:t>Mientras que las oportunidades se han reducido en algunas áreas de la economía , las oportunidades en otras áreas han crecido. Las industrias de servicios , los que proporcionan los servicios por una tarifa, ofrecerán algunas de las mayores posibilidades de empleo en los próximos años . Carreras en estas industrias incluyen los </a:t>
            </a:r>
            <a:r>
              <a:rPr lang="es-ES" dirty="0" smtClean="0">
                <a:solidFill>
                  <a:srgbClr val="0036A2"/>
                </a:solidFill>
              </a:rPr>
              <a:t>siguientes:</a:t>
            </a:r>
            <a:endParaRPr lang="en-US" dirty="0">
              <a:solidFill>
                <a:srgbClr val="0036A2"/>
              </a:solidFill>
            </a:endParaRPr>
          </a:p>
        </p:txBody>
      </p:sp>
    </p:spTree>
    <p:extLst>
      <p:ext uri="{BB962C8B-B14F-4D97-AF65-F5344CB8AC3E}">
        <p14:creationId xmlns:p14="http://schemas.microsoft.com/office/powerpoint/2010/main" val="196940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Computer or telecommunications technology – system analysts, Website developers, repair personnel, service technicians</a:t>
            </a:r>
            <a:br>
              <a:rPr lang="en-US" dirty="0" smtClean="0"/>
            </a:br>
            <a:r>
              <a:rPr lang="es-ES" dirty="0">
                <a:solidFill>
                  <a:srgbClr val="0036A2"/>
                </a:solidFill>
              </a:rPr>
              <a:t>PC o tecnología telecomunicaciones - los analistas de sistemas , desarrolladores de sitios web , de personal de reparación , los técnicos del servicio </a:t>
            </a:r>
            <a:endParaRPr lang="es-ES" dirty="0" smtClean="0">
              <a:solidFill>
                <a:srgbClr val="0036A2"/>
              </a:solidFill>
            </a:endParaRPr>
          </a:p>
          <a:p>
            <a:r>
              <a:rPr lang="en-US" dirty="0" smtClean="0"/>
              <a:t>Health care – medical assistants, physical therapist, home health workers.</a:t>
            </a:r>
            <a:br>
              <a:rPr lang="en-US" dirty="0" smtClean="0"/>
            </a:br>
            <a:r>
              <a:rPr lang="es-ES" dirty="0">
                <a:solidFill>
                  <a:srgbClr val="0036A2"/>
                </a:solidFill>
              </a:rPr>
              <a:t>Atención de la salud - los asistentes médicos , fisioterapeuta , los trabajadores de salud a domicilio . </a:t>
            </a:r>
            <a:endParaRPr lang="en-US" dirty="0" smtClean="0">
              <a:solidFill>
                <a:srgbClr val="0036A2"/>
              </a:solidFill>
            </a:endParaRPr>
          </a:p>
          <a:p>
            <a:r>
              <a:rPr lang="en-US" dirty="0" smtClean="0"/>
              <a:t>Business services – employee benefits managers, trainers</a:t>
            </a:r>
            <a:br>
              <a:rPr lang="en-US" dirty="0" smtClean="0"/>
            </a:br>
            <a:r>
              <a:rPr lang="es-ES" dirty="0">
                <a:solidFill>
                  <a:srgbClr val="0036A2"/>
                </a:solidFill>
              </a:rPr>
              <a:t>Servicios de negocios - los administradores de beneficios para empleados , entrenadores</a:t>
            </a:r>
            <a:endParaRPr lang="en-US" dirty="0" smtClean="0">
              <a:solidFill>
                <a:srgbClr val="0036A2"/>
              </a:solidFill>
            </a:endParaRPr>
          </a:p>
          <a:p>
            <a:r>
              <a:rPr lang="en-US" dirty="0" smtClean="0"/>
              <a:t>Social services – childcare workers, elder-care coordinators</a:t>
            </a:r>
            <a:br>
              <a:rPr lang="en-US" dirty="0" smtClean="0"/>
            </a:br>
            <a:r>
              <a:rPr lang="es-ES" dirty="0">
                <a:solidFill>
                  <a:srgbClr val="0036A2"/>
                </a:solidFill>
              </a:rPr>
              <a:t>Servicios sociales - trabajadores de cuidado infantil , coordinadores de atención de ancianos </a:t>
            </a:r>
            <a:endParaRPr lang="es-ES" dirty="0" smtClean="0">
              <a:solidFill>
                <a:srgbClr val="0036A2"/>
              </a:solidFill>
            </a:endParaRPr>
          </a:p>
          <a:p>
            <a:r>
              <a:rPr lang="en-US" dirty="0" smtClean="0"/>
              <a:t>Hospitality services – travel agents, food services managers</a:t>
            </a:r>
            <a:br>
              <a:rPr lang="en-US" dirty="0" smtClean="0"/>
            </a:br>
            <a:r>
              <a:rPr lang="es-ES" dirty="0">
                <a:solidFill>
                  <a:srgbClr val="0036A2"/>
                </a:solidFill>
              </a:rPr>
              <a:t>Servicios hoteleros - agentes de viajes, gerentes de servicios de alimentos</a:t>
            </a:r>
            <a:endParaRPr lang="en-US" dirty="0" smtClean="0">
              <a:solidFill>
                <a:srgbClr val="0036A2"/>
              </a:solidFill>
            </a:endParaRPr>
          </a:p>
          <a:p>
            <a:r>
              <a:rPr lang="en-US" dirty="0" smtClean="0"/>
              <a:t>Management – employment services workers, recruiters</a:t>
            </a:r>
            <a:br>
              <a:rPr lang="en-US" dirty="0" smtClean="0"/>
            </a:br>
            <a:r>
              <a:rPr lang="es-ES" dirty="0">
                <a:solidFill>
                  <a:srgbClr val="0036A2"/>
                </a:solidFill>
              </a:rPr>
              <a:t>Gestión - trabajadores de los servicios de empleo , selección de personal</a:t>
            </a:r>
            <a:endParaRPr lang="en-US" dirty="0" smtClean="0">
              <a:solidFill>
                <a:srgbClr val="0036A2"/>
              </a:solidFill>
            </a:endParaRPr>
          </a:p>
          <a:p>
            <a:r>
              <a:rPr lang="en-US" dirty="0" smtClean="0"/>
              <a:t>Education – teachers on all levels of school.</a:t>
            </a:r>
            <a:br>
              <a:rPr lang="en-US" dirty="0" smtClean="0"/>
            </a:br>
            <a:r>
              <a:rPr lang="es-ES" dirty="0">
                <a:solidFill>
                  <a:srgbClr val="0036A2"/>
                </a:solidFill>
              </a:rPr>
              <a:t>Educación - Profesores en todos los niveles de la escuela.</a:t>
            </a:r>
            <a:endParaRPr lang="en-US" dirty="0" smtClean="0">
              <a:solidFill>
                <a:srgbClr val="0036A2"/>
              </a:solidFill>
            </a:endParaRPr>
          </a:p>
          <a:p>
            <a:r>
              <a:rPr lang="en-US" dirty="0" smtClean="0"/>
              <a:t>Financial services – insurance agents, investment brokers.</a:t>
            </a:r>
            <a:br>
              <a:rPr lang="en-US" dirty="0" smtClean="0"/>
            </a:br>
            <a:r>
              <a:rPr lang="es-ES" dirty="0">
                <a:solidFill>
                  <a:srgbClr val="0036A2"/>
                </a:solidFill>
              </a:rPr>
              <a:t>Servicios financieros - los agentes de seguros , corredores de inversión.</a:t>
            </a:r>
            <a:endParaRPr lang="en-US" dirty="0">
              <a:solidFill>
                <a:srgbClr val="0036A2"/>
              </a:solidFill>
            </a:endParaRPr>
          </a:p>
        </p:txBody>
      </p:sp>
    </p:spTree>
    <p:extLst>
      <p:ext uri="{BB962C8B-B14F-4D97-AF65-F5344CB8AC3E}">
        <p14:creationId xmlns:p14="http://schemas.microsoft.com/office/powerpoint/2010/main" val="50603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fontScale="70000" lnSpcReduction="20000"/>
          </a:bodyPr>
          <a:lstStyle/>
          <a:p>
            <a:r>
              <a:rPr lang="en-US" sz="2600" b="1" dirty="0" smtClean="0"/>
              <a:t>Section 2.1 Assessment: </a:t>
            </a:r>
            <a:r>
              <a:rPr lang="en-US" dirty="0" smtClean="0">
                <a:solidFill>
                  <a:srgbClr val="0036A2"/>
                </a:solidFill>
              </a:rPr>
              <a:t>(</a:t>
            </a:r>
            <a:r>
              <a:rPr lang="es-ES" dirty="0">
                <a:solidFill>
                  <a:srgbClr val="0036A2"/>
                </a:solidFill>
              </a:rPr>
              <a:t>Sección 2.1 </a:t>
            </a:r>
            <a:r>
              <a:rPr lang="es-ES" dirty="0" smtClean="0">
                <a:solidFill>
                  <a:srgbClr val="0036A2"/>
                </a:solidFill>
              </a:rPr>
              <a:t>Evaluación)</a:t>
            </a:r>
            <a:br>
              <a:rPr lang="es-ES" dirty="0" smtClean="0">
                <a:solidFill>
                  <a:srgbClr val="0036A2"/>
                </a:solidFill>
              </a:rPr>
            </a:br>
            <a:r>
              <a:rPr lang="en-US" b="1" dirty="0" smtClean="0">
                <a:solidFill>
                  <a:srgbClr val="0036A2"/>
                </a:solidFill>
              </a:rPr>
              <a:t/>
            </a:r>
            <a:br>
              <a:rPr lang="en-US" b="1" dirty="0" smtClean="0">
                <a:solidFill>
                  <a:srgbClr val="0036A2"/>
                </a:solidFill>
              </a:rPr>
            </a:br>
            <a:r>
              <a:rPr lang="en-US" dirty="0" smtClean="0">
                <a:solidFill>
                  <a:srgbClr val="FF0000"/>
                </a:solidFill>
              </a:rPr>
              <a:t>CHECK YOUR UNDERSTANDING </a:t>
            </a:r>
            <a:r>
              <a:rPr lang="en-US" dirty="0" smtClean="0">
                <a:solidFill>
                  <a:srgbClr val="0036A2"/>
                </a:solidFill>
              </a:rPr>
              <a:t>(</a:t>
            </a:r>
            <a:r>
              <a:rPr lang="es-ES" dirty="0">
                <a:solidFill>
                  <a:srgbClr val="0036A2"/>
                </a:solidFill>
              </a:rPr>
              <a:t>Verifique su </a:t>
            </a:r>
            <a:r>
              <a:rPr lang="es-ES" dirty="0" smtClean="0">
                <a:solidFill>
                  <a:srgbClr val="0036A2"/>
                </a:solidFill>
              </a:rPr>
              <a:t>comprensión)</a:t>
            </a:r>
            <a:endParaRPr lang="en-US" dirty="0" smtClean="0">
              <a:solidFill>
                <a:srgbClr val="0036A2"/>
              </a:solidFill>
            </a:endParaRPr>
          </a:p>
          <a:p>
            <a:pPr marL="571500" indent="-457200">
              <a:buFont typeface="+mj-lt"/>
              <a:buAutoNum type="arabicPeriod"/>
            </a:pPr>
            <a:r>
              <a:rPr lang="en-US" dirty="0" smtClean="0"/>
              <a:t>List at least three characteristics of successful people. Describe how each characteristic might be an asset at school or work.</a:t>
            </a:r>
            <a:br>
              <a:rPr lang="en-US" dirty="0" smtClean="0"/>
            </a:br>
            <a:r>
              <a:rPr lang="es-ES" dirty="0">
                <a:solidFill>
                  <a:srgbClr val="0036A2"/>
                </a:solidFill>
              </a:rPr>
              <a:t>Enumere al menos tres características de las personas de éxito . Describir cómo cada característica podría ser un activo en la escuela o el trabajo.</a:t>
            </a:r>
            <a:endParaRPr lang="en-US" dirty="0" smtClean="0">
              <a:solidFill>
                <a:srgbClr val="0036A2"/>
              </a:solidFill>
            </a:endParaRPr>
          </a:p>
          <a:p>
            <a:pPr marL="571500" indent="-457200">
              <a:buFont typeface="+mj-lt"/>
              <a:buAutoNum type="arabicPeriod"/>
            </a:pPr>
            <a:r>
              <a:rPr lang="en-US" dirty="0" smtClean="0"/>
              <a:t>How can you learn more about your own abilities, interests, and personal qualities as they relate to career planning?</a:t>
            </a:r>
            <a:br>
              <a:rPr lang="en-US" dirty="0" smtClean="0"/>
            </a:br>
            <a:r>
              <a:rPr lang="es-ES" dirty="0">
                <a:solidFill>
                  <a:srgbClr val="0036A2"/>
                </a:solidFill>
              </a:rPr>
              <a:t>¿Cómo se puede obtener más información acerca de sus propias habilidades , intereses y cualidades personales que se refieren a la planificación de carrera ?</a:t>
            </a:r>
            <a:endParaRPr lang="en-US" dirty="0" smtClean="0">
              <a:solidFill>
                <a:srgbClr val="0036A2"/>
              </a:solidFill>
            </a:endParaRPr>
          </a:p>
          <a:p>
            <a:pPr marL="571500" indent="-457200">
              <a:buFont typeface="+mj-lt"/>
              <a:buAutoNum type="arabicPeriod"/>
            </a:pPr>
            <a:r>
              <a:rPr lang="en-US" dirty="0" smtClean="0"/>
              <a:t>Discuss three factors that influence employment opportunities.</a:t>
            </a:r>
            <a:br>
              <a:rPr lang="en-US" dirty="0" smtClean="0"/>
            </a:br>
            <a:r>
              <a:rPr lang="es-ES" dirty="0">
                <a:solidFill>
                  <a:srgbClr val="0036A2"/>
                </a:solidFill>
              </a:rPr>
              <a:t>Discuta tres factores que influyen en las oportunidades de </a:t>
            </a:r>
            <a:r>
              <a:rPr lang="es-ES" dirty="0" smtClean="0">
                <a:solidFill>
                  <a:srgbClr val="0036A2"/>
                </a:solidFill>
              </a:rPr>
              <a:t>empleo.</a:t>
            </a:r>
            <a:r>
              <a:rPr lang="en-US" dirty="0" smtClean="0">
                <a:solidFill>
                  <a:srgbClr val="0036A2"/>
                </a:solidFill>
              </a:rPr>
              <a:t/>
            </a:r>
            <a:br>
              <a:rPr lang="en-US" dirty="0" smtClean="0">
                <a:solidFill>
                  <a:srgbClr val="0036A2"/>
                </a:solidFill>
              </a:rPr>
            </a:br>
            <a:r>
              <a:rPr lang="en-US" dirty="0" smtClean="0"/>
              <a:t/>
            </a:r>
            <a:br>
              <a:rPr lang="en-US" dirty="0" smtClean="0"/>
            </a:br>
            <a:r>
              <a:rPr lang="en-US" dirty="0" smtClean="0">
                <a:solidFill>
                  <a:srgbClr val="FF0000"/>
                </a:solidFill>
              </a:rPr>
              <a:t>THINK CRITICALLY </a:t>
            </a:r>
            <a:r>
              <a:rPr lang="en-US" dirty="0" smtClean="0">
                <a:solidFill>
                  <a:srgbClr val="0036A2"/>
                </a:solidFill>
              </a:rPr>
              <a:t>(</a:t>
            </a:r>
            <a:r>
              <a:rPr lang="es-ES" dirty="0">
                <a:solidFill>
                  <a:srgbClr val="0036A2"/>
                </a:solidFill>
              </a:rPr>
              <a:t>pensar </a:t>
            </a:r>
            <a:r>
              <a:rPr lang="es-ES" dirty="0" smtClean="0">
                <a:solidFill>
                  <a:srgbClr val="0036A2"/>
                </a:solidFill>
              </a:rPr>
              <a:t>críticamente)</a:t>
            </a:r>
            <a:endParaRPr lang="en-US" dirty="0" smtClean="0">
              <a:solidFill>
                <a:srgbClr val="0036A2"/>
              </a:solidFill>
            </a:endParaRPr>
          </a:p>
          <a:p>
            <a:pPr marL="571500" indent="-457200">
              <a:buFont typeface="+mj-lt"/>
              <a:buAutoNum type="arabicPeriod"/>
            </a:pPr>
            <a:r>
              <a:rPr lang="en-US" dirty="0" smtClean="0"/>
              <a:t>Why do you think that the increase in the number of working parents has contributed to a higher demand for food services? Why do you think that an increase in leisure time boosts interest in personal health?</a:t>
            </a:r>
            <a:r>
              <a:rPr lang="en-US" dirty="0"/>
              <a:t/>
            </a:r>
            <a:br>
              <a:rPr lang="en-US" dirty="0"/>
            </a:br>
            <a:r>
              <a:rPr lang="es-ES" dirty="0">
                <a:solidFill>
                  <a:srgbClr val="0036A2"/>
                </a:solidFill>
              </a:rPr>
              <a:t>¿Por qué cree que el aumento en el número de padres que trabajan ha contribuido a una mayor demanda de servicios de comida ? ¿Por qué crees que un aumento en el tiempo libre aumenta el interés por la salud personal?</a:t>
            </a:r>
            <a:endParaRPr lang="en-US" dirty="0">
              <a:solidFill>
                <a:srgbClr val="0036A2"/>
              </a:solidFill>
            </a:endParaRPr>
          </a:p>
        </p:txBody>
      </p:sp>
    </p:spTree>
    <p:extLst>
      <p:ext uri="{BB962C8B-B14F-4D97-AF65-F5344CB8AC3E}">
        <p14:creationId xmlns:p14="http://schemas.microsoft.com/office/powerpoint/2010/main" val="156519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Decisions and Goals in Personal finance </a:t>
            </a:r>
            <a:r>
              <a:rPr lang="es-ES" sz="2000" dirty="0">
                <a:solidFill>
                  <a:srgbClr val="0036A2"/>
                </a:solidFill>
              </a:rPr>
              <a:t>Decisión en la planificación de su carrera? (Sección 2.1)</a:t>
            </a:r>
            <a:endParaRPr lang="en-US" sz="2000" dirty="0"/>
          </a:p>
        </p:txBody>
      </p:sp>
      <p:sp>
        <p:nvSpPr>
          <p:cNvPr id="3" name="Content Placeholder 2"/>
          <p:cNvSpPr>
            <a:spLocks noGrp="1"/>
          </p:cNvSpPr>
          <p:nvPr>
            <p:ph idx="1"/>
          </p:nvPr>
        </p:nvSpPr>
        <p:spPr/>
        <p:txBody>
          <a:bodyPr>
            <a:normAutofit fontScale="40000" lnSpcReduction="20000"/>
          </a:bodyPr>
          <a:lstStyle/>
          <a:p>
            <a:pPr marL="114300" indent="0">
              <a:buNone/>
            </a:pPr>
            <a:r>
              <a:rPr lang="en-US" dirty="0" smtClean="0">
                <a:solidFill>
                  <a:srgbClr val="FF0000"/>
                </a:solidFill>
              </a:rPr>
              <a:t>USING COMMUNICATION SKILLS</a:t>
            </a:r>
          </a:p>
          <a:p>
            <a:pPr marL="571500" indent="-457200">
              <a:buFont typeface="+mj-lt"/>
              <a:buAutoNum type="arabicPeriod" startAt="5"/>
            </a:pPr>
            <a:r>
              <a:rPr lang="en-US" sz="2800" i="1" dirty="0" smtClean="0">
                <a:solidFill>
                  <a:srgbClr val="FF0000"/>
                </a:solidFill>
              </a:rPr>
              <a:t>New Career Choices</a:t>
            </a:r>
            <a:r>
              <a:rPr lang="en-US" sz="2800" dirty="0" smtClean="0">
                <a:solidFill>
                  <a:srgbClr val="FF0000"/>
                </a:solidFill>
              </a:rPr>
              <a:t>: </a:t>
            </a:r>
            <a:r>
              <a:rPr lang="en-US" sz="2800" dirty="0" smtClean="0"/>
              <a:t>Service industries will offer some of the greatest potential for jobs in the coming years</a:t>
            </a:r>
            <a:r>
              <a:rPr lang="en-US" sz="2800" dirty="0" smtClean="0"/>
              <a:t>.</a:t>
            </a:r>
            <a:br>
              <a:rPr lang="en-US" sz="2800" dirty="0" smtClean="0"/>
            </a:br>
            <a:r>
              <a:rPr lang="es-ES" sz="2800" dirty="0">
                <a:solidFill>
                  <a:srgbClr val="0036A2"/>
                </a:solidFill>
              </a:rPr>
              <a:t>Las industrias de servicios ofrecerán algunas de las mayores posibilidades de trabajo en los próximos años </a:t>
            </a:r>
            <a:r>
              <a:rPr lang="es-ES" sz="2800" dirty="0" smtClean="0">
                <a:solidFill>
                  <a:srgbClr val="0036A2"/>
                </a:solidFill>
              </a:rPr>
              <a:t>.</a:t>
            </a:r>
            <a:br>
              <a:rPr lang="es-ES" sz="2800" dirty="0" smtClean="0">
                <a:solidFill>
                  <a:srgbClr val="0036A2"/>
                </a:solidFill>
              </a:rPr>
            </a:br>
            <a:r>
              <a:rPr lang="en-US" sz="2800" dirty="0" smtClean="0">
                <a:solidFill>
                  <a:srgbClr val="0036A2"/>
                </a:solidFill>
              </a:rPr>
              <a:t/>
            </a:r>
            <a:br>
              <a:rPr lang="en-US" sz="2800" dirty="0" smtClean="0">
                <a:solidFill>
                  <a:srgbClr val="0036A2"/>
                </a:solidFill>
              </a:rPr>
            </a:br>
            <a:r>
              <a:rPr lang="en-US" sz="2800" i="1" dirty="0" smtClean="0">
                <a:solidFill>
                  <a:srgbClr val="FF0000"/>
                </a:solidFill>
              </a:rPr>
              <a:t>Conduct a Survey</a:t>
            </a:r>
            <a:r>
              <a:rPr lang="en-US" sz="2800" dirty="0" smtClean="0"/>
              <a:t>: Are your classmates planning to explore the types of careers mentioned in the section “ Trends and Technology”?. With a partner, conduct a survey of five students, and identify the most popular career choices among them</a:t>
            </a:r>
            <a:r>
              <a:rPr lang="en-US" sz="2800" dirty="0" smtClean="0"/>
              <a:t>.</a:t>
            </a:r>
            <a:br>
              <a:rPr lang="en-US" sz="2800" dirty="0" smtClean="0"/>
            </a:br>
            <a:r>
              <a:rPr lang="es-ES" sz="2800" dirty="0">
                <a:solidFill>
                  <a:srgbClr val="FF0000"/>
                </a:solidFill>
              </a:rPr>
              <a:t>Llevar a cabo una encuesta</a:t>
            </a:r>
            <a:r>
              <a:rPr lang="es-ES" sz="2800" dirty="0">
                <a:solidFill>
                  <a:srgbClr val="0036A2"/>
                </a:solidFill>
              </a:rPr>
              <a:t> : ¿Sus compañeros de clase pensando en explorar los tipos de carreras mencionadas en la sección " Tendencias y Tecnología " ?. Con un compañero, realizar un estudio de cinco estudiantes , e identificar las opciones más populares de carrera entre ellos</a:t>
            </a:r>
            <a:r>
              <a:rPr lang="es-ES" sz="2800" dirty="0" smtClean="0">
                <a:solidFill>
                  <a:srgbClr val="0036A2"/>
                </a:solidFill>
              </a:rPr>
              <a:t>.</a:t>
            </a:r>
            <a:br>
              <a:rPr lang="es-ES" sz="2800" dirty="0" smtClean="0">
                <a:solidFill>
                  <a:srgbClr val="0036A2"/>
                </a:solidFill>
              </a:rPr>
            </a:br>
            <a:r>
              <a:rPr lang="en-US" sz="2800" dirty="0" smtClean="0">
                <a:solidFill>
                  <a:srgbClr val="0036A2"/>
                </a:solidFill>
              </a:rPr>
              <a:t/>
            </a:r>
            <a:br>
              <a:rPr lang="en-US" sz="2800" dirty="0" smtClean="0">
                <a:solidFill>
                  <a:srgbClr val="0036A2"/>
                </a:solidFill>
              </a:rPr>
            </a:br>
            <a:r>
              <a:rPr lang="en-US" dirty="0" smtClean="0">
                <a:solidFill>
                  <a:srgbClr val="FF0000"/>
                </a:solidFill>
              </a:rPr>
              <a:t>SOLVING MONEY </a:t>
            </a:r>
            <a:r>
              <a:rPr lang="en-US" dirty="0" smtClean="0">
                <a:solidFill>
                  <a:srgbClr val="FF0000"/>
                </a:solidFill>
              </a:rPr>
              <a:t>PROBLEMS </a:t>
            </a:r>
            <a:r>
              <a:rPr lang="en-US" sz="1900" dirty="0" smtClean="0">
                <a:solidFill>
                  <a:srgbClr val="0036A2"/>
                </a:solidFill>
              </a:rPr>
              <a:t>(</a:t>
            </a:r>
            <a:r>
              <a:rPr lang="es-ES" sz="1900" dirty="0">
                <a:solidFill>
                  <a:srgbClr val="0036A2"/>
                </a:solidFill>
              </a:rPr>
              <a:t>SOLUCIÓN DE PROBLEMAS DE </a:t>
            </a:r>
            <a:r>
              <a:rPr lang="es-ES" sz="1900" dirty="0" smtClean="0">
                <a:solidFill>
                  <a:srgbClr val="0036A2"/>
                </a:solidFill>
              </a:rPr>
              <a:t>DINERO)</a:t>
            </a:r>
            <a:r>
              <a:rPr lang="en-US" sz="1900" dirty="0" smtClean="0">
                <a:solidFill>
                  <a:srgbClr val="0036A2"/>
                </a:solidFill>
              </a:rPr>
              <a:t/>
            </a:r>
            <a:br>
              <a:rPr lang="en-US" sz="1900" dirty="0" smtClean="0">
                <a:solidFill>
                  <a:srgbClr val="0036A2"/>
                </a:solidFill>
              </a:rPr>
            </a:br>
            <a:endParaRPr lang="en-US" dirty="0" smtClean="0">
              <a:solidFill>
                <a:srgbClr val="0036A2"/>
              </a:solidFill>
            </a:endParaRPr>
          </a:p>
          <a:p>
            <a:pPr marL="571500" indent="-457200">
              <a:buFont typeface="+mj-lt"/>
              <a:buAutoNum type="arabicPeriod" startAt="5"/>
            </a:pPr>
            <a:r>
              <a:rPr lang="en-US" sz="2900" i="1" dirty="0" smtClean="0">
                <a:solidFill>
                  <a:srgbClr val="FF0000"/>
                </a:solidFill>
              </a:rPr>
              <a:t>Social Influences</a:t>
            </a:r>
            <a:r>
              <a:rPr lang="en-US" sz="2900" dirty="0" smtClean="0"/>
              <a:t>: Tyrell has worked his way up from sales </a:t>
            </a:r>
            <a:r>
              <a:rPr lang="en-US" sz="2900" dirty="0" err="1" smtClean="0"/>
              <a:t>asscociate</a:t>
            </a:r>
            <a:r>
              <a:rPr lang="en-US" sz="2900" dirty="0" smtClean="0"/>
              <a:t> to department supervisor for a large suburban discount store. Now he has the offer of a higher position at the company’s headquarters in Atlanta. Currently, Tyrell earns about $18,000 annually, which covers the cost of food, housing, transportation, and other living expenses. If he accepts the new job, his salary will increase 20 percent, but the cost of living in Atlanta is much higher than it is in the suburbs. By doing some research, he has found out that the rent for a one-bedroom apartment averages $800 per month and that round-trip train ride to work will cost about $4 per day. Food will probably cost $65 per week</a:t>
            </a:r>
            <a:r>
              <a:rPr lang="en-US" sz="2900" dirty="0" smtClean="0"/>
              <a:t>.</a:t>
            </a:r>
            <a:br>
              <a:rPr lang="en-US" sz="2900" dirty="0" smtClean="0"/>
            </a:br>
            <a:r>
              <a:rPr lang="es-ES" sz="2900" dirty="0">
                <a:solidFill>
                  <a:srgbClr val="FF0000"/>
                </a:solidFill>
              </a:rPr>
              <a:t>Influencias sociales:</a:t>
            </a:r>
            <a:r>
              <a:rPr lang="es-ES" sz="2900" dirty="0">
                <a:solidFill>
                  <a:srgbClr val="0036A2"/>
                </a:solidFill>
              </a:rPr>
              <a:t> </a:t>
            </a:r>
            <a:r>
              <a:rPr lang="es-ES" sz="2900" dirty="0" err="1">
                <a:solidFill>
                  <a:srgbClr val="0036A2"/>
                </a:solidFill>
              </a:rPr>
              <a:t>Tyrell</a:t>
            </a:r>
            <a:r>
              <a:rPr lang="es-ES" sz="2900" dirty="0">
                <a:solidFill>
                  <a:srgbClr val="0036A2"/>
                </a:solidFill>
              </a:rPr>
              <a:t> ha trabajado su camino desde </a:t>
            </a:r>
            <a:r>
              <a:rPr lang="es-ES" sz="2900" dirty="0" err="1">
                <a:solidFill>
                  <a:srgbClr val="0036A2"/>
                </a:solidFill>
              </a:rPr>
              <a:t>asscociate</a:t>
            </a:r>
            <a:r>
              <a:rPr lang="es-ES" sz="2900" dirty="0">
                <a:solidFill>
                  <a:srgbClr val="0036A2"/>
                </a:solidFill>
              </a:rPr>
              <a:t> ventas al supervisor del departamento de una gran tienda de descuento suburbana. Ahora tiene la oferta de una posición más alta en la sede de la compañía en Atlanta . Actualmente , </a:t>
            </a:r>
            <a:r>
              <a:rPr lang="es-ES" sz="2900" dirty="0" err="1">
                <a:solidFill>
                  <a:srgbClr val="0036A2"/>
                </a:solidFill>
              </a:rPr>
              <a:t>Tyrell</a:t>
            </a:r>
            <a:r>
              <a:rPr lang="es-ES" sz="2900" dirty="0">
                <a:solidFill>
                  <a:srgbClr val="0036A2"/>
                </a:solidFill>
              </a:rPr>
              <a:t> gana alrededor de $ 18,000 al año , que cubre el costo de los alimentos , la vivienda , el transporte y otros gastos . Si acepta el nuevo trabajo , su salario se incrementará un 20 por ciento , pero el costo de vida en Atlanta es mucho mayor de lo que es en los suburbios. Haciendo un poco de investigación , se ha descubierto que la renta durante los promedios apartamento de un dormitorio $ 800 por mes y que viaje en tren de ida y vuelta al trabajo tendrá un costo de alrededor de $ 4 por día . Alimentos probablemente tendrá un costo de $ 65 por semana </a:t>
            </a:r>
            <a:r>
              <a:rPr lang="es-ES" sz="2900" dirty="0" smtClean="0">
                <a:solidFill>
                  <a:srgbClr val="0036A2"/>
                </a:solidFill>
              </a:rPr>
              <a:t>.</a:t>
            </a:r>
            <a:br>
              <a:rPr lang="es-ES" sz="2900" dirty="0" smtClean="0">
                <a:solidFill>
                  <a:srgbClr val="0036A2"/>
                </a:solidFill>
              </a:rPr>
            </a:br>
            <a:r>
              <a:rPr lang="en-US" sz="2900" dirty="0" smtClean="0">
                <a:solidFill>
                  <a:srgbClr val="0036A2"/>
                </a:solidFill>
              </a:rPr>
              <a:t/>
            </a:r>
            <a:br>
              <a:rPr lang="en-US" sz="2900" dirty="0" smtClean="0">
                <a:solidFill>
                  <a:srgbClr val="0036A2"/>
                </a:solidFill>
              </a:rPr>
            </a:br>
            <a:r>
              <a:rPr lang="en-US" sz="2900" i="1" dirty="0" smtClean="0">
                <a:solidFill>
                  <a:srgbClr val="FF0000"/>
                </a:solidFill>
              </a:rPr>
              <a:t>Analyze</a:t>
            </a:r>
            <a:r>
              <a:rPr lang="en-US" sz="2900" dirty="0" smtClean="0">
                <a:solidFill>
                  <a:srgbClr val="FF0000"/>
                </a:solidFill>
              </a:rPr>
              <a:t>:</a:t>
            </a:r>
            <a:r>
              <a:rPr lang="en-US" sz="2900" dirty="0" smtClean="0"/>
              <a:t> Assuming Tyrell works five days a week and 52 weeks a year, help him calculate what these expenses would total annually if he moved to Atlanta</a:t>
            </a:r>
            <a:r>
              <a:rPr lang="en-US" sz="2900" dirty="0" smtClean="0"/>
              <a:t>.</a:t>
            </a:r>
            <a:br>
              <a:rPr lang="en-US" sz="2900" dirty="0" smtClean="0"/>
            </a:br>
            <a:r>
              <a:rPr lang="es-ES" sz="2900" dirty="0" smtClean="0">
                <a:solidFill>
                  <a:srgbClr val="FF0000"/>
                </a:solidFill>
              </a:rPr>
              <a:t>Analizar: </a:t>
            </a:r>
            <a:r>
              <a:rPr lang="es-ES" sz="2900" dirty="0"/>
              <a:t>Suponiendo </a:t>
            </a:r>
            <a:r>
              <a:rPr lang="es-ES" sz="2900" dirty="0" err="1"/>
              <a:t>Tyrell</a:t>
            </a:r>
            <a:r>
              <a:rPr lang="es-ES" sz="2900" dirty="0"/>
              <a:t> trabaja cinco días a la semana y 52 semanas al año , le ayudara a calcular lo que estos gastos ascenderían anualmente si se traslada a Atlanta .</a:t>
            </a:r>
            <a:endParaRPr lang="en-US" sz="2900" dirty="0"/>
          </a:p>
        </p:txBody>
      </p:sp>
    </p:spTree>
    <p:extLst>
      <p:ext uri="{BB962C8B-B14F-4D97-AF65-F5344CB8AC3E}">
        <p14:creationId xmlns:p14="http://schemas.microsoft.com/office/powerpoint/2010/main" val="291317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54162"/>
          </a:xfrm>
        </p:spPr>
        <p:txBody>
          <a:bodyPr>
            <a:noAutofit/>
          </a:bodyPr>
          <a:lstStyle/>
          <a:p>
            <a:r>
              <a:rPr lang="en-US" sz="4000" dirty="0"/>
              <a:t>Decisions and Goals in Personal </a:t>
            </a:r>
            <a:r>
              <a:rPr lang="en-US" sz="4000" dirty="0" smtClean="0"/>
              <a:t>finance </a:t>
            </a:r>
            <a:r>
              <a:rPr lang="es-ES" sz="2000" dirty="0" smtClean="0">
                <a:solidFill>
                  <a:srgbClr val="0036A2"/>
                </a:solidFill>
              </a:rPr>
              <a:t>Decisión </a:t>
            </a:r>
            <a:r>
              <a:rPr lang="es-ES" sz="2000" dirty="0">
                <a:solidFill>
                  <a:srgbClr val="0036A2"/>
                </a:solidFill>
              </a:rPr>
              <a:t>en la planificación de su carrera? (Sección 2.1)</a:t>
            </a:r>
            <a:endParaRPr lang="en-US" sz="2400" dirty="0">
              <a:solidFill>
                <a:srgbClr val="0036A2"/>
              </a:solidFill>
            </a:endParaRPr>
          </a:p>
        </p:txBody>
      </p:sp>
      <p:sp>
        <p:nvSpPr>
          <p:cNvPr id="3" name="Content Placeholder 2"/>
          <p:cNvSpPr>
            <a:spLocks noGrp="1"/>
          </p:cNvSpPr>
          <p:nvPr>
            <p:ph idx="1"/>
          </p:nvPr>
        </p:nvSpPr>
        <p:spPr>
          <a:xfrm>
            <a:off x="457200" y="2057400"/>
            <a:ext cx="7620000" cy="4343400"/>
          </a:xfrm>
        </p:spPr>
        <p:txBody>
          <a:bodyPr>
            <a:normAutofit fontScale="85000" lnSpcReduction="20000"/>
          </a:bodyPr>
          <a:lstStyle/>
          <a:p>
            <a:pPr marL="114300" indent="0">
              <a:buNone/>
            </a:pPr>
            <a:r>
              <a:rPr lang="en-US" dirty="0" smtClean="0">
                <a:solidFill>
                  <a:srgbClr val="FF0000"/>
                </a:solidFill>
              </a:rPr>
              <a:t>Choosing </a:t>
            </a:r>
            <a:r>
              <a:rPr lang="en-US" dirty="0">
                <a:solidFill>
                  <a:srgbClr val="FF0000"/>
                </a:solidFill>
              </a:rPr>
              <a:t>a Career </a:t>
            </a:r>
            <a:r>
              <a:rPr lang="en-US" dirty="0">
                <a:solidFill>
                  <a:srgbClr val="0036A2"/>
                </a:solidFill>
              </a:rPr>
              <a:t>(</a:t>
            </a:r>
            <a:r>
              <a:rPr lang="en-US" dirty="0" err="1">
                <a:solidFill>
                  <a:srgbClr val="0036A2"/>
                </a:solidFill>
              </a:rPr>
              <a:t>Elegir</a:t>
            </a:r>
            <a:r>
              <a:rPr lang="en-US" dirty="0">
                <a:solidFill>
                  <a:srgbClr val="0036A2"/>
                </a:solidFill>
              </a:rPr>
              <a:t> </a:t>
            </a:r>
            <a:r>
              <a:rPr lang="en-US" dirty="0" err="1">
                <a:solidFill>
                  <a:srgbClr val="0036A2"/>
                </a:solidFill>
              </a:rPr>
              <a:t>una</a:t>
            </a:r>
            <a:r>
              <a:rPr lang="en-US" dirty="0">
                <a:solidFill>
                  <a:srgbClr val="0036A2"/>
                </a:solidFill>
              </a:rPr>
              <a:t> </a:t>
            </a:r>
            <a:r>
              <a:rPr lang="en-US" dirty="0" err="1" smtClean="0">
                <a:solidFill>
                  <a:srgbClr val="0036A2"/>
                </a:solidFill>
              </a:rPr>
              <a:t>carrera</a:t>
            </a:r>
            <a:r>
              <a:rPr lang="en-US" dirty="0" smtClean="0">
                <a:solidFill>
                  <a:srgbClr val="0036A2"/>
                </a:solidFill>
              </a:rPr>
              <a:t>)</a:t>
            </a:r>
            <a:br>
              <a:rPr lang="en-US" dirty="0" smtClean="0">
                <a:solidFill>
                  <a:srgbClr val="0036A2"/>
                </a:solidFill>
              </a:rPr>
            </a:br>
            <a:endParaRPr lang="en-US" dirty="0" smtClean="0">
              <a:solidFill>
                <a:srgbClr val="0036A2"/>
              </a:solidFill>
            </a:endParaRPr>
          </a:p>
          <a:p>
            <a:r>
              <a:rPr lang="en-US" dirty="0" smtClean="0"/>
              <a:t>Some people find true satisfaction in their work, whereas others work just to make money. Like many people, you may decide to get a job-work that you do mainly to earn money. On the other hand, you may decide to prepare for a career. </a:t>
            </a:r>
          </a:p>
          <a:p>
            <a:r>
              <a:rPr lang="es-ES" dirty="0">
                <a:solidFill>
                  <a:srgbClr val="0070C0"/>
                </a:solidFill>
              </a:rPr>
              <a:t>Algunas personas encuentran verdadera satisfacción en su trabajo, mientras que otros trabajan sólo para hacer dinero. Como mucha gente, usted puede decidir para conseguir un trabajo-trabajo que usted hace sobre todo para ganar dinero. Por otra parte, usted puede decidir para prepararse para una carrera</a:t>
            </a:r>
            <a:r>
              <a:rPr lang="es-ES" dirty="0" smtClean="0">
                <a:solidFill>
                  <a:srgbClr val="0070C0"/>
                </a:solidFill>
              </a:rPr>
              <a:t>.</a:t>
            </a:r>
          </a:p>
          <a:p>
            <a:r>
              <a:rPr lang="es-ES" sz="2100" i="1" u="sng" dirty="0" smtClean="0">
                <a:solidFill>
                  <a:srgbClr val="FF0000"/>
                </a:solidFill>
              </a:rPr>
              <a:t>Key </a:t>
            </a:r>
            <a:r>
              <a:rPr lang="es-ES" sz="2100" i="1" u="sng" dirty="0" err="1" smtClean="0">
                <a:solidFill>
                  <a:srgbClr val="FF0000"/>
                </a:solidFill>
              </a:rPr>
              <a:t>Terms</a:t>
            </a:r>
            <a:r>
              <a:rPr lang="es-ES" sz="2100" i="1" u="sng" dirty="0" smtClean="0">
                <a:solidFill>
                  <a:srgbClr val="FF0000"/>
                </a:solidFill>
              </a:rPr>
              <a:t>:</a:t>
            </a:r>
            <a:r>
              <a:rPr lang="es-ES" sz="2100" dirty="0" smtClean="0">
                <a:solidFill>
                  <a:srgbClr val="FF0000"/>
                </a:solidFill>
              </a:rPr>
              <a:t> </a:t>
            </a:r>
            <a:r>
              <a:rPr lang="es-ES" dirty="0" err="1" smtClean="0"/>
              <a:t>job</a:t>
            </a:r>
            <a:r>
              <a:rPr lang="es-ES" dirty="0" smtClean="0"/>
              <a:t>, </a:t>
            </a:r>
            <a:r>
              <a:rPr lang="es-ES" dirty="0" err="1" smtClean="0"/>
              <a:t>career</a:t>
            </a:r>
            <a:r>
              <a:rPr lang="es-ES" dirty="0" smtClean="0"/>
              <a:t>, standard of living, </a:t>
            </a:r>
            <a:r>
              <a:rPr lang="es-ES" dirty="0" err="1" smtClean="0"/>
              <a:t>trends</a:t>
            </a:r>
            <a:r>
              <a:rPr lang="es-ES" dirty="0" smtClean="0"/>
              <a:t>, </a:t>
            </a:r>
            <a:r>
              <a:rPr lang="es-ES" dirty="0" err="1" smtClean="0"/>
              <a:t>potential</a:t>
            </a:r>
            <a:r>
              <a:rPr lang="es-ES" dirty="0" smtClean="0"/>
              <a:t> </a:t>
            </a:r>
            <a:r>
              <a:rPr lang="es-ES" dirty="0" err="1" smtClean="0"/>
              <a:t>earning</a:t>
            </a:r>
            <a:r>
              <a:rPr lang="es-ES" dirty="0" smtClean="0"/>
              <a:t> </a:t>
            </a:r>
            <a:r>
              <a:rPr lang="es-ES" dirty="0" err="1" smtClean="0"/>
              <a:t>power</a:t>
            </a:r>
            <a:r>
              <a:rPr lang="es-ES" dirty="0" smtClean="0"/>
              <a:t>, aptitudes, </a:t>
            </a:r>
            <a:r>
              <a:rPr lang="es-ES" dirty="0" err="1" smtClean="0"/>
              <a:t>interest</a:t>
            </a:r>
            <a:r>
              <a:rPr lang="es-ES" dirty="0" smtClean="0"/>
              <a:t> </a:t>
            </a:r>
            <a:r>
              <a:rPr lang="es-ES" dirty="0" err="1" smtClean="0"/>
              <a:t>inventories</a:t>
            </a:r>
            <a:r>
              <a:rPr lang="es-ES" dirty="0" smtClean="0"/>
              <a:t>, </a:t>
            </a:r>
            <a:r>
              <a:rPr lang="es-ES" dirty="0" err="1" smtClean="0"/>
              <a:t>demographic</a:t>
            </a:r>
            <a:r>
              <a:rPr lang="es-ES" dirty="0" smtClean="0"/>
              <a:t> </a:t>
            </a:r>
            <a:r>
              <a:rPr lang="es-ES" dirty="0" err="1" smtClean="0"/>
              <a:t>trends</a:t>
            </a:r>
            <a:r>
              <a:rPr lang="es-ES" dirty="0" smtClean="0"/>
              <a:t>, </a:t>
            </a:r>
            <a:r>
              <a:rPr lang="es-ES" dirty="0" err="1" smtClean="0"/>
              <a:t>service</a:t>
            </a:r>
            <a:r>
              <a:rPr lang="es-ES" dirty="0" smtClean="0"/>
              <a:t> industries</a:t>
            </a:r>
          </a:p>
          <a:p>
            <a:r>
              <a:rPr lang="es-ES" sz="2100" i="1" u="sng" dirty="0">
                <a:solidFill>
                  <a:srgbClr val="FF0000"/>
                </a:solidFill>
              </a:rPr>
              <a:t>Términos clave:</a:t>
            </a:r>
            <a:r>
              <a:rPr lang="es-ES" sz="2100" dirty="0">
                <a:solidFill>
                  <a:srgbClr val="FF0000"/>
                </a:solidFill>
              </a:rPr>
              <a:t> </a:t>
            </a:r>
            <a:r>
              <a:rPr lang="es-ES" dirty="0">
                <a:solidFill>
                  <a:srgbClr val="0070C0"/>
                </a:solidFill>
              </a:rPr>
              <a:t>trabajo, carrera, nivel de vida, tendencias, el potencial de poder adquisitivo, aptitudes, inventarios de intereses, las tendencias demográficas, las industrias de servicios</a:t>
            </a:r>
            <a:endParaRPr lang="en-US" dirty="0" smtClean="0">
              <a:solidFill>
                <a:srgbClr val="0070C0"/>
              </a:solidFill>
            </a:endParaRPr>
          </a:p>
          <a:p>
            <a:pPr>
              <a:buFont typeface="Arial" pitchFamily="34" charset="0"/>
              <a:buChar char="•"/>
            </a:pPr>
            <a:endParaRPr lang="en-US" dirty="0">
              <a:solidFill>
                <a:schemeClr val="accent4">
                  <a:lumMod val="75000"/>
                </a:schemeClr>
              </a:solidFill>
            </a:endParaRPr>
          </a:p>
        </p:txBody>
      </p:sp>
    </p:spTree>
    <p:extLst>
      <p:ext uri="{BB962C8B-B14F-4D97-AF65-F5344CB8AC3E}">
        <p14:creationId xmlns:p14="http://schemas.microsoft.com/office/powerpoint/2010/main" val="70329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54162"/>
          </a:xfrm>
        </p:spPr>
        <p:txBody>
          <a:bodyPr>
            <a:noAutofit/>
          </a:bodyPr>
          <a:lstStyle/>
          <a:p>
            <a:r>
              <a:rPr lang="en-US" sz="4000" dirty="0"/>
              <a:t>Decisions and Goals in Personal </a:t>
            </a:r>
            <a:r>
              <a:rPr lang="en-US" sz="4000" dirty="0" smtClean="0"/>
              <a:t>finance </a:t>
            </a:r>
            <a:r>
              <a:rPr lang="es-ES" sz="2000" dirty="0" smtClean="0">
                <a:solidFill>
                  <a:srgbClr val="0036A2"/>
                </a:solidFill>
              </a:rPr>
              <a:t>Decisión </a:t>
            </a:r>
            <a:r>
              <a:rPr lang="es-ES" sz="2000" dirty="0">
                <a:solidFill>
                  <a:srgbClr val="0036A2"/>
                </a:solidFill>
              </a:rPr>
              <a:t>en la planificación de su carrera? </a:t>
            </a:r>
            <a:r>
              <a:rPr lang="es-ES" sz="1600" dirty="0">
                <a:solidFill>
                  <a:srgbClr val="0036A2"/>
                </a:solidFill>
              </a:rPr>
              <a:t>(Sección 2.1)</a:t>
            </a:r>
            <a:endParaRPr lang="en-US" sz="1800" dirty="0">
              <a:solidFill>
                <a:srgbClr val="0036A2"/>
              </a:solidFill>
            </a:endParaRPr>
          </a:p>
        </p:txBody>
      </p:sp>
      <p:sp>
        <p:nvSpPr>
          <p:cNvPr id="3" name="Content Placeholder 2"/>
          <p:cNvSpPr>
            <a:spLocks noGrp="1"/>
          </p:cNvSpPr>
          <p:nvPr>
            <p:ph idx="1"/>
          </p:nvPr>
        </p:nvSpPr>
        <p:spPr>
          <a:xfrm>
            <a:off x="457200" y="1905000"/>
            <a:ext cx="7620000" cy="4495800"/>
          </a:xfrm>
        </p:spPr>
        <p:txBody>
          <a:bodyPr>
            <a:normAutofit fontScale="92500" lnSpcReduction="10000"/>
          </a:bodyPr>
          <a:lstStyle/>
          <a:p>
            <a:r>
              <a:rPr lang="en-US" dirty="0">
                <a:solidFill>
                  <a:srgbClr val="FF0000"/>
                </a:solidFill>
              </a:rPr>
              <a:t>A</a:t>
            </a:r>
            <a:r>
              <a:rPr lang="en-US" dirty="0"/>
              <a:t> </a:t>
            </a:r>
            <a:r>
              <a:rPr lang="en-US" dirty="0">
                <a:solidFill>
                  <a:srgbClr val="FF0000"/>
                </a:solidFill>
              </a:rPr>
              <a:t>career</a:t>
            </a:r>
            <a:r>
              <a:rPr lang="en-US" dirty="0"/>
              <a:t> is a commitment to work in a field that you find interesting and fulfilling. It’s likely to be a lifelong challenge that will call for continued training and provide you with opportunities for growth. Choosing the right career is an important financial decision that you’ll need to make. It will affect your personal life, too. Ensuring that your career will fulfill your personal  and financial goals requires planning</a:t>
            </a:r>
            <a:r>
              <a:rPr lang="en-US" dirty="0" smtClean="0"/>
              <a:t>.</a:t>
            </a:r>
          </a:p>
          <a:p>
            <a:r>
              <a:rPr lang="es-ES" dirty="0">
                <a:solidFill>
                  <a:srgbClr val="FF0000"/>
                </a:solidFill>
              </a:rPr>
              <a:t>Una carrera </a:t>
            </a:r>
            <a:r>
              <a:rPr lang="es-ES" dirty="0">
                <a:solidFill>
                  <a:srgbClr val="0036A2"/>
                </a:solidFill>
              </a:rPr>
              <a:t>es un compromiso de trabajar en un campo que le parezca interesante y satisfactoria. Es probable que sea un desafío de toda la vida que llamará para la formación continua y ofrecerle oportunidades de crecimiento. La elección de la carrera de derecho es una importante decisión financiera que usted tendrá que hacer. Va a afectar su vida personal, también. Asegurarse de que su carrera va a cumplir sus metas personales y financieras requiere planificación.</a:t>
            </a:r>
            <a:endParaRPr lang="en-US" dirty="0">
              <a:solidFill>
                <a:srgbClr val="0036A2"/>
              </a:solidFill>
            </a:endParaRPr>
          </a:p>
          <a:p>
            <a:pPr>
              <a:buFont typeface="Wingdings" pitchFamily="2" charset="2"/>
              <a:buChar char="q"/>
            </a:pPr>
            <a:endParaRPr lang="en-US" dirty="0"/>
          </a:p>
          <a:p>
            <a:endParaRPr lang="en-US" dirty="0"/>
          </a:p>
        </p:txBody>
      </p:sp>
    </p:spTree>
    <p:extLst>
      <p:ext uri="{BB962C8B-B14F-4D97-AF65-F5344CB8AC3E}">
        <p14:creationId xmlns:p14="http://schemas.microsoft.com/office/powerpoint/2010/main" val="386635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1524000"/>
          </a:xfrm>
        </p:spPr>
        <p:txBody>
          <a:bodyPr>
            <a:noAutofit/>
          </a:bodyPr>
          <a:lstStyle/>
          <a:p>
            <a:r>
              <a:rPr lang="en-US" sz="4000" dirty="0"/>
              <a:t>Decisions and Goals in Personal </a:t>
            </a:r>
            <a:r>
              <a:rPr lang="en-US" sz="4000" dirty="0" smtClean="0"/>
              <a:t>finance </a:t>
            </a:r>
            <a:r>
              <a:rPr lang="es-ES" sz="2000" dirty="0" smtClean="0">
                <a:solidFill>
                  <a:srgbClr val="0036A2"/>
                </a:solidFill>
              </a:rPr>
              <a:t>Decisión </a:t>
            </a:r>
            <a:r>
              <a:rPr lang="es-ES" sz="2000" dirty="0">
                <a:solidFill>
                  <a:srgbClr val="0036A2"/>
                </a:solidFill>
              </a:rPr>
              <a:t>en la planificación de su carrera? </a:t>
            </a:r>
            <a:r>
              <a:rPr lang="es-ES" sz="1600" dirty="0">
                <a:solidFill>
                  <a:srgbClr val="0036A2"/>
                </a:solidFill>
              </a:rPr>
              <a:t>(Sección 2.1)</a:t>
            </a:r>
            <a:endParaRPr lang="en-US" sz="1800" dirty="0">
              <a:solidFill>
                <a:srgbClr val="0036A2"/>
              </a:solidFill>
            </a:endParaRPr>
          </a:p>
        </p:txBody>
      </p:sp>
      <p:sp>
        <p:nvSpPr>
          <p:cNvPr id="3" name="Content Placeholder 2"/>
          <p:cNvSpPr>
            <a:spLocks noGrp="1"/>
          </p:cNvSpPr>
          <p:nvPr>
            <p:ph idx="1"/>
          </p:nvPr>
        </p:nvSpPr>
        <p:spPr>
          <a:xfrm>
            <a:off x="457200" y="2057400"/>
            <a:ext cx="7620000" cy="4343400"/>
          </a:xfrm>
        </p:spPr>
        <p:txBody>
          <a:bodyPr>
            <a:normAutofit fontScale="92500" lnSpcReduction="10000"/>
          </a:bodyPr>
          <a:lstStyle/>
          <a:p>
            <a:pPr marL="114300" indent="0">
              <a:buNone/>
            </a:pPr>
            <a:r>
              <a:rPr lang="en-US" sz="3300" dirty="0" smtClean="0">
                <a:solidFill>
                  <a:srgbClr val="002060"/>
                </a:solidFill>
              </a:rPr>
              <a:t>Trade-offs of Career Decisions </a:t>
            </a:r>
            <a:br>
              <a:rPr lang="en-US" sz="3300" dirty="0" smtClean="0">
                <a:solidFill>
                  <a:srgbClr val="002060"/>
                </a:solidFill>
              </a:rPr>
            </a:br>
            <a:r>
              <a:rPr lang="en-US" dirty="0" smtClean="0">
                <a:solidFill>
                  <a:srgbClr val="0036A2"/>
                </a:solidFill>
              </a:rPr>
              <a:t>(Decisions </a:t>
            </a:r>
            <a:r>
              <a:rPr lang="es-ES" dirty="0">
                <a:solidFill>
                  <a:srgbClr val="0036A2"/>
                </a:solidFill>
              </a:rPr>
              <a:t>Las compensaciones de las Decisiones de la </a:t>
            </a:r>
            <a:r>
              <a:rPr lang="es-ES" dirty="0" smtClean="0">
                <a:solidFill>
                  <a:srgbClr val="0036A2"/>
                </a:solidFill>
              </a:rPr>
              <a:t>carrera)</a:t>
            </a:r>
            <a:endParaRPr lang="en-US" dirty="0" smtClean="0">
              <a:solidFill>
                <a:srgbClr val="0036A2"/>
              </a:solidFill>
            </a:endParaRPr>
          </a:p>
          <a:p>
            <a:pPr marL="114300" indent="0">
              <a:buNone/>
            </a:pPr>
            <a:endParaRPr lang="en-US" sz="2600" dirty="0">
              <a:solidFill>
                <a:srgbClr val="002060"/>
              </a:solidFill>
            </a:endParaRPr>
          </a:p>
          <a:p>
            <a:r>
              <a:rPr lang="en-US" sz="2600" dirty="0" smtClean="0"/>
              <a:t>Many factors influence the way you live and your financial condition. Your choice of career will affect the amount of money you make, the people you meet, and how much spare time you have. </a:t>
            </a:r>
          </a:p>
          <a:p>
            <a:r>
              <a:rPr lang="es-ES" sz="2600" dirty="0">
                <a:solidFill>
                  <a:srgbClr val="0036A2"/>
                </a:solidFill>
              </a:rPr>
              <a:t>Hay muchos factores que influyen en la forma en que vive y de su situación financiera. Su elección de la carrera afectará la cantidad de dinero que gana, la gente que conoces, y la cantidad de tiempo libre que tiene</a:t>
            </a:r>
            <a:r>
              <a:rPr lang="es-ES" sz="2600" dirty="0" smtClean="0">
                <a:solidFill>
                  <a:srgbClr val="0036A2"/>
                </a:solidFill>
              </a:rPr>
              <a:t>.</a:t>
            </a:r>
            <a:endParaRPr lang="en-US" sz="2600" dirty="0" smtClean="0">
              <a:solidFill>
                <a:srgbClr val="0036A2"/>
              </a:solidFill>
            </a:endParaRPr>
          </a:p>
        </p:txBody>
      </p:sp>
    </p:spTree>
    <p:extLst>
      <p:ext uri="{BB962C8B-B14F-4D97-AF65-F5344CB8AC3E}">
        <p14:creationId xmlns:p14="http://schemas.microsoft.com/office/powerpoint/2010/main" val="50147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Decisions and Goals in Personal finance </a:t>
            </a:r>
            <a:r>
              <a:rPr lang="es-ES" sz="2200" dirty="0">
                <a:solidFill>
                  <a:srgbClr val="0036A2"/>
                </a:solidFill>
              </a:rPr>
              <a:t>Decisión en la planificación de su carrera? </a:t>
            </a:r>
            <a:r>
              <a:rPr lang="es-ES" sz="1800" dirty="0">
                <a:solidFill>
                  <a:srgbClr val="0036A2"/>
                </a:solidFill>
              </a:rPr>
              <a:t>(Sección 2.1)</a:t>
            </a:r>
            <a:endParaRPr lang="en-US" dirty="0">
              <a:solidFill>
                <a:srgbClr val="0036A2"/>
              </a:solidFill>
            </a:endParaRPr>
          </a:p>
        </p:txBody>
      </p:sp>
      <p:sp>
        <p:nvSpPr>
          <p:cNvPr id="3" name="Content Placeholder 2"/>
          <p:cNvSpPr>
            <a:spLocks noGrp="1"/>
          </p:cNvSpPr>
          <p:nvPr>
            <p:ph idx="1"/>
          </p:nvPr>
        </p:nvSpPr>
        <p:spPr/>
        <p:txBody>
          <a:bodyPr>
            <a:normAutofit fontScale="92500" lnSpcReduction="20000"/>
          </a:bodyPr>
          <a:lstStyle/>
          <a:p>
            <a:r>
              <a:rPr lang="en-US" sz="2400" dirty="0"/>
              <a:t>Some people do not develop a strong connection between the type of work they do and who they are. They work to maintain a </a:t>
            </a:r>
            <a:r>
              <a:rPr lang="en-US" sz="2400" b="1" i="1" dirty="0">
                <a:solidFill>
                  <a:srgbClr val="FF0000"/>
                </a:solidFill>
              </a:rPr>
              <a:t>standard of living</a:t>
            </a:r>
            <a:r>
              <a:rPr lang="en-US" sz="2400" dirty="0"/>
              <a:t>, a measure of quality of life based on the amounts and kinds of goods and services a person can buy. They also work to pay for the hobbies and activities they enjoy. Others pursue careers that provide them with both money and personal fulfillment. They select careers that reflect their interest, values, and </a:t>
            </a:r>
            <a:r>
              <a:rPr lang="en-US" sz="2400" dirty="0" smtClean="0"/>
              <a:t>goals. </a:t>
            </a:r>
          </a:p>
          <a:p>
            <a:r>
              <a:rPr lang="es-ES" sz="2400" dirty="0">
                <a:solidFill>
                  <a:srgbClr val="0036A2"/>
                </a:solidFill>
              </a:rPr>
              <a:t>Algunas personas no desarrollan una fuerte conexión entre el tipo de trabajo que hacen y lo que son. Ellos trabajan para mantener</a:t>
            </a:r>
            <a:r>
              <a:rPr lang="es-ES" sz="2400" dirty="0">
                <a:solidFill>
                  <a:srgbClr val="0070C0"/>
                </a:solidFill>
              </a:rPr>
              <a:t> </a:t>
            </a:r>
            <a:r>
              <a:rPr lang="es-ES" sz="2400" b="1" i="1" dirty="0">
                <a:solidFill>
                  <a:srgbClr val="FF0000"/>
                </a:solidFill>
              </a:rPr>
              <a:t>un nivel de vida</a:t>
            </a:r>
            <a:r>
              <a:rPr lang="es-ES" sz="2400" dirty="0">
                <a:solidFill>
                  <a:srgbClr val="0036A2"/>
                </a:solidFill>
              </a:rPr>
              <a:t>, una medida de la calidad de vida basado en las cantidades y tipos de bienes y servicios de una persona puede comprar. También trabajan para pagar por los bienes y actividades que disfrutan. Otros seguir carreras que les proporcionan dinero y la realización personal. Seleccionan carreras que reflejan sus intereses, valores y bienes.</a:t>
            </a:r>
            <a:r>
              <a:rPr lang="en-US" sz="2400" dirty="0">
                <a:solidFill>
                  <a:srgbClr val="0070C0"/>
                </a:solidFill>
              </a:rPr>
              <a:t/>
            </a:r>
            <a:br>
              <a:rPr lang="en-US" sz="2400" dirty="0">
                <a:solidFill>
                  <a:srgbClr val="0070C0"/>
                </a:solidFill>
              </a:rPr>
            </a:br>
            <a:endParaRPr lang="en-US" sz="2400" dirty="0">
              <a:solidFill>
                <a:srgbClr val="0070C0"/>
              </a:solidFill>
            </a:endParaRPr>
          </a:p>
          <a:p>
            <a:endParaRPr lang="en-US" dirty="0"/>
          </a:p>
        </p:txBody>
      </p:sp>
    </p:spTree>
    <p:extLst>
      <p:ext uri="{BB962C8B-B14F-4D97-AF65-F5344CB8AC3E}">
        <p14:creationId xmlns:p14="http://schemas.microsoft.com/office/powerpoint/2010/main" val="214662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Decisions and Goals in Personal finance </a:t>
            </a:r>
            <a:r>
              <a:rPr lang="es-ES" sz="2000" dirty="0">
                <a:solidFill>
                  <a:srgbClr val="0036A2"/>
                </a:solidFill>
              </a:rPr>
              <a:t>Decisión en la planificación de su carrera? </a:t>
            </a:r>
            <a:r>
              <a:rPr lang="es-ES" sz="1600" dirty="0">
                <a:solidFill>
                  <a:srgbClr val="0036A2"/>
                </a:solidFill>
              </a:rPr>
              <a:t>(Sección 2.1)</a:t>
            </a:r>
            <a:endParaRPr lang="en-US" sz="2000" dirty="0">
              <a:solidFill>
                <a:srgbClr val="0036A2"/>
              </a:solidFill>
            </a:endParaRPr>
          </a:p>
        </p:txBody>
      </p:sp>
      <p:sp>
        <p:nvSpPr>
          <p:cNvPr id="3" name="Content Placeholder 2"/>
          <p:cNvSpPr>
            <a:spLocks noGrp="1"/>
          </p:cNvSpPr>
          <p:nvPr>
            <p:ph idx="1"/>
          </p:nvPr>
        </p:nvSpPr>
        <p:spPr/>
        <p:txBody>
          <a:bodyPr>
            <a:normAutofit/>
          </a:bodyPr>
          <a:lstStyle/>
          <a:p>
            <a:pPr indent="-342900"/>
            <a:r>
              <a:rPr lang="en-US" i="1" u="sng" dirty="0" smtClean="0">
                <a:solidFill>
                  <a:srgbClr val="FF0000"/>
                </a:solidFill>
              </a:rPr>
              <a:t>Extension:</a:t>
            </a:r>
            <a:r>
              <a:rPr lang="en-US" dirty="0" smtClean="0">
                <a:solidFill>
                  <a:srgbClr val="FF0000"/>
                </a:solidFill>
              </a:rPr>
              <a:t> </a:t>
            </a:r>
            <a:r>
              <a:rPr lang="en-US" dirty="0" smtClean="0"/>
              <a:t>Each student should choose a country and research the Standard of Living in that country. Then each student should write a paragraph explaining how and why they think the standard of living is different from that of the United States.</a:t>
            </a:r>
          </a:p>
          <a:p>
            <a:pPr indent="-342900"/>
            <a:r>
              <a:rPr lang="es-ES" dirty="0">
                <a:solidFill>
                  <a:srgbClr val="FF0000"/>
                </a:solidFill>
              </a:rPr>
              <a:t>Extensión:</a:t>
            </a:r>
            <a:r>
              <a:rPr lang="es-ES" dirty="0"/>
              <a:t> </a:t>
            </a:r>
            <a:r>
              <a:rPr lang="es-ES" dirty="0">
                <a:solidFill>
                  <a:srgbClr val="0036A2"/>
                </a:solidFill>
              </a:rPr>
              <a:t>Cada estudiante debe elegir un país y la investigación del nivel de vida en ese país. Luego, cada estudiante debe escribir un párrafo que explica cómo y por qué creen que el nivel de vida es diferente de la de los Estados Unidos.</a:t>
            </a:r>
            <a:endParaRPr lang="en-US" dirty="0" smtClean="0">
              <a:solidFill>
                <a:srgbClr val="0036A2"/>
              </a:solidFill>
            </a:endParaRPr>
          </a:p>
        </p:txBody>
      </p:sp>
    </p:spTree>
    <p:extLst>
      <p:ext uri="{BB962C8B-B14F-4D97-AF65-F5344CB8AC3E}">
        <p14:creationId xmlns:p14="http://schemas.microsoft.com/office/powerpoint/2010/main" val="382795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73162"/>
          </a:xfrm>
        </p:spPr>
        <p:txBody>
          <a:bodyPr>
            <a:noAutofit/>
          </a:bodyPr>
          <a:lstStyle/>
          <a:p>
            <a:r>
              <a:rPr lang="en-US" sz="4000" dirty="0"/>
              <a:t>Decisions and Goals in Personal finance </a:t>
            </a:r>
            <a:r>
              <a:rPr lang="es-ES" sz="2000" dirty="0">
                <a:solidFill>
                  <a:srgbClr val="0036A2"/>
                </a:solidFill>
              </a:rPr>
              <a:t>Decisión en la planificación de su carrera? </a:t>
            </a:r>
            <a:r>
              <a:rPr lang="es-ES" sz="1600" dirty="0">
                <a:solidFill>
                  <a:srgbClr val="0036A2"/>
                </a:solidFill>
              </a:rPr>
              <a:t>(Sección 2.1)</a:t>
            </a:r>
            <a:endParaRPr lang="en-US" sz="2000" dirty="0"/>
          </a:p>
        </p:txBody>
      </p:sp>
      <p:sp>
        <p:nvSpPr>
          <p:cNvPr id="3" name="Content Placeholder 2"/>
          <p:cNvSpPr>
            <a:spLocks noGrp="1"/>
          </p:cNvSpPr>
          <p:nvPr>
            <p:ph idx="1"/>
          </p:nvPr>
        </p:nvSpPr>
        <p:spPr/>
        <p:txBody>
          <a:bodyPr>
            <a:normAutofit/>
          </a:bodyPr>
          <a:lstStyle/>
          <a:p>
            <a:pPr marL="114300" indent="0">
              <a:buNone/>
            </a:pPr>
            <a:r>
              <a:rPr lang="en-US" sz="2400" b="1" dirty="0" smtClean="0">
                <a:solidFill>
                  <a:srgbClr val="FF0000"/>
                </a:solidFill>
              </a:rPr>
              <a:t>What is  Your Financial ID? </a:t>
            </a:r>
            <a:r>
              <a:rPr lang="en-US" dirty="0" smtClean="0">
                <a:solidFill>
                  <a:srgbClr val="0036A2"/>
                </a:solidFill>
              </a:rPr>
              <a:t>(</a:t>
            </a:r>
            <a:r>
              <a:rPr lang="es-ES" dirty="0" smtClean="0">
                <a:solidFill>
                  <a:srgbClr val="0036A2"/>
                </a:solidFill>
              </a:rPr>
              <a:t>¿</a:t>
            </a:r>
            <a:r>
              <a:rPr lang="es-ES" dirty="0">
                <a:solidFill>
                  <a:srgbClr val="0036A2"/>
                </a:solidFill>
              </a:rPr>
              <a:t>Cuál es su ID Financiera</a:t>
            </a:r>
            <a:r>
              <a:rPr lang="es-ES" dirty="0" smtClean="0">
                <a:solidFill>
                  <a:srgbClr val="0036A2"/>
                </a:solidFill>
              </a:rPr>
              <a:t>?)</a:t>
            </a:r>
            <a:endParaRPr lang="en-US" dirty="0" smtClean="0">
              <a:solidFill>
                <a:srgbClr val="0036A2"/>
              </a:solidFill>
            </a:endParaRPr>
          </a:p>
          <a:p>
            <a:pPr marL="114300" indent="0">
              <a:buNone/>
            </a:pPr>
            <a:r>
              <a:rPr lang="en-US" sz="2400" b="1" dirty="0">
                <a:solidFill>
                  <a:srgbClr val="002060"/>
                </a:solidFill>
              </a:rPr>
              <a:t>Find your personality </a:t>
            </a:r>
            <a:r>
              <a:rPr lang="en-US" sz="2400" b="1" dirty="0" smtClean="0">
                <a:solidFill>
                  <a:srgbClr val="002060"/>
                </a:solidFill>
              </a:rPr>
              <a:t>traits </a:t>
            </a:r>
            <a:endParaRPr lang="en-US" sz="2400" b="1" dirty="0">
              <a:solidFill>
                <a:srgbClr val="002060"/>
              </a:solidFill>
            </a:endParaRPr>
          </a:p>
          <a:p>
            <a:pPr marL="114300" indent="0">
              <a:buNone/>
            </a:pPr>
            <a:r>
              <a:rPr lang="es-ES" sz="2000" dirty="0" smtClean="0">
                <a:solidFill>
                  <a:srgbClr val="002060"/>
                </a:solidFill>
              </a:rPr>
              <a:t>(Encuentra </a:t>
            </a:r>
            <a:r>
              <a:rPr lang="es-ES" sz="2000" dirty="0">
                <a:solidFill>
                  <a:srgbClr val="002060"/>
                </a:solidFill>
              </a:rPr>
              <a:t>tus rasgos de </a:t>
            </a:r>
            <a:r>
              <a:rPr lang="es-ES" sz="2000" dirty="0" smtClean="0">
                <a:solidFill>
                  <a:srgbClr val="002060"/>
                </a:solidFill>
              </a:rPr>
              <a:t>personalidad)</a:t>
            </a:r>
            <a:br>
              <a:rPr lang="es-ES" sz="2000" dirty="0" smtClean="0">
                <a:solidFill>
                  <a:srgbClr val="002060"/>
                </a:solidFill>
              </a:rPr>
            </a:br>
            <a:endParaRPr lang="es-ES" sz="2000" dirty="0" smtClean="0">
              <a:solidFill>
                <a:srgbClr val="002060"/>
              </a:solidFill>
            </a:endParaRPr>
          </a:p>
          <a:p>
            <a:r>
              <a:rPr lang="es-ES" sz="2000" dirty="0" err="1" smtClean="0"/>
              <a:t>Learning</a:t>
            </a:r>
            <a:r>
              <a:rPr lang="es-ES" sz="2000" dirty="0" smtClean="0"/>
              <a:t> more </a:t>
            </a:r>
            <a:r>
              <a:rPr lang="es-ES" sz="2000" dirty="0" err="1" smtClean="0"/>
              <a:t>about</a:t>
            </a:r>
            <a:r>
              <a:rPr lang="es-ES" sz="2000" dirty="0" smtClean="0"/>
              <a:t> </a:t>
            </a:r>
            <a:r>
              <a:rPr lang="es-ES" sz="2000" dirty="0" err="1" smtClean="0"/>
              <a:t>your</a:t>
            </a:r>
            <a:r>
              <a:rPr lang="es-ES" sz="2000" dirty="0" smtClean="0"/>
              <a:t> </a:t>
            </a:r>
            <a:r>
              <a:rPr lang="es-ES" sz="2000" dirty="0" err="1" smtClean="0"/>
              <a:t>own</a:t>
            </a:r>
            <a:r>
              <a:rPr lang="es-ES" sz="2000" dirty="0" smtClean="0"/>
              <a:t> </a:t>
            </a:r>
            <a:r>
              <a:rPr lang="es-ES" sz="2000" dirty="0" err="1" smtClean="0"/>
              <a:t>personality</a:t>
            </a:r>
            <a:r>
              <a:rPr lang="es-ES" sz="2000" dirty="0" smtClean="0"/>
              <a:t> </a:t>
            </a:r>
            <a:r>
              <a:rPr lang="es-ES" sz="2000" dirty="0" err="1" smtClean="0"/>
              <a:t>will</a:t>
            </a:r>
            <a:r>
              <a:rPr lang="es-ES" sz="2000" dirty="0" smtClean="0"/>
              <a:t> </a:t>
            </a:r>
            <a:r>
              <a:rPr lang="es-ES" sz="2000" dirty="0" err="1" smtClean="0"/>
              <a:t>help</a:t>
            </a:r>
            <a:r>
              <a:rPr lang="es-ES" sz="2000" dirty="0" smtClean="0"/>
              <a:t> </a:t>
            </a:r>
            <a:r>
              <a:rPr lang="es-ES" sz="2000" dirty="0" err="1" smtClean="0"/>
              <a:t>you</a:t>
            </a:r>
            <a:r>
              <a:rPr lang="es-ES" sz="2000" dirty="0" smtClean="0"/>
              <a:t> </a:t>
            </a:r>
            <a:r>
              <a:rPr lang="es-ES" sz="2000" dirty="0" err="1" smtClean="0"/>
              <a:t>choose</a:t>
            </a:r>
            <a:r>
              <a:rPr lang="es-ES" sz="2000" dirty="0" smtClean="0"/>
              <a:t> a </a:t>
            </a:r>
            <a:r>
              <a:rPr lang="es-ES" sz="2000" dirty="0" err="1" smtClean="0"/>
              <a:t>career</a:t>
            </a:r>
            <a:r>
              <a:rPr lang="es-ES" sz="2000" dirty="0" smtClean="0"/>
              <a:t>. </a:t>
            </a:r>
            <a:r>
              <a:rPr lang="es-ES" sz="2000" dirty="0" err="1" smtClean="0"/>
              <a:t>Read</a:t>
            </a:r>
            <a:r>
              <a:rPr lang="es-ES" sz="2000" dirty="0" smtClean="0"/>
              <a:t> </a:t>
            </a:r>
            <a:r>
              <a:rPr lang="es-ES" sz="2000" dirty="0" err="1" smtClean="0"/>
              <a:t>the</a:t>
            </a:r>
            <a:r>
              <a:rPr lang="es-ES" sz="2000" dirty="0" smtClean="0"/>
              <a:t> </a:t>
            </a:r>
            <a:r>
              <a:rPr lang="es-ES" sz="2000" dirty="0" err="1" smtClean="0"/>
              <a:t>characteristics</a:t>
            </a:r>
            <a:r>
              <a:rPr lang="es-ES" sz="2000" dirty="0" smtClean="0"/>
              <a:t> </a:t>
            </a:r>
            <a:r>
              <a:rPr lang="es-ES" sz="2000" dirty="0" err="1" smtClean="0"/>
              <a:t>below</a:t>
            </a:r>
            <a:r>
              <a:rPr lang="es-ES" sz="2000" dirty="0" smtClean="0"/>
              <a:t> </a:t>
            </a:r>
            <a:r>
              <a:rPr lang="es-ES" sz="2000" dirty="0" err="1" smtClean="0"/>
              <a:t>that</a:t>
            </a:r>
            <a:r>
              <a:rPr lang="es-ES" sz="2000" dirty="0" smtClean="0"/>
              <a:t> describe </a:t>
            </a:r>
            <a:r>
              <a:rPr lang="es-ES" sz="2000" dirty="0" err="1" smtClean="0"/>
              <a:t>people’s</a:t>
            </a:r>
            <a:r>
              <a:rPr lang="es-ES" sz="2000" dirty="0" smtClean="0"/>
              <a:t> </a:t>
            </a:r>
            <a:r>
              <a:rPr lang="es-ES" sz="2000" dirty="0" err="1" smtClean="0"/>
              <a:t>personalities</a:t>
            </a:r>
            <a:r>
              <a:rPr lang="es-ES" sz="2000" dirty="0" smtClean="0"/>
              <a:t>. </a:t>
            </a:r>
            <a:r>
              <a:rPr lang="es-ES" sz="2000" dirty="0" err="1" smtClean="0"/>
              <a:t>On</a:t>
            </a:r>
            <a:r>
              <a:rPr lang="es-ES" sz="2000" dirty="0" smtClean="0"/>
              <a:t> a </a:t>
            </a:r>
            <a:r>
              <a:rPr lang="es-ES" sz="2000" dirty="0" err="1" smtClean="0"/>
              <a:t>separate</a:t>
            </a:r>
            <a:r>
              <a:rPr lang="es-ES" sz="2000" dirty="0" smtClean="0"/>
              <a:t> </a:t>
            </a:r>
            <a:r>
              <a:rPr lang="es-ES" sz="2000" dirty="0" err="1" smtClean="0"/>
              <a:t>piece</a:t>
            </a:r>
            <a:r>
              <a:rPr lang="es-ES" sz="2000" dirty="0" smtClean="0"/>
              <a:t> of </a:t>
            </a:r>
            <a:r>
              <a:rPr lang="es-ES" sz="2000" dirty="0" err="1" smtClean="0"/>
              <a:t>paper</a:t>
            </a:r>
            <a:r>
              <a:rPr lang="es-ES" sz="2000" dirty="0" smtClean="0"/>
              <a:t> </a:t>
            </a:r>
            <a:r>
              <a:rPr lang="es-ES" sz="2000" dirty="0" err="1" smtClean="0"/>
              <a:t>write</a:t>
            </a:r>
            <a:r>
              <a:rPr lang="es-ES" sz="2000" dirty="0" smtClean="0"/>
              <a:t> </a:t>
            </a:r>
            <a:r>
              <a:rPr lang="es-ES" sz="2000" dirty="0" err="1" smtClean="0"/>
              <a:t>down</a:t>
            </a:r>
            <a:r>
              <a:rPr lang="es-ES" sz="2000" dirty="0" smtClean="0"/>
              <a:t> </a:t>
            </a:r>
            <a:r>
              <a:rPr lang="es-ES" sz="2000" dirty="0" err="1" smtClean="0"/>
              <a:t>the</a:t>
            </a:r>
            <a:r>
              <a:rPr lang="es-ES" sz="2000" dirty="0" smtClean="0"/>
              <a:t> </a:t>
            </a:r>
            <a:r>
              <a:rPr lang="es-ES" sz="2000" dirty="0" err="1" smtClean="0"/>
              <a:t>five</a:t>
            </a:r>
            <a:r>
              <a:rPr lang="es-ES" sz="2000" dirty="0" smtClean="0"/>
              <a:t> </a:t>
            </a:r>
            <a:r>
              <a:rPr lang="es-ES" sz="2000" dirty="0" err="1" smtClean="0"/>
              <a:t>traits</a:t>
            </a:r>
            <a:r>
              <a:rPr lang="es-ES" sz="2000" dirty="0" smtClean="0"/>
              <a:t> </a:t>
            </a:r>
            <a:r>
              <a:rPr lang="es-ES" sz="2000" dirty="0" err="1" smtClean="0"/>
              <a:t>that</a:t>
            </a:r>
            <a:r>
              <a:rPr lang="es-ES" sz="2000" dirty="0" smtClean="0"/>
              <a:t> </a:t>
            </a:r>
            <a:r>
              <a:rPr lang="es-ES" sz="2000" dirty="0" err="1" smtClean="0"/>
              <a:t>best</a:t>
            </a:r>
            <a:r>
              <a:rPr lang="es-ES" sz="2000" dirty="0" smtClean="0"/>
              <a:t> describe </a:t>
            </a:r>
            <a:r>
              <a:rPr lang="es-ES" sz="2000" dirty="0" err="1" smtClean="0"/>
              <a:t>you</a:t>
            </a:r>
            <a:r>
              <a:rPr lang="es-ES" sz="2000" dirty="0" smtClean="0"/>
              <a:t>, </a:t>
            </a:r>
            <a:r>
              <a:rPr lang="es-ES" sz="2000" dirty="0" err="1" smtClean="0"/>
              <a:t>then</a:t>
            </a:r>
            <a:r>
              <a:rPr lang="es-ES" sz="2000" dirty="0" smtClean="0"/>
              <a:t> </a:t>
            </a:r>
            <a:r>
              <a:rPr lang="es-ES" sz="2000" dirty="0" err="1" smtClean="0"/>
              <a:t>answer</a:t>
            </a:r>
            <a:r>
              <a:rPr lang="es-ES" sz="2000" dirty="0" smtClean="0"/>
              <a:t> </a:t>
            </a:r>
            <a:r>
              <a:rPr lang="es-ES" sz="2000" dirty="0" err="1" smtClean="0"/>
              <a:t>the</a:t>
            </a:r>
            <a:r>
              <a:rPr lang="es-ES" sz="2000" dirty="0" smtClean="0"/>
              <a:t> </a:t>
            </a:r>
            <a:r>
              <a:rPr lang="es-ES" sz="2000" dirty="0" err="1" smtClean="0"/>
              <a:t>question</a:t>
            </a:r>
            <a:r>
              <a:rPr lang="es-ES" sz="2000" dirty="0" smtClean="0"/>
              <a:t> </a:t>
            </a:r>
            <a:r>
              <a:rPr lang="es-ES" sz="2000" dirty="0" err="1" smtClean="0"/>
              <a:t>that</a:t>
            </a:r>
            <a:r>
              <a:rPr lang="es-ES" sz="2000" dirty="0" smtClean="0"/>
              <a:t> </a:t>
            </a:r>
            <a:r>
              <a:rPr lang="es-ES" sz="2000" dirty="0" err="1" smtClean="0"/>
              <a:t>follows</a:t>
            </a:r>
            <a:r>
              <a:rPr lang="es-ES" sz="2000" dirty="0" smtClean="0"/>
              <a:t>.</a:t>
            </a:r>
          </a:p>
          <a:p>
            <a:r>
              <a:rPr lang="es-ES" sz="2000" dirty="0">
                <a:solidFill>
                  <a:srgbClr val="002060"/>
                </a:solidFill>
              </a:rPr>
              <a:t>Encuentra tus rasgos de personalidad </a:t>
            </a:r>
            <a:r>
              <a:rPr lang="es-ES" sz="2000" dirty="0" smtClean="0">
                <a:solidFill>
                  <a:srgbClr val="002060"/>
                </a:solidFill>
              </a:rPr>
              <a:t>aprender </a:t>
            </a:r>
            <a:r>
              <a:rPr lang="es-ES" sz="2000" dirty="0">
                <a:solidFill>
                  <a:srgbClr val="002060"/>
                </a:solidFill>
              </a:rPr>
              <a:t>más acerca de su propia personalidad le ayudará a elegir una carrera. Lea las características que describen a continuación las personalidades de la gente. En una hoja de papel escriba los cinco rasgos que mejor </a:t>
            </a:r>
            <a:r>
              <a:rPr lang="es-ES" sz="2000" dirty="0" err="1">
                <a:solidFill>
                  <a:srgbClr val="002060"/>
                </a:solidFill>
              </a:rPr>
              <a:t>descrie</a:t>
            </a:r>
            <a:r>
              <a:rPr lang="es-ES" sz="2000" dirty="0">
                <a:solidFill>
                  <a:srgbClr val="002060"/>
                </a:solidFill>
              </a:rPr>
              <a:t> usted, entonces responder a la pregunta que sigue.</a:t>
            </a:r>
            <a:endParaRPr lang="en-US" sz="2000" dirty="0">
              <a:solidFill>
                <a:srgbClr val="002060"/>
              </a:solidFill>
            </a:endParaRPr>
          </a:p>
        </p:txBody>
      </p:sp>
    </p:spTree>
    <p:extLst>
      <p:ext uri="{BB962C8B-B14F-4D97-AF65-F5344CB8AC3E}">
        <p14:creationId xmlns:p14="http://schemas.microsoft.com/office/powerpoint/2010/main" val="33623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1347</TotalTime>
  <Words>4773</Words>
  <Application>Microsoft Office PowerPoint</Application>
  <PresentationFormat>On-screen Show (4:3)</PresentationFormat>
  <Paragraphs>181</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Adjacency</vt:lpstr>
      <vt:lpstr>         Decision in Planning  Your Career (section 2.1) Decisión en la planificación de su carrera?  (Sección 2.1)</vt:lpstr>
      <vt:lpstr>Decisions and Goals in Personal Finance Decisión en la planificación de su carrera? (Sección 2.1) </vt:lpstr>
      <vt:lpstr>Decisions and Goals in Personal finance Decisión en la planificación de su carrera? (Sección 2.1) </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lpstr>Decisions and Goals in Personal finance Decisión en la planificación de su carrera? (Sección 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Financial and Planning</dc:title>
  <dc:creator>Windows User</dc:creator>
  <cp:lastModifiedBy>Windows User</cp:lastModifiedBy>
  <cp:revision>215</cp:revision>
  <dcterms:created xsi:type="dcterms:W3CDTF">2015-09-08T04:51:27Z</dcterms:created>
  <dcterms:modified xsi:type="dcterms:W3CDTF">2015-10-05T05:28:43Z</dcterms:modified>
</cp:coreProperties>
</file>