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94" r:id="rId4"/>
    <p:sldId id="258" r:id="rId5"/>
    <p:sldId id="260" r:id="rId6"/>
    <p:sldId id="261" r:id="rId7"/>
    <p:sldId id="262" r:id="rId8"/>
    <p:sldId id="259"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125" d="100"/>
          <a:sy n="125" d="100"/>
        </p:scale>
        <p:origin x="22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CD277-18BE-4A17-94BD-747E569DEA3D}" type="datetimeFigureOut">
              <a:rPr lang="en-US" smtClean="0"/>
              <a:t>10/11/2015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0E164-78C4-4B01-8408-86B3020B7C1E}" type="slidenum">
              <a:rPr lang="en-US" smtClean="0"/>
              <a:t>‹#›</a:t>
            </a:fld>
            <a:endParaRPr lang="en-US"/>
          </a:p>
        </p:txBody>
      </p:sp>
    </p:spTree>
    <p:extLst>
      <p:ext uri="{BB962C8B-B14F-4D97-AF65-F5344CB8AC3E}">
        <p14:creationId xmlns:p14="http://schemas.microsoft.com/office/powerpoint/2010/main" val="216273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40E164-78C4-4B01-8408-86B3020B7C1E}" type="slidenum">
              <a:rPr lang="en-US" smtClean="0"/>
              <a:t>11</a:t>
            </a:fld>
            <a:endParaRPr lang="en-US"/>
          </a:p>
        </p:txBody>
      </p:sp>
    </p:spTree>
    <p:extLst>
      <p:ext uri="{BB962C8B-B14F-4D97-AF65-F5344CB8AC3E}">
        <p14:creationId xmlns:p14="http://schemas.microsoft.com/office/powerpoint/2010/main" val="631695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40E164-78C4-4B01-8408-86B3020B7C1E}" type="slidenum">
              <a:rPr lang="en-US" smtClean="0"/>
              <a:t>13</a:t>
            </a:fld>
            <a:endParaRPr lang="en-US"/>
          </a:p>
        </p:txBody>
      </p:sp>
    </p:spTree>
    <p:extLst>
      <p:ext uri="{BB962C8B-B14F-4D97-AF65-F5344CB8AC3E}">
        <p14:creationId xmlns:p14="http://schemas.microsoft.com/office/powerpoint/2010/main" val="424824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7F7DF-6099-492C-950A-1D679897E456}"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7F7DF-6099-492C-950A-1D679897E456}"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07F7DF-6099-492C-950A-1D679897E456}"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7F7DF-6099-492C-950A-1D679897E456}" type="datetimeFigureOut">
              <a:rPr lang="en-US" smtClean="0"/>
              <a:t>10/11/2015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7F7DF-6099-492C-950A-1D679897E456}" type="datetimeFigureOut">
              <a:rPr lang="en-US" smtClean="0"/>
              <a:t>10/11/2015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F7DF-6099-492C-950A-1D679897E456}" type="datetimeFigureOut">
              <a:rPr lang="en-US" smtClean="0"/>
              <a:t>10/11/2015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F7DF-6099-492C-950A-1D679897E456}"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07F7DF-6099-492C-950A-1D679897E456}" type="datetimeFigureOut">
              <a:rPr lang="en-US" smtClean="0"/>
              <a:t>10/11/2015</a:t>
            </a:fld>
            <a:endParaRPr lang="en-US"/>
          </a:p>
        </p:txBody>
      </p:sp>
      <p:sp>
        <p:nvSpPr>
          <p:cNvPr id="9" name="Slide Number Placeholder 8"/>
          <p:cNvSpPr>
            <a:spLocks noGrp="1"/>
          </p:cNvSpPr>
          <p:nvPr>
            <p:ph type="sldNum" sz="quarter" idx="11"/>
          </p:nvPr>
        </p:nvSpPr>
        <p:spPr/>
        <p:txBody>
          <a:bodyPr/>
          <a:lstStyle/>
          <a:p>
            <a:fld id="{36F6A40B-4763-4A35-9D31-442E810D3A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6F6A40B-4763-4A35-9D31-442E810D3A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07F7DF-6099-492C-950A-1D679897E456}" type="datetimeFigureOut">
              <a:rPr lang="en-US" smtClean="0"/>
              <a:t>10/11/2015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543800" cy="2898775"/>
          </a:xfrm>
        </p:spPr>
        <p:txBody>
          <a:bodyPr>
            <a:normAutofit fontScale="90000"/>
          </a:bodyPr>
          <a:lstStyle/>
          <a:p>
            <a:r>
              <a:rPr lang="en-US" sz="5300" dirty="0" smtClean="0"/>
              <a:t>Obtaining Employment and Developing a Career </a:t>
            </a:r>
            <a:r>
              <a:rPr lang="en-US" sz="2700" dirty="0" smtClean="0"/>
              <a:t>(</a:t>
            </a:r>
            <a:r>
              <a:rPr lang="en-US" sz="2700" dirty="0"/>
              <a:t>section </a:t>
            </a:r>
            <a:r>
              <a:rPr lang="en-US" sz="2700" dirty="0" smtClean="0"/>
              <a:t>2.2)</a:t>
            </a:r>
            <a:br>
              <a:rPr lang="en-US" sz="2700" dirty="0" smtClean="0"/>
            </a:br>
            <a:r>
              <a:rPr lang="en-US" sz="2800" dirty="0" smtClean="0"/>
              <a:t/>
            </a:r>
            <a:br>
              <a:rPr lang="en-US" sz="2800" dirty="0" smtClean="0"/>
            </a:br>
            <a:r>
              <a:rPr lang="es-ES" sz="3100" dirty="0">
                <a:solidFill>
                  <a:srgbClr val="0036A2"/>
                </a:solidFill>
              </a:rPr>
              <a:t>La obtención de empleo y desarrollo de una carrera </a:t>
            </a:r>
            <a:r>
              <a:rPr lang="es-ES" sz="3100" dirty="0" smtClean="0">
                <a:solidFill>
                  <a:srgbClr val="0036A2"/>
                </a:solidFill>
              </a:rPr>
              <a:t/>
            </a:r>
            <a:br>
              <a:rPr lang="es-ES" sz="3100" dirty="0" smtClean="0">
                <a:solidFill>
                  <a:srgbClr val="0036A2"/>
                </a:solidFill>
              </a:rPr>
            </a:br>
            <a:r>
              <a:rPr lang="es-ES" sz="2200" dirty="0" smtClean="0">
                <a:solidFill>
                  <a:srgbClr val="0036A2"/>
                </a:solidFill>
              </a:rPr>
              <a:t>(sección </a:t>
            </a:r>
            <a:r>
              <a:rPr lang="es-ES" sz="2200" dirty="0">
                <a:solidFill>
                  <a:srgbClr val="0036A2"/>
                </a:solidFill>
              </a:rPr>
              <a:t>2.2 )</a:t>
            </a:r>
            <a:endParaRPr lang="en-US" sz="5300" dirty="0">
              <a:solidFill>
                <a:srgbClr val="0036A2"/>
              </a:solidFill>
            </a:endParaRPr>
          </a:p>
        </p:txBody>
      </p:sp>
      <p:sp>
        <p:nvSpPr>
          <p:cNvPr id="3" name="Subtitle 2"/>
          <p:cNvSpPr>
            <a:spLocks noGrp="1"/>
          </p:cNvSpPr>
          <p:nvPr>
            <p:ph type="subTitle" idx="1"/>
          </p:nvPr>
        </p:nvSpPr>
        <p:spPr/>
        <p:txBody>
          <a:bodyPr/>
          <a:lstStyle/>
          <a:p>
            <a:r>
              <a:rPr lang="en-US" dirty="0" smtClean="0">
                <a:solidFill>
                  <a:srgbClr val="FF0000"/>
                </a:solidFill>
              </a:rPr>
              <a:t>Mr. Kardhashi 2015- 2016</a:t>
            </a:r>
          </a:p>
          <a:p>
            <a:endParaRPr lang="en-US" dirty="0" smtClean="0"/>
          </a:p>
          <a:p>
            <a:endParaRPr lang="en-US" dirty="0"/>
          </a:p>
        </p:txBody>
      </p:sp>
    </p:spTree>
    <p:extLst>
      <p:ext uri="{BB962C8B-B14F-4D97-AF65-F5344CB8AC3E}">
        <p14:creationId xmlns:p14="http://schemas.microsoft.com/office/powerpoint/2010/main" val="63705458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400" dirty="0">
                <a:solidFill>
                  <a:srgbClr val="0036A2"/>
                </a:solidFill>
              </a:rPr>
              <a:t>La obtención de empleo y desarrollo de una carrera  </a:t>
            </a:r>
            <a:r>
              <a:rPr lang="es-ES" sz="1800" dirty="0">
                <a:solidFill>
                  <a:srgbClr val="0036A2"/>
                </a:solidFill>
              </a:rPr>
              <a:t>(sección 2.2 )</a:t>
            </a:r>
            <a:endParaRPr lang="en-US" sz="1200" dirty="0"/>
          </a:p>
        </p:txBody>
      </p:sp>
      <p:sp>
        <p:nvSpPr>
          <p:cNvPr id="3" name="Content Placeholder 2"/>
          <p:cNvSpPr>
            <a:spLocks noGrp="1"/>
          </p:cNvSpPr>
          <p:nvPr>
            <p:ph idx="1"/>
          </p:nvPr>
        </p:nvSpPr>
        <p:spPr>
          <a:xfrm>
            <a:off x="457200" y="1828800"/>
            <a:ext cx="7620000" cy="4572000"/>
          </a:xfrm>
        </p:spPr>
        <p:txBody>
          <a:bodyPr>
            <a:normAutofit/>
          </a:bodyPr>
          <a:lstStyle/>
          <a:p>
            <a:pPr marL="114300" indent="0">
              <a:buNone/>
            </a:pPr>
            <a:r>
              <a:rPr lang="en-US" sz="2400" b="1" dirty="0" smtClean="0">
                <a:solidFill>
                  <a:srgbClr val="FF0000"/>
                </a:solidFill>
              </a:rPr>
              <a:t>Applying for a Job </a:t>
            </a:r>
            <a:r>
              <a:rPr lang="en-US" sz="2000" dirty="0" smtClean="0">
                <a:solidFill>
                  <a:srgbClr val="0036A2"/>
                </a:solidFill>
              </a:rPr>
              <a:t>(</a:t>
            </a:r>
            <a:r>
              <a:rPr lang="es-ES" dirty="0" smtClean="0">
                <a:solidFill>
                  <a:srgbClr val="0036A2"/>
                </a:solidFill>
              </a:rPr>
              <a:t>Solicitar </a:t>
            </a:r>
            <a:r>
              <a:rPr lang="es-ES" dirty="0">
                <a:solidFill>
                  <a:srgbClr val="0036A2"/>
                </a:solidFill>
              </a:rPr>
              <a:t>un </a:t>
            </a:r>
            <a:r>
              <a:rPr lang="es-ES" dirty="0" smtClean="0">
                <a:solidFill>
                  <a:srgbClr val="0036A2"/>
                </a:solidFill>
              </a:rPr>
              <a:t>empleo) </a:t>
            </a:r>
            <a:br>
              <a:rPr lang="es-ES" dirty="0" smtClean="0">
                <a:solidFill>
                  <a:srgbClr val="0036A2"/>
                </a:solidFill>
              </a:rPr>
            </a:br>
            <a:r>
              <a:rPr lang="en-US" sz="2000" dirty="0" smtClean="0">
                <a:solidFill>
                  <a:srgbClr val="002060"/>
                </a:solidFill>
              </a:rPr>
              <a:t>Making the best possible presentation of your skills and experience is the key to landing a job. Your resume is your most important tool. A </a:t>
            </a:r>
            <a:r>
              <a:rPr lang="en-US" sz="2000" b="1" i="1" dirty="0" smtClean="0">
                <a:solidFill>
                  <a:srgbClr val="FF0000"/>
                </a:solidFill>
              </a:rPr>
              <a:t>resume </a:t>
            </a:r>
            <a:r>
              <a:rPr lang="en-US" sz="2000" dirty="0" smtClean="0"/>
              <a:t>is usually a one or two page summary of your education, training, experience, and qualifications. It provides prospective employers with an overview of the special contribution you may be able to make to their companies. </a:t>
            </a:r>
            <a:br>
              <a:rPr lang="en-US" sz="2000" dirty="0" smtClean="0"/>
            </a:br>
            <a:r>
              <a:rPr lang="es-ES" sz="2000" dirty="0">
                <a:solidFill>
                  <a:srgbClr val="0036A2"/>
                </a:solidFill>
              </a:rPr>
              <a:t>Hacer la mejor presentación posible de sus habilidades y experiencia es la clave para conseguir un trabajo . Su </a:t>
            </a:r>
            <a:r>
              <a:rPr lang="es-ES" sz="2000" dirty="0" err="1" smtClean="0">
                <a:solidFill>
                  <a:srgbClr val="FF0000"/>
                </a:solidFill>
              </a:rPr>
              <a:t>Curriculum</a:t>
            </a:r>
            <a:r>
              <a:rPr lang="es-ES" sz="2000" dirty="0" smtClean="0">
                <a:solidFill>
                  <a:srgbClr val="FF0000"/>
                </a:solidFill>
              </a:rPr>
              <a:t> Vitae </a:t>
            </a:r>
            <a:r>
              <a:rPr lang="es-ES" sz="2000" dirty="0">
                <a:solidFill>
                  <a:srgbClr val="0036A2"/>
                </a:solidFill>
              </a:rPr>
              <a:t>es su herramienta más importante. Un currículum es por lo general un resumen de una o dos páginas de su educación, la formación , la experiencia y calificaciones. Proporciona los posibles empleadores con una visión general de la contribución especial que puede ser capaz de hacer a sus empresas.</a:t>
            </a:r>
            <a:endParaRPr lang="en-US" sz="2000" b="1" i="1" dirty="0">
              <a:solidFill>
                <a:srgbClr val="0036A2"/>
              </a:solidFill>
            </a:endParaRPr>
          </a:p>
        </p:txBody>
      </p:sp>
    </p:spTree>
    <p:extLst>
      <p:ext uri="{BB962C8B-B14F-4D97-AF65-F5344CB8AC3E}">
        <p14:creationId xmlns:p14="http://schemas.microsoft.com/office/powerpoint/2010/main" val="3362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Autofit/>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400" dirty="0">
                <a:solidFill>
                  <a:srgbClr val="0036A2"/>
                </a:solidFill>
              </a:rPr>
              <a:t>La obtención de empleo y desarrollo de una carrera  </a:t>
            </a:r>
            <a:r>
              <a:rPr lang="es-ES" sz="1800" dirty="0">
                <a:solidFill>
                  <a:srgbClr val="0036A2"/>
                </a:solidFill>
              </a:rPr>
              <a:t>(sección 2.2 )</a:t>
            </a:r>
            <a:endParaRPr lang="en-US" sz="1200" dirty="0"/>
          </a:p>
        </p:txBody>
      </p:sp>
      <p:sp>
        <p:nvSpPr>
          <p:cNvPr id="3" name="Content Placeholder 2"/>
          <p:cNvSpPr>
            <a:spLocks noGrp="1"/>
          </p:cNvSpPr>
          <p:nvPr>
            <p:ph idx="1"/>
          </p:nvPr>
        </p:nvSpPr>
        <p:spPr>
          <a:xfrm>
            <a:off x="457200" y="1905000"/>
            <a:ext cx="7620000" cy="4572000"/>
          </a:xfrm>
        </p:spPr>
        <p:txBody>
          <a:bodyPr numCol="1">
            <a:normAutofit fontScale="92500" lnSpcReduction="20000"/>
          </a:bodyPr>
          <a:lstStyle/>
          <a:p>
            <a:pPr marL="114300" indent="0">
              <a:buNone/>
            </a:pPr>
            <a:r>
              <a:rPr lang="en-US" dirty="0" smtClean="0">
                <a:latin typeface="Arial" pitchFamily="34" charset="0"/>
                <a:cs typeface="Arial" pitchFamily="34" charset="0"/>
              </a:rPr>
              <a:t>The two basic </a:t>
            </a:r>
            <a:r>
              <a:rPr lang="en-US" dirty="0">
                <a:latin typeface="Arial" pitchFamily="34" charset="0"/>
                <a:cs typeface="Arial" pitchFamily="34" charset="0"/>
              </a:rPr>
              <a:t>t</a:t>
            </a:r>
            <a:r>
              <a:rPr lang="en-US" dirty="0" smtClean="0">
                <a:latin typeface="Arial" pitchFamily="34" charset="0"/>
                <a:cs typeface="Arial" pitchFamily="34" charset="0"/>
              </a:rPr>
              <a:t>ypes of resumes are </a:t>
            </a:r>
            <a:r>
              <a:rPr lang="en-US" dirty="0" smtClean="0">
                <a:solidFill>
                  <a:srgbClr val="0036A2"/>
                </a:solidFill>
                <a:latin typeface="Arial" pitchFamily="34" charset="0"/>
                <a:cs typeface="Arial" pitchFamily="34" charset="0"/>
              </a:rPr>
              <a:t>(</a:t>
            </a:r>
            <a:r>
              <a:rPr lang="es-ES" dirty="0" smtClean="0">
                <a:solidFill>
                  <a:srgbClr val="0036A2"/>
                </a:solidFill>
              </a:rPr>
              <a:t>Los </a:t>
            </a:r>
            <a:r>
              <a:rPr lang="es-ES" dirty="0">
                <a:solidFill>
                  <a:srgbClr val="0036A2"/>
                </a:solidFill>
              </a:rPr>
              <a:t>dos tipos básicos de hojas de vida </a:t>
            </a:r>
            <a:r>
              <a:rPr lang="es-ES" dirty="0" smtClean="0">
                <a:solidFill>
                  <a:srgbClr val="0036A2"/>
                </a:solidFill>
              </a:rPr>
              <a:t>son)</a:t>
            </a:r>
            <a:r>
              <a:rPr lang="en-US" dirty="0" smtClean="0">
                <a:solidFill>
                  <a:srgbClr val="0036A2"/>
                </a:solidFill>
                <a:latin typeface="Arial" pitchFamily="34" charset="0"/>
                <a:cs typeface="Arial" pitchFamily="34" charset="0"/>
              </a:rPr>
              <a:t>:</a:t>
            </a:r>
          </a:p>
          <a:p>
            <a:r>
              <a:rPr lang="en-US" sz="2600" dirty="0" smtClean="0">
                <a:latin typeface="Arial" pitchFamily="34" charset="0"/>
                <a:cs typeface="Arial" pitchFamily="34" charset="0"/>
              </a:rPr>
              <a:t>The</a:t>
            </a:r>
            <a:r>
              <a:rPr lang="en-US" sz="2600" dirty="0" smtClean="0">
                <a:solidFill>
                  <a:srgbClr val="FF0000"/>
                </a:solidFill>
                <a:latin typeface="Arial" pitchFamily="34" charset="0"/>
                <a:cs typeface="Arial" pitchFamily="34" charset="0"/>
              </a:rPr>
              <a:t> Chronological </a:t>
            </a:r>
            <a:r>
              <a:rPr lang="en-US" sz="2600" dirty="0">
                <a:solidFill>
                  <a:srgbClr val="FF0000"/>
                </a:solidFill>
                <a:latin typeface="Arial" pitchFamily="34" charset="0"/>
                <a:cs typeface="Arial" pitchFamily="34" charset="0"/>
              </a:rPr>
              <a:t>R</a:t>
            </a:r>
            <a:r>
              <a:rPr lang="en-US" sz="2600" dirty="0" smtClean="0">
                <a:solidFill>
                  <a:srgbClr val="FF0000"/>
                </a:solidFill>
                <a:latin typeface="Arial" pitchFamily="34" charset="0"/>
                <a:cs typeface="Arial" pitchFamily="34" charset="0"/>
              </a:rPr>
              <a:t>esume </a:t>
            </a:r>
            <a:r>
              <a:rPr lang="en-US" sz="1900" i="1" dirty="0" smtClean="0">
                <a:latin typeface="Arial" pitchFamily="34" charset="0"/>
                <a:cs typeface="Arial" pitchFamily="34" charset="0"/>
              </a:rPr>
              <a:t>(outlines your education, work experience, and related information, year by year (or in longer periods). This format is useful for job hunters who have continuous work experience.</a:t>
            </a:r>
            <a:r>
              <a:rPr lang="en-US" sz="2600" i="1" dirty="0">
                <a:solidFill>
                  <a:srgbClr val="FF0000"/>
                </a:solidFill>
                <a:latin typeface="Arial" pitchFamily="34" charset="0"/>
                <a:cs typeface="Arial" pitchFamily="34" charset="0"/>
              </a:rPr>
              <a:t/>
            </a:r>
            <a:br>
              <a:rPr lang="en-US" sz="2600" i="1" dirty="0">
                <a:solidFill>
                  <a:srgbClr val="FF0000"/>
                </a:solidFill>
                <a:latin typeface="Arial" pitchFamily="34" charset="0"/>
                <a:cs typeface="Arial" pitchFamily="34" charset="0"/>
              </a:rPr>
            </a:br>
            <a:r>
              <a:rPr lang="es-ES" sz="1700" dirty="0">
                <a:solidFill>
                  <a:srgbClr val="0036A2"/>
                </a:solidFill>
              </a:rPr>
              <a:t>El </a:t>
            </a:r>
            <a:r>
              <a:rPr lang="es-ES" sz="1700" dirty="0" err="1" smtClean="0">
                <a:solidFill>
                  <a:srgbClr val="FF0000"/>
                </a:solidFill>
              </a:rPr>
              <a:t>Curriculum</a:t>
            </a:r>
            <a:r>
              <a:rPr lang="es-ES" sz="1700" dirty="0" smtClean="0">
                <a:solidFill>
                  <a:srgbClr val="FF0000"/>
                </a:solidFill>
              </a:rPr>
              <a:t> Vitae Cronológico </a:t>
            </a:r>
            <a:r>
              <a:rPr lang="es-ES" sz="1700" dirty="0" smtClean="0">
                <a:solidFill>
                  <a:srgbClr val="0036A2"/>
                </a:solidFill>
              </a:rPr>
              <a:t>(esboza </a:t>
            </a:r>
            <a:r>
              <a:rPr lang="es-ES" sz="1700" dirty="0">
                <a:solidFill>
                  <a:srgbClr val="0036A2"/>
                </a:solidFill>
              </a:rPr>
              <a:t>su educación , experiencia laboral, e información relacionada , año por año (o en períodos más </a:t>
            </a:r>
            <a:r>
              <a:rPr lang="es-ES" sz="1700" dirty="0" smtClean="0">
                <a:solidFill>
                  <a:srgbClr val="0036A2"/>
                </a:solidFill>
              </a:rPr>
              <a:t>largos) </a:t>
            </a:r>
            <a:r>
              <a:rPr lang="es-ES" sz="1700" dirty="0">
                <a:solidFill>
                  <a:srgbClr val="0036A2"/>
                </a:solidFill>
              </a:rPr>
              <a:t>. Este formato es útil para los buscadores de empleo que tienen experiencia de trabajo continuo.</a:t>
            </a:r>
            <a:endParaRPr lang="en-US" sz="1500" i="1" dirty="0" smtClean="0">
              <a:solidFill>
                <a:srgbClr val="0036A2"/>
              </a:solidFill>
              <a:latin typeface="Arial" pitchFamily="34" charset="0"/>
              <a:cs typeface="Arial" pitchFamily="34" charset="0"/>
            </a:endParaRPr>
          </a:p>
          <a:p>
            <a:r>
              <a:rPr lang="en-US" sz="2600" dirty="0" smtClean="0">
                <a:latin typeface="Arial" pitchFamily="34" charset="0"/>
                <a:cs typeface="Arial" pitchFamily="34" charset="0"/>
              </a:rPr>
              <a:t>The </a:t>
            </a:r>
            <a:r>
              <a:rPr lang="en-US" sz="2600" dirty="0" smtClean="0">
                <a:solidFill>
                  <a:srgbClr val="FF0000"/>
                </a:solidFill>
                <a:latin typeface="Arial" pitchFamily="34" charset="0"/>
                <a:cs typeface="Arial" pitchFamily="34" charset="0"/>
              </a:rPr>
              <a:t>Skills Resume </a:t>
            </a:r>
            <a:r>
              <a:rPr lang="en-US" i="1" dirty="0" smtClean="0">
                <a:latin typeface="Arial" pitchFamily="34" charset="0"/>
                <a:cs typeface="Arial" pitchFamily="34" charset="0"/>
              </a:rPr>
              <a:t>(highlights your skills and abilities in specific categories, such as communications, supervision, and research. If you are a recent graduate or are changing careers, a skills resume might be the better choice for you). </a:t>
            </a:r>
            <a:r>
              <a:rPr lang="en-US" sz="1400" i="1" dirty="0" smtClean="0">
                <a:latin typeface="Arial" pitchFamily="34" charset="0"/>
                <a:cs typeface="Arial" pitchFamily="34" charset="0"/>
              </a:rPr>
              <a:t>See resume samples.</a:t>
            </a:r>
            <a:br>
              <a:rPr lang="en-US" sz="1400" i="1" dirty="0" smtClean="0">
                <a:latin typeface="Arial" pitchFamily="34" charset="0"/>
                <a:cs typeface="Arial" pitchFamily="34" charset="0"/>
              </a:rPr>
            </a:br>
            <a:r>
              <a:rPr lang="es-ES" sz="1500" dirty="0">
                <a:solidFill>
                  <a:srgbClr val="0036A2"/>
                </a:solidFill>
              </a:rPr>
              <a:t>El </a:t>
            </a:r>
            <a:r>
              <a:rPr lang="es-ES" sz="1500" dirty="0" err="1" smtClean="0">
                <a:solidFill>
                  <a:srgbClr val="FF0000"/>
                </a:solidFill>
              </a:rPr>
              <a:t>Curriculum</a:t>
            </a:r>
            <a:r>
              <a:rPr lang="es-ES" sz="1500" dirty="0" smtClean="0">
                <a:solidFill>
                  <a:srgbClr val="FF0000"/>
                </a:solidFill>
              </a:rPr>
              <a:t> Vitae </a:t>
            </a:r>
            <a:r>
              <a:rPr lang="es-ES" sz="1500" dirty="0">
                <a:solidFill>
                  <a:srgbClr val="FF0000"/>
                </a:solidFill>
              </a:rPr>
              <a:t>Habilidades </a:t>
            </a:r>
            <a:r>
              <a:rPr lang="es-ES" sz="1700" dirty="0">
                <a:solidFill>
                  <a:srgbClr val="0036A2"/>
                </a:solidFill>
              </a:rPr>
              <a:t>( pone de relieve sus habilidades y destrezas en categorías específicas , como las comunicaciones , la supervisión y la investigación . Si usted es un graduado reciente o está cambiando de carrera , un currículum de habilidades podría ser la mejor opción para usted ) . </a:t>
            </a:r>
            <a:r>
              <a:rPr lang="es-ES" sz="1300" dirty="0">
                <a:solidFill>
                  <a:srgbClr val="0036A2"/>
                </a:solidFill>
              </a:rPr>
              <a:t>Ver reanudar las muestras</a:t>
            </a:r>
            <a:endParaRPr lang="en-US" sz="1900" i="1" dirty="0" smtClean="0">
              <a:solidFill>
                <a:srgbClr val="0036A2"/>
              </a:solidFill>
              <a:latin typeface="Arial" pitchFamily="34" charset="0"/>
              <a:cs typeface="Arial" pitchFamily="34" charset="0"/>
            </a:endParaRPr>
          </a:p>
        </p:txBody>
      </p:sp>
    </p:spTree>
    <p:extLst>
      <p:ext uri="{BB962C8B-B14F-4D97-AF65-F5344CB8AC3E}">
        <p14:creationId xmlns:p14="http://schemas.microsoft.com/office/powerpoint/2010/main" val="35682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400" dirty="0">
                <a:solidFill>
                  <a:srgbClr val="0036A2"/>
                </a:solidFill>
              </a:rPr>
              <a:t>La obtención de empleo y desarrollo de una carrera  </a:t>
            </a:r>
            <a:r>
              <a:rPr lang="es-ES" sz="1800" dirty="0">
                <a:solidFill>
                  <a:srgbClr val="0036A2"/>
                </a:solidFill>
              </a:rPr>
              <a:t>(sección 2.2 )</a:t>
            </a:r>
            <a:endParaRPr lang="en-US" sz="1600" dirty="0">
              <a:solidFill>
                <a:srgbClr val="FF0000"/>
              </a:solidFill>
            </a:endParaRPr>
          </a:p>
        </p:txBody>
      </p:sp>
      <p:sp>
        <p:nvSpPr>
          <p:cNvPr id="3" name="Content Placeholder 2"/>
          <p:cNvSpPr>
            <a:spLocks noGrp="1"/>
          </p:cNvSpPr>
          <p:nvPr>
            <p:ph idx="1"/>
          </p:nvPr>
        </p:nvSpPr>
        <p:spPr>
          <a:xfrm>
            <a:off x="457200" y="1828800"/>
            <a:ext cx="7620000" cy="4572000"/>
          </a:xfrm>
        </p:spPr>
        <p:txBody>
          <a:bodyPr>
            <a:normAutofit fontScale="92500"/>
          </a:bodyPr>
          <a:lstStyle/>
          <a:p>
            <a:r>
              <a:rPr lang="en-US" sz="2000" dirty="0">
                <a:latin typeface="Arial" pitchFamily="34" charset="0"/>
                <a:cs typeface="Arial" pitchFamily="34" charset="0"/>
              </a:rPr>
              <a:t>Whether you send you resume to an employer by regular mail or via-email, you will want  to include a cover letter</a:t>
            </a:r>
            <a:r>
              <a:rPr lang="en-US" sz="2000" dirty="0" smtClean="0">
                <a:latin typeface="Arial" pitchFamily="34" charset="0"/>
                <a:cs typeface="Arial" pitchFamily="34" charset="0"/>
              </a:rPr>
              <a:t>.</a:t>
            </a:r>
            <a:br>
              <a:rPr lang="en-US" sz="2000" dirty="0" smtClean="0">
                <a:latin typeface="Arial" pitchFamily="34" charset="0"/>
                <a:cs typeface="Arial" pitchFamily="34" charset="0"/>
              </a:rPr>
            </a:br>
            <a:r>
              <a:rPr lang="es-ES" sz="2000" dirty="0">
                <a:solidFill>
                  <a:srgbClr val="0036A2"/>
                </a:solidFill>
              </a:rPr>
              <a:t>Ya sea que usted envíe reanudar a un empresario mediante correo postal o vía - email , tendrá que incluir una carta de presentación.</a:t>
            </a:r>
            <a:endParaRPr lang="en-US" sz="2000" dirty="0" smtClean="0">
              <a:solidFill>
                <a:srgbClr val="0036A2"/>
              </a:solidFill>
              <a:latin typeface="Arial" pitchFamily="34" charset="0"/>
              <a:cs typeface="Arial" pitchFamily="34" charset="0"/>
            </a:endParaRPr>
          </a:p>
          <a:p>
            <a:r>
              <a:rPr lang="en-US" sz="1800" dirty="0" smtClean="0">
                <a:latin typeface="Arial" pitchFamily="34" charset="0"/>
                <a:cs typeface="Arial" pitchFamily="34" charset="0"/>
              </a:rPr>
              <a:t>The </a:t>
            </a:r>
            <a:r>
              <a:rPr lang="en-US" sz="2400" dirty="0" smtClean="0">
                <a:solidFill>
                  <a:srgbClr val="FF0000"/>
                </a:solidFill>
                <a:latin typeface="Arial" pitchFamily="34" charset="0"/>
                <a:cs typeface="Arial" pitchFamily="34" charset="0"/>
              </a:rPr>
              <a:t>Cover </a:t>
            </a:r>
            <a:r>
              <a:rPr lang="en-US" sz="2400" dirty="0">
                <a:solidFill>
                  <a:srgbClr val="FF0000"/>
                </a:solidFill>
                <a:latin typeface="Arial" pitchFamily="34" charset="0"/>
                <a:cs typeface="Arial" pitchFamily="34" charset="0"/>
              </a:rPr>
              <a:t>Letter </a:t>
            </a:r>
            <a:r>
              <a:rPr lang="en-US" sz="2800" dirty="0">
                <a:latin typeface="Arial" pitchFamily="34" charset="0"/>
                <a:cs typeface="Arial" pitchFamily="34" charset="0"/>
              </a:rPr>
              <a:t>-</a:t>
            </a:r>
            <a:r>
              <a:rPr lang="en-US" sz="2800" dirty="0">
                <a:solidFill>
                  <a:srgbClr val="FF0000"/>
                </a:solidFill>
                <a:latin typeface="Arial" pitchFamily="34" charset="0"/>
                <a:cs typeface="Arial" pitchFamily="34" charset="0"/>
              </a:rPr>
              <a:t> </a:t>
            </a:r>
            <a:r>
              <a:rPr lang="en-US" sz="2000" i="1" dirty="0">
                <a:latin typeface="Arial" pitchFamily="34" charset="0"/>
                <a:cs typeface="Arial" pitchFamily="34" charset="0"/>
              </a:rPr>
              <a:t>is the personal letter that you present along with your resume</a:t>
            </a:r>
            <a:r>
              <a:rPr lang="en-US" sz="1800" i="1" dirty="0">
                <a:latin typeface="Arial" pitchFamily="34" charset="0"/>
                <a:cs typeface="Arial" pitchFamily="34" charset="0"/>
              </a:rPr>
              <a:t>. </a:t>
            </a:r>
            <a:r>
              <a:rPr lang="en-US" sz="2000" i="1" dirty="0">
                <a:latin typeface="Arial" pitchFamily="34" charset="0"/>
                <a:cs typeface="Arial" pitchFamily="34" charset="0"/>
              </a:rPr>
              <a:t>While the resume serves as an overall summary of your qualifications, a cover letter tells a potential employer why you are interested in a particular job and why you think that it would be worthwhile to interview you</a:t>
            </a:r>
            <a:r>
              <a:rPr lang="en-US" sz="2400" i="1" dirty="0" smtClean="0">
                <a:latin typeface="Arial" pitchFamily="34" charset="0"/>
                <a:cs typeface="Arial" pitchFamily="34" charset="0"/>
              </a:rPr>
              <a:t>. </a:t>
            </a:r>
            <a:r>
              <a:rPr lang="en-US" sz="1400" i="1" dirty="0" smtClean="0">
                <a:latin typeface="Arial" pitchFamily="34" charset="0"/>
                <a:cs typeface="Arial" pitchFamily="34" charset="0"/>
              </a:rPr>
              <a:t>(</a:t>
            </a:r>
            <a:r>
              <a:rPr lang="en-US" sz="1200" i="1" dirty="0" smtClean="0">
                <a:latin typeface="Arial" pitchFamily="34" charset="0"/>
                <a:cs typeface="Arial" pitchFamily="34" charset="0"/>
              </a:rPr>
              <a:t>see sample of cover letter)</a:t>
            </a:r>
            <a:br>
              <a:rPr lang="en-US" sz="1200" i="1" dirty="0" smtClean="0">
                <a:latin typeface="Arial" pitchFamily="34" charset="0"/>
                <a:cs typeface="Arial" pitchFamily="34" charset="0"/>
              </a:rPr>
            </a:br>
            <a:r>
              <a:rPr lang="es-ES" sz="2000" dirty="0">
                <a:solidFill>
                  <a:srgbClr val="0036A2"/>
                </a:solidFill>
              </a:rPr>
              <a:t>La </a:t>
            </a:r>
            <a:r>
              <a:rPr lang="es-ES" sz="2000" dirty="0">
                <a:solidFill>
                  <a:srgbClr val="FF0000"/>
                </a:solidFill>
              </a:rPr>
              <a:t>carta de presentación </a:t>
            </a:r>
            <a:r>
              <a:rPr lang="es-ES" sz="2000" dirty="0">
                <a:solidFill>
                  <a:srgbClr val="0036A2"/>
                </a:solidFill>
              </a:rPr>
              <a:t>- es la carta personal que se presente junto con su hoja de vida . Mientras que el </a:t>
            </a:r>
            <a:r>
              <a:rPr lang="es-ES" sz="2000" dirty="0" err="1">
                <a:solidFill>
                  <a:srgbClr val="0036A2"/>
                </a:solidFill>
              </a:rPr>
              <a:t>curriculum</a:t>
            </a:r>
            <a:r>
              <a:rPr lang="es-ES" sz="2000" dirty="0">
                <a:solidFill>
                  <a:srgbClr val="0036A2"/>
                </a:solidFill>
              </a:rPr>
              <a:t> vitae sirve como un resumen general de sus calificaciones, una carta de presentación le dice a un potencial empleador por qué está interesado en un trabajo en particular y por qué crees que valdría la pena hacerle una entrevista . </a:t>
            </a:r>
            <a:r>
              <a:rPr lang="es-ES" sz="2000" dirty="0" smtClean="0">
                <a:solidFill>
                  <a:srgbClr val="0036A2"/>
                </a:solidFill>
              </a:rPr>
              <a:t/>
            </a:r>
            <a:br>
              <a:rPr lang="es-ES" sz="2000" dirty="0" smtClean="0">
                <a:solidFill>
                  <a:srgbClr val="0036A2"/>
                </a:solidFill>
              </a:rPr>
            </a:br>
            <a:r>
              <a:rPr lang="es-ES" sz="1300" dirty="0" smtClean="0">
                <a:solidFill>
                  <a:srgbClr val="0036A2"/>
                </a:solidFill>
              </a:rPr>
              <a:t>(</a:t>
            </a:r>
            <a:r>
              <a:rPr lang="es-ES" sz="1300" dirty="0">
                <a:solidFill>
                  <a:srgbClr val="0036A2"/>
                </a:solidFill>
              </a:rPr>
              <a:t>ver muestra de carta de presentación)</a:t>
            </a:r>
            <a:endParaRPr lang="en-US" sz="1300" dirty="0">
              <a:solidFill>
                <a:srgbClr val="0036A2"/>
              </a:solidFill>
            </a:endParaRPr>
          </a:p>
        </p:txBody>
      </p:sp>
    </p:spTree>
    <p:extLst>
      <p:ext uri="{BB962C8B-B14F-4D97-AF65-F5344CB8AC3E}">
        <p14:creationId xmlns:p14="http://schemas.microsoft.com/office/powerpoint/2010/main" val="947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400" dirty="0">
                <a:solidFill>
                  <a:srgbClr val="0036A2"/>
                </a:solidFill>
              </a:rPr>
              <a:t>La obtención de empleo y desarrollo de una carrera  </a:t>
            </a:r>
            <a:r>
              <a:rPr lang="es-ES" sz="1800" dirty="0">
                <a:solidFill>
                  <a:srgbClr val="0036A2"/>
                </a:solidFill>
              </a:rPr>
              <a:t>(sección 2.2 )</a:t>
            </a:r>
            <a:endParaRPr lang="en-US" sz="1200" dirty="0"/>
          </a:p>
        </p:txBody>
      </p:sp>
      <p:sp>
        <p:nvSpPr>
          <p:cNvPr id="3" name="Content Placeholder 2"/>
          <p:cNvSpPr>
            <a:spLocks noGrp="1"/>
          </p:cNvSpPr>
          <p:nvPr>
            <p:ph idx="1"/>
          </p:nvPr>
        </p:nvSpPr>
        <p:spPr>
          <a:xfrm>
            <a:off x="457200" y="1981200"/>
            <a:ext cx="7620000" cy="4572000"/>
          </a:xfrm>
          <a:ln>
            <a:solidFill>
              <a:schemeClr val="accent1"/>
            </a:solidFill>
          </a:ln>
        </p:spPr>
        <p:txBody>
          <a:bodyPr>
            <a:normAutofit fontScale="25000" lnSpcReduction="20000"/>
          </a:bodyPr>
          <a:lstStyle/>
          <a:p>
            <a:r>
              <a:rPr lang="en-US" sz="5600" b="1" i="1" dirty="0" smtClean="0">
                <a:solidFill>
                  <a:srgbClr val="FF0000"/>
                </a:solidFill>
              </a:rPr>
              <a:t>The Interview </a:t>
            </a:r>
            <a:r>
              <a:rPr lang="en-US" sz="5600" dirty="0" smtClean="0"/>
              <a:t>is a formal meeting with your potential employer that allows you to express why you think you are the best person for the job. If your are granted an interview, you should obtain as much information as you can about the company or industry before your interview. Possible resources include The </a:t>
            </a:r>
            <a:r>
              <a:rPr lang="en-US" sz="5600" dirty="0"/>
              <a:t>I</a:t>
            </a:r>
            <a:r>
              <a:rPr lang="en-US" sz="5600" dirty="0" smtClean="0"/>
              <a:t>nternet, the Library, and informal interviews with people who are familiar with the company or industry. </a:t>
            </a:r>
            <a:br>
              <a:rPr lang="en-US" sz="5600" dirty="0" smtClean="0"/>
            </a:br>
            <a:r>
              <a:rPr lang="es-ES" sz="4800" b="1" dirty="0">
                <a:solidFill>
                  <a:srgbClr val="FF0000"/>
                </a:solidFill>
              </a:rPr>
              <a:t>La entrevista </a:t>
            </a:r>
            <a:r>
              <a:rPr lang="es-ES" sz="4800" dirty="0">
                <a:solidFill>
                  <a:srgbClr val="0036A2"/>
                </a:solidFill>
              </a:rPr>
              <a:t>es una reunión formal con su empleador potencial que le permite expresar por qué crees que es la mejor persona para el trabajo. Si su se conceden una entrevista, usted debe obtener la mayor información posible sobre la compañía o industria antes de su entrevista. Recursos posibles incluyen las entrevistas informales con personas que están familiarizados con la empresa o la industria de Internet , la biblioteca , y </a:t>
            </a:r>
            <a:r>
              <a:rPr lang="es-ES" sz="4800" dirty="0" smtClean="0">
                <a:solidFill>
                  <a:srgbClr val="0036A2"/>
                </a:solidFill>
              </a:rPr>
              <a:t>.</a:t>
            </a:r>
            <a:br>
              <a:rPr lang="es-ES" sz="4800" dirty="0" smtClean="0">
                <a:solidFill>
                  <a:srgbClr val="0036A2"/>
                </a:solidFill>
              </a:rPr>
            </a:br>
            <a:endParaRPr lang="en-US" sz="4800" dirty="0" smtClean="0">
              <a:solidFill>
                <a:srgbClr val="0036A2"/>
              </a:solidFill>
            </a:endParaRPr>
          </a:p>
          <a:p>
            <a:r>
              <a:rPr lang="en-US" sz="5600" dirty="0" smtClean="0"/>
              <a:t>Some typical questions an employer might ask in an interview:</a:t>
            </a:r>
            <a:br>
              <a:rPr lang="en-US" sz="5600" dirty="0" smtClean="0"/>
            </a:br>
            <a:r>
              <a:rPr lang="es-ES" sz="5600" dirty="0" smtClean="0">
                <a:solidFill>
                  <a:srgbClr val="0036A2"/>
                </a:solidFill>
              </a:rPr>
              <a:t>Algunas preguntas típicas que un empleador puede preguntar en una entrevista: </a:t>
            </a:r>
            <a:endParaRPr lang="es-ES" sz="5600" dirty="0">
              <a:solidFill>
                <a:srgbClr val="0036A2"/>
              </a:solidFill>
            </a:endParaRPr>
          </a:p>
          <a:p>
            <a:r>
              <a:rPr lang="en-US" sz="4400" i="1" dirty="0" smtClean="0"/>
              <a:t>* </a:t>
            </a:r>
            <a:r>
              <a:rPr lang="en-US" sz="5600" i="1" dirty="0" smtClean="0"/>
              <a:t>What education and training qualify you for this job? </a:t>
            </a:r>
            <a:r>
              <a:rPr lang="es-ES" sz="5600" dirty="0" smtClean="0">
                <a:solidFill>
                  <a:srgbClr val="0036A2"/>
                </a:solidFill>
              </a:rPr>
              <a:t>(¿Qué educación y capacitación que califica para este trabajo?)</a:t>
            </a:r>
            <a:endParaRPr lang="en-US" sz="5600" i="1" dirty="0" smtClean="0"/>
          </a:p>
          <a:p>
            <a:r>
              <a:rPr lang="en-US" sz="5600" i="1" dirty="0" smtClean="0"/>
              <a:t>* Why are you interested in working for this company? </a:t>
            </a:r>
            <a:r>
              <a:rPr lang="en-US" sz="5600" i="1" dirty="0" smtClean="0">
                <a:solidFill>
                  <a:srgbClr val="0036A2"/>
                </a:solidFill>
              </a:rPr>
              <a:t>(</a:t>
            </a:r>
            <a:r>
              <a:rPr lang="es-ES" sz="5600" dirty="0" smtClean="0">
                <a:solidFill>
                  <a:srgbClr val="0036A2"/>
                </a:solidFill>
              </a:rPr>
              <a:t>¿</a:t>
            </a:r>
            <a:r>
              <a:rPr lang="es-ES" sz="5600" dirty="0">
                <a:solidFill>
                  <a:srgbClr val="0036A2"/>
                </a:solidFill>
              </a:rPr>
              <a:t>Por qué estás interesado en trabajar para esta empresa</a:t>
            </a:r>
            <a:r>
              <a:rPr lang="es-ES" sz="5600" dirty="0" smtClean="0">
                <a:solidFill>
                  <a:srgbClr val="0036A2"/>
                </a:solidFill>
              </a:rPr>
              <a:t>?) </a:t>
            </a:r>
          </a:p>
          <a:p>
            <a:r>
              <a:rPr lang="en-US" sz="5600" i="1" dirty="0" smtClean="0"/>
              <a:t>* Other than past jobs, what experiences have helped prepare you for this job? </a:t>
            </a:r>
            <a:r>
              <a:rPr lang="en-US" sz="5600" i="1" dirty="0" smtClean="0">
                <a:solidFill>
                  <a:srgbClr val="0036A2"/>
                </a:solidFill>
              </a:rPr>
              <a:t>(</a:t>
            </a:r>
            <a:r>
              <a:rPr lang="es-ES" sz="5600" dirty="0" smtClean="0">
                <a:solidFill>
                  <a:srgbClr val="0036A2"/>
                </a:solidFill>
              </a:rPr>
              <a:t>Aparte </a:t>
            </a:r>
            <a:r>
              <a:rPr lang="es-ES" sz="5600" dirty="0">
                <a:solidFill>
                  <a:srgbClr val="0036A2"/>
                </a:solidFill>
              </a:rPr>
              <a:t>de los trabajos pasados, qué experiencias han ayudado a prepararse para este trabajo</a:t>
            </a:r>
            <a:r>
              <a:rPr lang="es-ES" sz="5600" dirty="0" smtClean="0">
                <a:solidFill>
                  <a:srgbClr val="0036A2"/>
                </a:solidFill>
              </a:rPr>
              <a:t>?)</a:t>
            </a:r>
            <a:endParaRPr lang="en-US" sz="5600" i="1" dirty="0" smtClean="0"/>
          </a:p>
          <a:p>
            <a:r>
              <a:rPr lang="en-US" sz="5600" i="1" dirty="0" smtClean="0"/>
              <a:t>* What are your major strengths? Major weaknesses? </a:t>
            </a:r>
            <a:r>
              <a:rPr lang="en-US" sz="5600" i="1" dirty="0" smtClean="0">
                <a:solidFill>
                  <a:srgbClr val="0036A2"/>
                </a:solidFill>
              </a:rPr>
              <a:t>(</a:t>
            </a:r>
            <a:r>
              <a:rPr lang="es-ES" sz="5600" dirty="0" smtClean="0">
                <a:solidFill>
                  <a:srgbClr val="0036A2"/>
                </a:solidFill>
              </a:rPr>
              <a:t>¿</a:t>
            </a:r>
            <a:r>
              <a:rPr lang="es-ES" sz="5600" dirty="0">
                <a:solidFill>
                  <a:srgbClr val="0036A2"/>
                </a:solidFill>
              </a:rPr>
              <a:t>Cuáles son sus principales fortalezas? Debilidades importantes </a:t>
            </a:r>
            <a:r>
              <a:rPr lang="es-ES" sz="5600" dirty="0" smtClean="0">
                <a:solidFill>
                  <a:srgbClr val="0036A2"/>
                </a:solidFill>
              </a:rPr>
              <a:t>?)</a:t>
            </a:r>
            <a:endParaRPr lang="en-US" sz="5600" i="1" dirty="0" smtClean="0"/>
          </a:p>
          <a:p>
            <a:r>
              <a:rPr lang="en-US" sz="5600" i="1" dirty="0" smtClean="0"/>
              <a:t>* What do you plan to be doing five or ten years from now? </a:t>
            </a:r>
            <a:r>
              <a:rPr lang="en-US" sz="5600" i="1" dirty="0" smtClean="0">
                <a:solidFill>
                  <a:srgbClr val="0036A2"/>
                </a:solidFill>
              </a:rPr>
              <a:t>(</a:t>
            </a:r>
            <a:r>
              <a:rPr lang="es-ES" sz="5600" dirty="0" smtClean="0">
                <a:solidFill>
                  <a:srgbClr val="0036A2"/>
                </a:solidFill>
              </a:rPr>
              <a:t>¿</a:t>
            </a:r>
            <a:r>
              <a:rPr lang="es-ES" sz="5600" dirty="0">
                <a:solidFill>
                  <a:srgbClr val="0036A2"/>
                </a:solidFill>
              </a:rPr>
              <a:t>Qué es lo que va a estar haciendo cinco o diez años</a:t>
            </a:r>
            <a:r>
              <a:rPr lang="es-ES" sz="5600" dirty="0" smtClean="0">
                <a:solidFill>
                  <a:srgbClr val="0036A2"/>
                </a:solidFill>
              </a:rPr>
              <a:t>?)</a:t>
            </a:r>
            <a:endParaRPr lang="en-US" sz="5600" dirty="0">
              <a:solidFill>
                <a:srgbClr val="0036A2"/>
              </a:solidFill>
            </a:endParaRPr>
          </a:p>
          <a:p>
            <a:endParaRPr lang="en-US" sz="2500" i="1" dirty="0" smtClean="0"/>
          </a:p>
          <a:p>
            <a:pPr marL="114300" indent="0">
              <a:buNone/>
            </a:pPr>
            <a:endParaRPr lang="en-US" sz="1400" i="1" dirty="0" smtClean="0">
              <a:solidFill>
                <a:srgbClr val="0036A2"/>
              </a:solidFill>
            </a:endParaRPr>
          </a:p>
          <a:p>
            <a:pPr marL="114300" indent="0">
              <a:buNone/>
            </a:pPr>
            <a:r>
              <a:rPr lang="en-US" sz="3700" b="1" dirty="0" smtClean="0"/>
              <a:t>Activity (Cooperative Learning): </a:t>
            </a:r>
            <a:r>
              <a:rPr lang="en-US" sz="3700" i="1" dirty="0" smtClean="0"/>
              <a:t>Students will divide into groups of three. Each student will take turn as the interviewer, interviewee, and recorder. Students will conduct mock interviews. The recorder will rate the performance of the interviewee</a:t>
            </a:r>
            <a:r>
              <a:rPr lang="en-US" sz="2800" i="1" dirty="0" smtClean="0"/>
              <a:t>.</a:t>
            </a:r>
            <a:br>
              <a:rPr lang="en-US" sz="2800" i="1" dirty="0" smtClean="0"/>
            </a:br>
            <a:r>
              <a:rPr lang="es-ES" sz="3400" b="1" dirty="0">
                <a:solidFill>
                  <a:srgbClr val="0036A2"/>
                </a:solidFill>
              </a:rPr>
              <a:t>Actividad </a:t>
            </a:r>
            <a:r>
              <a:rPr lang="es-ES" sz="3400" b="1" dirty="0" smtClean="0">
                <a:solidFill>
                  <a:srgbClr val="0036A2"/>
                </a:solidFill>
              </a:rPr>
              <a:t>(aprendizaje cooperativo) </a:t>
            </a:r>
            <a:r>
              <a:rPr lang="es-ES" sz="3400" dirty="0">
                <a:solidFill>
                  <a:srgbClr val="0036A2"/>
                </a:solidFill>
              </a:rPr>
              <a:t>: Los alumnos se dividirán en grupos de tres. Cada alumno tendrá a su vez como el entrevistador , entrevistado, y la grabadora . Los estudiantes llevarán a cabo simulacros de </a:t>
            </a:r>
            <a:r>
              <a:rPr lang="es-ES" sz="3400" dirty="0" smtClean="0">
                <a:solidFill>
                  <a:srgbClr val="0036A2"/>
                </a:solidFill>
              </a:rPr>
              <a:t>entrevistas </a:t>
            </a:r>
            <a:r>
              <a:rPr lang="es-ES" sz="3400" dirty="0">
                <a:solidFill>
                  <a:srgbClr val="0036A2"/>
                </a:solidFill>
              </a:rPr>
              <a:t>. La grabadora calificar el desempeño de la persona entrevistada </a:t>
            </a:r>
            <a:r>
              <a:rPr lang="es-ES" sz="3400" dirty="0" smtClean="0">
                <a:solidFill>
                  <a:srgbClr val="0036A2"/>
                </a:solidFill>
              </a:rPr>
              <a:t>. </a:t>
            </a:r>
            <a:endParaRPr lang="en-US" sz="9800" i="1" dirty="0">
              <a:solidFill>
                <a:srgbClr val="0036A2"/>
              </a:solidFill>
            </a:endParaRPr>
          </a:p>
        </p:txBody>
      </p:sp>
    </p:spTree>
    <p:extLst>
      <p:ext uri="{BB962C8B-B14F-4D97-AF65-F5344CB8AC3E}">
        <p14:creationId xmlns:p14="http://schemas.microsoft.com/office/powerpoint/2010/main" val="358728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rmAutofit fontScale="90000"/>
          </a:bodyPr>
          <a:lstStyle/>
          <a:p>
            <a:r>
              <a:rPr lang="en-US" sz="3600" dirty="0"/>
              <a:t>Obtaining Employment and Developing a </a:t>
            </a:r>
            <a:r>
              <a:rPr lang="en-US" sz="3600" dirty="0" smtClean="0"/>
              <a:t>Career </a:t>
            </a:r>
            <a:r>
              <a:rPr lang="en-US" sz="1800" dirty="0" smtClean="0"/>
              <a:t>(</a:t>
            </a:r>
            <a:r>
              <a:rPr lang="en-US" sz="1800" dirty="0"/>
              <a:t>section 2.2</a:t>
            </a:r>
            <a:r>
              <a:rPr lang="en-US" sz="1800" dirty="0" smtClean="0"/>
              <a:t>) </a:t>
            </a:r>
            <a:br>
              <a:rPr lang="en-US" sz="1800" dirty="0" smtClean="0"/>
            </a:br>
            <a:r>
              <a:rPr lang="es-ES" sz="2200" dirty="0" smtClean="0">
                <a:solidFill>
                  <a:srgbClr val="0036A2"/>
                </a:solidFill>
              </a:rPr>
              <a:t>La </a:t>
            </a:r>
            <a:r>
              <a:rPr lang="es-ES" sz="2200" dirty="0">
                <a:solidFill>
                  <a:srgbClr val="0036A2"/>
                </a:solidFill>
              </a:rPr>
              <a:t>obtención de empleo y desarrollo de una carrera </a:t>
            </a:r>
            <a:r>
              <a:rPr lang="es-ES" sz="2200" dirty="0" smtClean="0">
                <a:solidFill>
                  <a:srgbClr val="0036A2"/>
                </a:solidFill>
              </a:rPr>
              <a:t> (</a:t>
            </a:r>
            <a:r>
              <a:rPr lang="es-ES" sz="2200" dirty="0">
                <a:solidFill>
                  <a:srgbClr val="0036A2"/>
                </a:solidFill>
              </a:rPr>
              <a:t>sección 2.2 )</a:t>
            </a:r>
            <a:endParaRPr lang="en-US" sz="2700" dirty="0">
              <a:solidFill>
                <a:srgbClr val="0036A2"/>
              </a:solidFill>
            </a:endParaRPr>
          </a:p>
        </p:txBody>
      </p:sp>
      <p:sp>
        <p:nvSpPr>
          <p:cNvPr id="3" name="Content Placeholder 2"/>
          <p:cNvSpPr>
            <a:spLocks noGrp="1"/>
          </p:cNvSpPr>
          <p:nvPr>
            <p:ph idx="1"/>
          </p:nvPr>
        </p:nvSpPr>
        <p:spPr>
          <a:xfrm>
            <a:off x="457200" y="1828800"/>
            <a:ext cx="7620000" cy="4572000"/>
          </a:xfrm>
        </p:spPr>
        <p:txBody>
          <a:bodyPr>
            <a:normAutofit fontScale="77500" lnSpcReduction="20000"/>
          </a:bodyPr>
          <a:lstStyle/>
          <a:p>
            <a:pPr marL="114300" indent="0">
              <a:buNone/>
            </a:pPr>
            <a:r>
              <a:rPr lang="en-US" i="1" u="sng" dirty="0" smtClean="0">
                <a:solidFill>
                  <a:srgbClr val="FF0000"/>
                </a:solidFill>
              </a:rPr>
              <a:t>Objectives</a:t>
            </a:r>
            <a:r>
              <a:rPr lang="en-US" i="1" u="sng" dirty="0" smtClean="0">
                <a:solidFill>
                  <a:srgbClr val="FF0000"/>
                </a:solidFill>
              </a:rPr>
              <a:t> </a:t>
            </a:r>
            <a:r>
              <a:rPr lang="en-US" i="1" dirty="0" smtClean="0">
                <a:solidFill>
                  <a:srgbClr val="0036A2"/>
                </a:solidFill>
              </a:rPr>
              <a:t>(</a:t>
            </a:r>
            <a:r>
              <a:rPr lang="en-US" dirty="0" smtClean="0">
                <a:solidFill>
                  <a:srgbClr val="0036A2"/>
                </a:solidFill>
              </a:rPr>
              <a:t>O</a:t>
            </a:r>
            <a:r>
              <a:rPr lang="es-ES" dirty="0" err="1" smtClean="0">
                <a:solidFill>
                  <a:srgbClr val="0036A2"/>
                </a:solidFill>
              </a:rPr>
              <a:t>bjetivos</a:t>
            </a:r>
            <a:r>
              <a:rPr lang="en-US" dirty="0" smtClean="0">
                <a:solidFill>
                  <a:srgbClr val="0036A2"/>
                </a:solidFill>
              </a:rPr>
              <a:t>):</a:t>
            </a:r>
            <a:r>
              <a:rPr lang="en-US" i="1" dirty="0" smtClean="0">
                <a:solidFill>
                  <a:srgbClr val="0036A2"/>
                </a:solidFill>
              </a:rPr>
              <a:t/>
            </a:r>
            <a:br>
              <a:rPr lang="en-US" i="1" dirty="0" smtClean="0">
                <a:solidFill>
                  <a:srgbClr val="0036A2"/>
                </a:solidFill>
              </a:rPr>
            </a:br>
            <a:endParaRPr lang="en-US" i="1" dirty="0" smtClean="0">
              <a:solidFill>
                <a:srgbClr val="0036A2"/>
              </a:solidFill>
            </a:endParaRPr>
          </a:p>
          <a:p>
            <a:pPr marL="571500" indent="-457200">
              <a:buAutoNum type="arabicPeriod"/>
            </a:pPr>
            <a:r>
              <a:rPr lang="en-US" i="1" dirty="0" smtClean="0"/>
              <a:t>How to apply effective strategies to obtain employment</a:t>
            </a:r>
            <a:br>
              <a:rPr lang="en-US" i="1" dirty="0" smtClean="0"/>
            </a:br>
            <a:r>
              <a:rPr lang="es-ES" dirty="0">
                <a:solidFill>
                  <a:srgbClr val="0036A2"/>
                </a:solidFill>
              </a:rPr>
              <a:t>Cómo aplicar estrategias eficaces para obtener empleo </a:t>
            </a:r>
            <a:endParaRPr lang="es-ES" dirty="0" smtClean="0">
              <a:solidFill>
                <a:srgbClr val="0036A2"/>
              </a:solidFill>
            </a:endParaRPr>
          </a:p>
          <a:p>
            <a:pPr marL="571500" indent="-457200">
              <a:buAutoNum type="arabicPeriod"/>
            </a:pPr>
            <a:r>
              <a:rPr lang="en-US" i="1" dirty="0" smtClean="0"/>
              <a:t>How to identify the financial and legal issues to consider when looking for employment</a:t>
            </a:r>
            <a:br>
              <a:rPr lang="en-US" i="1" dirty="0" smtClean="0"/>
            </a:br>
            <a:r>
              <a:rPr lang="es-ES" dirty="0">
                <a:solidFill>
                  <a:srgbClr val="0036A2"/>
                </a:solidFill>
              </a:rPr>
              <a:t>Cómo identificar los problemas financieros y legales a considerar en la búsqueda de empleo</a:t>
            </a:r>
            <a:endParaRPr lang="en-US" i="1" dirty="0" smtClean="0">
              <a:solidFill>
                <a:srgbClr val="0036A2"/>
              </a:solidFill>
            </a:endParaRPr>
          </a:p>
          <a:p>
            <a:pPr marL="571500" indent="-457200">
              <a:buFont typeface="Arial" pitchFamily="34" charset="0"/>
              <a:buAutoNum type="arabicPeriod"/>
            </a:pPr>
            <a:r>
              <a:rPr lang="en-US" i="1" dirty="0" smtClean="0"/>
              <a:t>How to analyze methods that will help you grow and develop in your career.</a:t>
            </a:r>
            <a:br>
              <a:rPr lang="en-US" i="1" dirty="0" smtClean="0"/>
            </a:br>
            <a:r>
              <a:rPr lang="es-ES" dirty="0">
                <a:solidFill>
                  <a:srgbClr val="0036A2"/>
                </a:solidFill>
              </a:rPr>
              <a:t>Cómo analizar los métodos que le ayudarán a crecer y desarrollarse en su carrera.</a:t>
            </a:r>
            <a:endParaRPr lang="en-US" i="1" dirty="0">
              <a:solidFill>
                <a:srgbClr val="0036A2"/>
              </a:solidFill>
            </a:endParaRPr>
          </a:p>
          <a:p>
            <a:pPr marL="114300" indent="0">
              <a:buNone/>
            </a:pPr>
            <a:r>
              <a:rPr lang="en-US" i="1" u="sng" dirty="0" smtClean="0"/>
              <a:t/>
            </a:r>
            <a:br>
              <a:rPr lang="en-US" i="1" u="sng" dirty="0" smtClean="0"/>
            </a:br>
            <a:endParaRPr lang="en-US" i="1" u="sng" dirty="0" smtClean="0"/>
          </a:p>
          <a:p>
            <a:pPr marL="114300" indent="0">
              <a:buNone/>
            </a:pPr>
            <a:r>
              <a:rPr lang="en-US" u="sng" dirty="0" smtClean="0">
                <a:solidFill>
                  <a:srgbClr val="FF0000"/>
                </a:solidFill>
              </a:rPr>
              <a:t>DO NOW</a:t>
            </a:r>
            <a:r>
              <a:rPr lang="en-US" dirty="0" smtClean="0">
                <a:solidFill>
                  <a:srgbClr val="FF0000"/>
                </a:solidFill>
              </a:rPr>
              <a:t> </a:t>
            </a:r>
            <a:r>
              <a:rPr lang="en-US" dirty="0" smtClean="0"/>
              <a:t>(Connect): </a:t>
            </a:r>
            <a:r>
              <a:rPr lang="en-US" i="1" dirty="0" smtClean="0"/>
              <a:t>List any job-related experience you have had with part time employment, volunteer work, internship, cooperative education, class projects, and after-school activities. What sources did you use to find each particular experience?</a:t>
            </a:r>
            <a:r>
              <a:rPr lang="en-US" i="1" u="sng" dirty="0" smtClean="0"/>
              <a:t> </a:t>
            </a:r>
            <a:br>
              <a:rPr lang="en-US" i="1" u="sng" dirty="0" smtClean="0"/>
            </a:br>
            <a:r>
              <a:rPr lang="es-ES" sz="2100" u="sng" dirty="0">
                <a:solidFill>
                  <a:srgbClr val="0036A2"/>
                </a:solidFill>
              </a:rPr>
              <a:t>HACER AHORA </a:t>
            </a:r>
            <a:r>
              <a:rPr lang="es-ES" sz="2100" dirty="0" smtClean="0">
                <a:solidFill>
                  <a:srgbClr val="0036A2"/>
                </a:solidFill>
              </a:rPr>
              <a:t>(</a:t>
            </a:r>
            <a:r>
              <a:rPr lang="es-ES" sz="1800" dirty="0">
                <a:solidFill>
                  <a:srgbClr val="0036A2"/>
                </a:solidFill>
              </a:rPr>
              <a:t>Conecte</a:t>
            </a:r>
            <a:r>
              <a:rPr lang="es-ES" sz="2100" dirty="0" smtClean="0">
                <a:solidFill>
                  <a:srgbClr val="0036A2"/>
                </a:solidFill>
              </a:rPr>
              <a:t>) </a:t>
            </a:r>
            <a:r>
              <a:rPr lang="es-ES" sz="2100" dirty="0">
                <a:solidFill>
                  <a:srgbClr val="0036A2"/>
                </a:solidFill>
              </a:rPr>
              <a:t>: Enumere cualquier experiencia relacionada con el trabajo que ha tenido con el empleo a tiempo parcial , el trabajo voluntario , prácticas , educación cooperativa , proyectos de clase , y las actividades extraescolares . ¿Qué fuentes usaste para encontrar cada experiencia particular?</a:t>
            </a:r>
            <a:endParaRPr lang="en-US" sz="2100" i="1" dirty="0" smtClean="0">
              <a:solidFill>
                <a:srgbClr val="0036A2"/>
              </a:solidFill>
            </a:endParaRPr>
          </a:p>
          <a:p>
            <a:pPr marL="0" indent="0"/>
            <a:endParaRPr lang="en-US" dirty="0"/>
          </a:p>
          <a:p>
            <a:pPr marL="0" indent="0"/>
            <a:endParaRPr lang="en-US" dirty="0" smtClean="0"/>
          </a:p>
          <a:p>
            <a:pPr marL="0" indent="0"/>
            <a:endParaRPr lang="en-US" dirty="0" smtClean="0"/>
          </a:p>
          <a:p>
            <a:pPr>
              <a:buFont typeface="Arial" charset="0"/>
              <a:buChar char="•"/>
            </a:pPr>
            <a:endParaRPr lang="en-US" dirty="0"/>
          </a:p>
        </p:txBody>
      </p:sp>
    </p:spTree>
    <p:extLst>
      <p:ext uri="{BB962C8B-B14F-4D97-AF65-F5344CB8AC3E}">
        <p14:creationId xmlns:p14="http://schemas.microsoft.com/office/powerpoint/2010/main" val="33431017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000" dirty="0">
                <a:solidFill>
                  <a:srgbClr val="0036A2"/>
                </a:solidFill>
              </a:rPr>
              <a:t>La obtención de empleo y desarrollo de una carrera  </a:t>
            </a:r>
            <a:r>
              <a:rPr lang="es-ES" sz="1600" dirty="0">
                <a:solidFill>
                  <a:srgbClr val="0036A2"/>
                </a:solidFill>
              </a:rPr>
              <a:t>(sección 2.2 )</a:t>
            </a:r>
            <a:endParaRPr lang="en-US" dirty="0"/>
          </a:p>
        </p:txBody>
      </p:sp>
      <p:sp>
        <p:nvSpPr>
          <p:cNvPr id="3" name="Content Placeholder 2"/>
          <p:cNvSpPr>
            <a:spLocks noGrp="1"/>
          </p:cNvSpPr>
          <p:nvPr>
            <p:ph idx="1"/>
          </p:nvPr>
        </p:nvSpPr>
        <p:spPr>
          <a:xfrm>
            <a:off x="457200" y="1752600"/>
            <a:ext cx="7620000" cy="4648200"/>
          </a:xfrm>
        </p:spPr>
        <p:txBody>
          <a:bodyPr>
            <a:normAutofit fontScale="92500" lnSpcReduction="10000"/>
          </a:bodyPr>
          <a:lstStyle/>
          <a:p>
            <a:r>
              <a:rPr lang="en-US" dirty="0" smtClean="0">
                <a:solidFill>
                  <a:srgbClr val="FF0000"/>
                </a:solidFill>
              </a:rPr>
              <a:t>Why it is important? </a:t>
            </a:r>
            <a:r>
              <a:rPr lang="en-US" sz="2000" dirty="0" smtClean="0">
                <a:solidFill>
                  <a:srgbClr val="0036A2"/>
                </a:solidFill>
              </a:rPr>
              <a:t>(</a:t>
            </a:r>
            <a:r>
              <a:rPr lang="es-ES" sz="2000" dirty="0" smtClean="0">
                <a:solidFill>
                  <a:srgbClr val="0036A2"/>
                </a:solidFill>
              </a:rPr>
              <a:t>¿</a:t>
            </a:r>
            <a:r>
              <a:rPr lang="es-ES" sz="2000" dirty="0">
                <a:solidFill>
                  <a:srgbClr val="0036A2"/>
                </a:solidFill>
              </a:rPr>
              <a:t>Por qué es importante </a:t>
            </a:r>
            <a:r>
              <a:rPr lang="es-ES" sz="2000" dirty="0" smtClean="0">
                <a:solidFill>
                  <a:srgbClr val="0036A2"/>
                </a:solidFill>
              </a:rPr>
              <a:t>?)</a:t>
            </a:r>
            <a:r>
              <a:rPr lang="en-US" dirty="0" smtClean="0">
                <a:solidFill>
                  <a:srgbClr val="FF0000"/>
                </a:solidFill>
              </a:rPr>
              <a:t/>
            </a:r>
            <a:br>
              <a:rPr lang="en-US" dirty="0" smtClean="0">
                <a:solidFill>
                  <a:srgbClr val="FF0000"/>
                </a:solidFill>
              </a:rPr>
            </a:br>
            <a:r>
              <a:rPr lang="en-US" dirty="0" smtClean="0"/>
              <a:t>- Effective strategies will help you get the job career that meets your personal and financial goals.</a:t>
            </a:r>
            <a:br>
              <a:rPr lang="en-US" dirty="0" smtClean="0"/>
            </a:br>
            <a:r>
              <a:rPr lang="es-ES" sz="2000" dirty="0">
                <a:solidFill>
                  <a:srgbClr val="0036A2"/>
                </a:solidFill>
              </a:rPr>
              <a:t>Las estrategias eficaces le ayudará a conseguir la carrera de trabajo que se ajuste a sus metas personales y </a:t>
            </a:r>
            <a:r>
              <a:rPr lang="es-ES" sz="2000" dirty="0" smtClean="0">
                <a:solidFill>
                  <a:srgbClr val="0036A2"/>
                </a:solidFill>
              </a:rPr>
              <a:t>financieras.</a:t>
            </a:r>
            <a:r>
              <a:rPr lang="en-US" sz="2000" dirty="0" smtClean="0">
                <a:solidFill>
                  <a:srgbClr val="0036A2"/>
                </a:solidFill>
              </a:rPr>
              <a:t/>
            </a:r>
            <a:br>
              <a:rPr lang="en-US" sz="2000" dirty="0" smtClean="0">
                <a:solidFill>
                  <a:srgbClr val="0036A2"/>
                </a:solidFill>
              </a:rPr>
            </a:br>
            <a:r>
              <a:rPr lang="en-US" dirty="0" smtClean="0"/>
              <a:t>- Managing your career over time will help you deal with the changes that will occur in your life.</a:t>
            </a:r>
            <a:br>
              <a:rPr lang="en-US" dirty="0" smtClean="0"/>
            </a:br>
            <a:r>
              <a:rPr lang="es-ES" dirty="0">
                <a:solidFill>
                  <a:srgbClr val="0036A2"/>
                </a:solidFill>
              </a:rPr>
              <a:t>Gestión de su carrera con el tiempo le ayudará a lidiar con los cambios que se producirán en su vida.</a:t>
            </a:r>
            <a:r>
              <a:rPr lang="en-US" dirty="0" smtClean="0">
                <a:solidFill>
                  <a:srgbClr val="0036A2"/>
                </a:solidFill>
              </a:rPr>
              <a:t/>
            </a:r>
            <a:br>
              <a:rPr lang="en-US" dirty="0" smtClean="0">
                <a:solidFill>
                  <a:srgbClr val="0036A2"/>
                </a:solidFill>
              </a:rPr>
            </a:br>
            <a:endParaRPr lang="en-US" dirty="0" smtClean="0">
              <a:solidFill>
                <a:srgbClr val="0036A2"/>
              </a:solidFill>
            </a:endParaRPr>
          </a:p>
          <a:p>
            <a:r>
              <a:rPr lang="en-US" i="1" u="sng" dirty="0" smtClean="0"/>
              <a:t>Key terms</a:t>
            </a:r>
            <a:r>
              <a:rPr lang="en-US" dirty="0" smtClean="0"/>
              <a:t>: </a:t>
            </a:r>
            <a:r>
              <a:rPr lang="en-US" dirty="0" smtClean="0">
                <a:solidFill>
                  <a:srgbClr val="FF0000"/>
                </a:solidFill>
              </a:rPr>
              <a:t>internship, cooperative education, networking informational interview, Resume, cover letter, cafeteria-style employee benefits, pension plan, mentor</a:t>
            </a:r>
            <a:r>
              <a:rPr lang="en-US" dirty="0" smtClean="0"/>
              <a:t>.</a:t>
            </a:r>
            <a:br>
              <a:rPr lang="en-US" dirty="0" smtClean="0"/>
            </a:br>
            <a:r>
              <a:rPr lang="es-ES" i="1" u="sng" dirty="0">
                <a:solidFill>
                  <a:srgbClr val="0036A2"/>
                </a:solidFill>
              </a:rPr>
              <a:t>Términos clave </a:t>
            </a:r>
            <a:r>
              <a:rPr lang="es-ES" dirty="0">
                <a:solidFill>
                  <a:srgbClr val="0036A2"/>
                </a:solidFill>
              </a:rPr>
              <a:t>: prácticas , educación cooperativa , redes entrevista informativa , </a:t>
            </a:r>
            <a:r>
              <a:rPr lang="es-ES" dirty="0" err="1" smtClean="0">
                <a:solidFill>
                  <a:srgbClr val="0036A2"/>
                </a:solidFill>
              </a:rPr>
              <a:t>Curriculum</a:t>
            </a:r>
            <a:r>
              <a:rPr lang="es-ES" dirty="0" smtClean="0">
                <a:solidFill>
                  <a:srgbClr val="0036A2"/>
                </a:solidFill>
              </a:rPr>
              <a:t> Vitae </a:t>
            </a:r>
            <a:r>
              <a:rPr lang="es-ES" dirty="0">
                <a:solidFill>
                  <a:srgbClr val="0036A2"/>
                </a:solidFill>
              </a:rPr>
              <a:t>, carta de presentación , beneficios para empleados de estilo cafetería, planes de pensiones , de Mentor</a:t>
            </a:r>
            <a:r>
              <a:rPr lang="es-ES" dirty="0"/>
              <a:t>.</a:t>
            </a:r>
            <a:endParaRPr lang="en-US" dirty="0" smtClean="0"/>
          </a:p>
        </p:txBody>
      </p:sp>
    </p:spTree>
    <p:extLst>
      <p:ext uri="{BB962C8B-B14F-4D97-AF65-F5344CB8AC3E}">
        <p14:creationId xmlns:p14="http://schemas.microsoft.com/office/powerpoint/2010/main" val="308101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73340" cy="1447800"/>
          </a:xfrm>
        </p:spPr>
        <p:txBody>
          <a:bodyPr>
            <a:noAutofit/>
          </a:bodyPr>
          <a:lstStyle/>
          <a:p>
            <a:r>
              <a:rPr lang="en-US" sz="3200" dirty="0"/>
              <a:t>Obtaining Employment and </a:t>
            </a:r>
            <a:r>
              <a:rPr lang="en-US" sz="3200" dirty="0" smtClean="0"/>
              <a:t/>
            </a:r>
            <a:br>
              <a:rPr lang="en-US" sz="3200" dirty="0" smtClean="0"/>
            </a:br>
            <a:r>
              <a:rPr lang="en-US" sz="3200" dirty="0" smtClean="0"/>
              <a:t>Developing </a:t>
            </a:r>
            <a:r>
              <a:rPr lang="en-US" sz="3200" dirty="0"/>
              <a:t>a Career </a:t>
            </a:r>
            <a:r>
              <a:rPr lang="en-US" sz="1400" dirty="0"/>
              <a:t>(section 2.2)</a:t>
            </a:r>
            <a:br>
              <a:rPr lang="en-US" sz="1400" dirty="0"/>
            </a:br>
            <a:r>
              <a:rPr lang="en-US" sz="1400" dirty="0"/>
              <a:t/>
            </a:r>
            <a:br>
              <a:rPr lang="en-US" sz="1400" dirty="0"/>
            </a:br>
            <a:r>
              <a:rPr lang="es-ES" sz="2400" dirty="0">
                <a:solidFill>
                  <a:srgbClr val="0036A2"/>
                </a:solidFill>
              </a:rPr>
              <a:t>La obtención de empleo y desarrollo de una carrera </a:t>
            </a:r>
            <a:r>
              <a:rPr lang="es-ES" sz="2400" dirty="0" smtClean="0">
                <a:solidFill>
                  <a:srgbClr val="0036A2"/>
                </a:solidFill>
              </a:rPr>
              <a:t> </a:t>
            </a:r>
            <a:r>
              <a:rPr lang="es-ES" sz="1800" dirty="0" smtClean="0">
                <a:solidFill>
                  <a:srgbClr val="0036A2"/>
                </a:solidFill>
              </a:rPr>
              <a:t>(</a:t>
            </a:r>
            <a:r>
              <a:rPr lang="es-ES" sz="1800" dirty="0">
                <a:solidFill>
                  <a:srgbClr val="0036A2"/>
                </a:solidFill>
              </a:rPr>
              <a:t>sección 2.2 )</a:t>
            </a:r>
            <a:endParaRPr lang="en-US" sz="3600" dirty="0">
              <a:solidFill>
                <a:srgbClr val="0036A2"/>
              </a:solidFill>
            </a:endParaRPr>
          </a:p>
        </p:txBody>
      </p:sp>
      <p:sp>
        <p:nvSpPr>
          <p:cNvPr id="3" name="Content Placeholder 2"/>
          <p:cNvSpPr>
            <a:spLocks noGrp="1"/>
          </p:cNvSpPr>
          <p:nvPr>
            <p:ph idx="1"/>
          </p:nvPr>
        </p:nvSpPr>
        <p:spPr>
          <a:xfrm>
            <a:off x="685800" y="2057400"/>
            <a:ext cx="7391400" cy="4343400"/>
          </a:xfrm>
        </p:spPr>
        <p:txBody>
          <a:bodyPr>
            <a:normAutofit fontScale="92500" lnSpcReduction="10000"/>
          </a:bodyPr>
          <a:lstStyle/>
          <a:p>
            <a:pPr marL="114300" indent="0">
              <a:buNone/>
            </a:pPr>
            <a:r>
              <a:rPr lang="en-US" b="1" dirty="0" smtClean="0">
                <a:solidFill>
                  <a:srgbClr val="FF0000"/>
                </a:solidFill>
              </a:rPr>
              <a:t>Employment Search Strategies </a:t>
            </a:r>
            <a:r>
              <a:rPr lang="en-US" sz="1800" b="1" dirty="0" smtClean="0">
                <a:solidFill>
                  <a:srgbClr val="0036A2"/>
                </a:solidFill>
              </a:rPr>
              <a:t>(</a:t>
            </a:r>
            <a:r>
              <a:rPr lang="es-ES" sz="1800" dirty="0">
                <a:solidFill>
                  <a:srgbClr val="0036A2"/>
                </a:solidFill>
              </a:rPr>
              <a:t>Empleo de la búsqueda Estrategias</a:t>
            </a:r>
            <a:r>
              <a:rPr lang="en-US" sz="1800" b="1" dirty="0" smtClean="0">
                <a:solidFill>
                  <a:srgbClr val="0036A2"/>
                </a:solidFill>
              </a:rPr>
              <a:t>)</a:t>
            </a:r>
            <a:endParaRPr lang="en-US" b="1" dirty="0" smtClean="0">
              <a:solidFill>
                <a:srgbClr val="0036A2"/>
              </a:solidFill>
            </a:endParaRPr>
          </a:p>
          <a:p>
            <a:pPr marL="114300" indent="0">
              <a:buNone/>
            </a:pPr>
            <a:r>
              <a:rPr lang="en-US" sz="2000" dirty="0" smtClean="0"/>
              <a:t>Daniela filled out dozen of job applications but never received a call for an interview. Terrence went to many interviews and found a challenging but satisfying job. </a:t>
            </a:r>
            <a:br>
              <a:rPr lang="en-US" sz="2000" dirty="0" smtClean="0"/>
            </a:br>
            <a:r>
              <a:rPr lang="es-ES" sz="2000" dirty="0">
                <a:solidFill>
                  <a:srgbClr val="0036A2"/>
                </a:solidFill>
              </a:rPr>
              <a:t>Daniela llenado docenas de solicitudes de empleo , pero nunca recibió una llamada para una entrevista. </a:t>
            </a:r>
            <a:r>
              <a:rPr lang="es-ES" sz="2000" dirty="0" err="1">
                <a:solidFill>
                  <a:srgbClr val="0036A2"/>
                </a:solidFill>
              </a:rPr>
              <a:t>Terrence</a:t>
            </a:r>
            <a:r>
              <a:rPr lang="es-ES" sz="2000" dirty="0">
                <a:solidFill>
                  <a:srgbClr val="0036A2"/>
                </a:solidFill>
              </a:rPr>
              <a:t> fue a muchas entrevistas y encontró un trabajo difícil pero </a:t>
            </a:r>
            <a:r>
              <a:rPr lang="es-ES" sz="2000" dirty="0" smtClean="0">
                <a:solidFill>
                  <a:srgbClr val="0036A2"/>
                </a:solidFill>
              </a:rPr>
              <a:t>satisfactorio.</a:t>
            </a:r>
            <a:endParaRPr lang="en-US" sz="2000" dirty="0" smtClean="0">
              <a:solidFill>
                <a:srgbClr val="0036A2"/>
              </a:solidFill>
            </a:endParaRPr>
          </a:p>
          <a:p>
            <a:pPr marL="114300" indent="0">
              <a:buNone/>
            </a:pPr>
            <a:r>
              <a:rPr lang="en-US" sz="2000" dirty="0" smtClean="0"/>
              <a:t>What </a:t>
            </a:r>
            <a:r>
              <a:rPr lang="en-US" sz="2000" dirty="0" smtClean="0"/>
              <a:t>are</a:t>
            </a:r>
            <a:r>
              <a:rPr lang="en-US" sz="2000" dirty="0" smtClean="0"/>
              <a:t> the differences between these two people? </a:t>
            </a:r>
            <a:br>
              <a:rPr lang="en-US" sz="2000" dirty="0" smtClean="0"/>
            </a:br>
            <a:r>
              <a:rPr lang="es-ES" sz="2000" dirty="0">
                <a:solidFill>
                  <a:srgbClr val="0036A2"/>
                </a:solidFill>
              </a:rPr>
              <a:t>¿Cuáles son las diferencias entre estas dos personas?</a:t>
            </a:r>
            <a:endParaRPr lang="en-US" sz="2000" dirty="0" smtClean="0">
              <a:solidFill>
                <a:srgbClr val="0036A2"/>
              </a:solidFill>
            </a:endParaRPr>
          </a:p>
          <a:p>
            <a:pPr marL="114300" indent="0">
              <a:buNone/>
            </a:pPr>
            <a:r>
              <a:rPr lang="en-US" sz="2000" dirty="0" smtClean="0"/>
              <a:t>The answer has to do with </a:t>
            </a:r>
            <a:r>
              <a:rPr lang="en-US" sz="2000" i="1" dirty="0" smtClean="0"/>
              <a:t>how well they communicated the value of the experience they already had and how effectively they used proven employment strategies.</a:t>
            </a:r>
            <a:br>
              <a:rPr lang="en-US" sz="2000" i="1" dirty="0" smtClean="0"/>
            </a:br>
            <a:r>
              <a:rPr lang="es-ES" sz="2000" dirty="0">
                <a:solidFill>
                  <a:srgbClr val="0036A2"/>
                </a:solidFill>
              </a:rPr>
              <a:t>La respuesta tiene que ver con lo bien que comunican el valor de la experiencia que ya tenían y la eficacia con que solían probadas estrategias de </a:t>
            </a:r>
            <a:r>
              <a:rPr lang="es-ES" sz="2000" dirty="0" smtClean="0">
                <a:solidFill>
                  <a:srgbClr val="0036A2"/>
                </a:solidFill>
              </a:rPr>
              <a:t>empleo.</a:t>
            </a:r>
            <a:endParaRPr lang="en-US" sz="2000" i="1" dirty="0">
              <a:solidFill>
                <a:srgbClr val="0036A2"/>
              </a:solidFill>
            </a:endParaRPr>
          </a:p>
        </p:txBody>
      </p:sp>
    </p:spTree>
    <p:extLst>
      <p:ext uri="{BB962C8B-B14F-4D97-AF65-F5344CB8AC3E}">
        <p14:creationId xmlns:p14="http://schemas.microsoft.com/office/powerpoint/2010/main" val="11087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3200" dirty="0"/>
              <a:t>Obtaining Employment and </a:t>
            </a:r>
            <a:br>
              <a:rPr lang="en-US" sz="3200" dirty="0"/>
            </a:br>
            <a:r>
              <a:rPr lang="en-US" sz="3200" dirty="0"/>
              <a:t>Developing a Career </a:t>
            </a:r>
            <a:r>
              <a:rPr lang="en-US" sz="1400" dirty="0"/>
              <a:t>(section 2.2)</a:t>
            </a:r>
            <a:br>
              <a:rPr lang="en-US" sz="1400" dirty="0"/>
            </a:br>
            <a:r>
              <a:rPr lang="en-US" sz="1400" dirty="0"/>
              <a:t/>
            </a:r>
            <a:br>
              <a:rPr lang="en-US" sz="1400" dirty="0"/>
            </a:br>
            <a:r>
              <a:rPr lang="es-ES" sz="2400" dirty="0">
                <a:solidFill>
                  <a:srgbClr val="0036A2"/>
                </a:solidFill>
              </a:rPr>
              <a:t>La obtención de empleo y desarrollo de una carrera  </a:t>
            </a:r>
            <a:r>
              <a:rPr lang="es-ES" sz="1800" dirty="0">
                <a:solidFill>
                  <a:srgbClr val="0036A2"/>
                </a:solidFill>
              </a:rPr>
              <a:t>(sección 2.2 )</a:t>
            </a:r>
            <a:endParaRPr lang="en-US" sz="2400" dirty="0">
              <a:solidFill>
                <a:srgbClr val="0036A2"/>
              </a:solidFill>
            </a:endParaRPr>
          </a:p>
        </p:txBody>
      </p:sp>
      <p:sp>
        <p:nvSpPr>
          <p:cNvPr id="3" name="Content Placeholder 2"/>
          <p:cNvSpPr>
            <a:spLocks noGrp="1"/>
          </p:cNvSpPr>
          <p:nvPr>
            <p:ph idx="1"/>
          </p:nvPr>
        </p:nvSpPr>
        <p:spPr>
          <a:xfrm>
            <a:off x="457200" y="2057400"/>
            <a:ext cx="7620000" cy="4343400"/>
          </a:xfrm>
        </p:spPr>
        <p:txBody>
          <a:bodyPr>
            <a:normAutofit fontScale="70000" lnSpcReduction="20000"/>
          </a:bodyPr>
          <a:lstStyle/>
          <a:p>
            <a:pPr marL="114300" indent="0">
              <a:buNone/>
            </a:pPr>
            <a:r>
              <a:rPr lang="en-US" sz="2400" b="1" dirty="0" smtClean="0">
                <a:solidFill>
                  <a:srgbClr val="0036A2"/>
                </a:solidFill>
              </a:rPr>
              <a:t>Obtaining Employment Experience</a:t>
            </a:r>
            <a:r>
              <a:rPr lang="en-US" sz="2400" dirty="0" smtClean="0">
                <a:solidFill>
                  <a:srgbClr val="0036A2"/>
                </a:solidFill>
              </a:rPr>
              <a:t> </a:t>
            </a:r>
            <a:r>
              <a:rPr lang="en-US" sz="2100" dirty="0" smtClean="0">
                <a:solidFill>
                  <a:srgbClr val="0036A2"/>
                </a:solidFill>
              </a:rPr>
              <a:t>(</a:t>
            </a:r>
            <a:r>
              <a:rPr lang="es-ES" sz="1900" dirty="0">
                <a:solidFill>
                  <a:srgbClr val="0036A2"/>
                </a:solidFill>
              </a:rPr>
              <a:t>Obtención de Experiencia de </a:t>
            </a:r>
            <a:r>
              <a:rPr lang="es-ES" sz="1900" dirty="0" smtClean="0">
                <a:solidFill>
                  <a:srgbClr val="0036A2"/>
                </a:solidFill>
              </a:rPr>
              <a:t>Empleo)</a:t>
            </a:r>
            <a:br>
              <a:rPr lang="es-ES" sz="1900" dirty="0" smtClean="0">
                <a:solidFill>
                  <a:srgbClr val="0036A2"/>
                </a:solidFill>
              </a:rPr>
            </a:br>
            <a:endParaRPr lang="en-US" sz="2800" b="1" dirty="0" smtClean="0">
              <a:solidFill>
                <a:srgbClr val="0036A2"/>
              </a:solidFill>
            </a:endParaRPr>
          </a:p>
          <a:p>
            <a:pPr marL="114300" indent="0">
              <a:buNone/>
            </a:pPr>
            <a:r>
              <a:rPr lang="en-US" dirty="0" smtClean="0"/>
              <a:t>Many young people who are entering the world of work, worry that the do not have enough experience. Are you, too, overlooking the importance of work-related training?</a:t>
            </a:r>
            <a:br>
              <a:rPr lang="en-US" dirty="0" smtClean="0"/>
            </a:br>
            <a:r>
              <a:rPr lang="es-ES" dirty="0">
                <a:solidFill>
                  <a:srgbClr val="0036A2"/>
                </a:solidFill>
              </a:rPr>
              <a:t>Muchos jóvenes que están entrando en el mundo del trabajo , la preocupación de que el no tienen suficiente experiencia. ¿Está , también, pasando por alto la importancia de la formación relacionada con el trabajo ?</a:t>
            </a:r>
            <a:endParaRPr lang="en-US" dirty="0">
              <a:solidFill>
                <a:srgbClr val="0036A2"/>
              </a:solidFill>
            </a:endParaRPr>
          </a:p>
          <a:p>
            <a:r>
              <a:rPr lang="en-US" dirty="0" smtClean="0"/>
              <a:t>Part- time work </a:t>
            </a:r>
            <a:r>
              <a:rPr lang="en-US" sz="2100" dirty="0" smtClean="0">
                <a:solidFill>
                  <a:srgbClr val="0036A2"/>
                </a:solidFill>
              </a:rPr>
              <a:t>(</a:t>
            </a:r>
            <a:r>
              <a:rPr lang="es-ES" sz="2100" dirty="0" smtClean="0">
                <a:solidFill>
                  <a:srgbClr val="0036A2"/>
                </a:solidFill>
              </a:rPr>
              <a:t>Trabajo </a:t>
            </a:r>
            <a:r>
              <a:rPr lang="es-ES" sz="2100" dirty="0">
                <a:solidFill>
                  <a:srgbClr val="0036A2"/>
                </a:solidFill>
              </a:rPr>
              <a:t>a tiempo </a:t>
            </a:r>
            <a:r>
              <a:rPr lang="es-ES" sz="2100" dirty="0" smtClean="0">
                <a:solidFill>
                  <a:srgbClr val="0036A2"/>
                </a:solidFill>
              </a:rPr>
              <a:t>parcial)</a:t>
            </a:r>
            <a:endParaRPr lang="en-US" sz="2100" dirty="0" smtClean="0">
              <a:solidFill>
                <a:srgbClr val="0036A2"/>
              </a:solidFill>
            </a:endParaRPr>
          </a:p>
          <a:p>
            <a:r>
              <a:rPr lang="en-US" dirty="0" smtClean="0"/>
              <a:t>Volunteer work </a:t>
            </a:r>
            <a:r>
              <a:rPr lang="en-US" dirty="0" smtClean="0">
                <a:solidFill>
                  <a:srgbClr val="0036A2"/>
                </a:solidFill>
              </a:rPr>
              <a:t>(</a:t>
            </a:r>
            <a:r>
              <a:rPr lang="es-ES" dirty="0" smtClean="0">
                <a:solidFill>
                  <a:srgbClr val="0036A2"/>
                </a:solidFill>
              </a:rPr>
              <a:t>Trabajo voluntario)</a:t>
            </a:r>
            <a:endParaRPr lang="en-US" dirty="0" smtClean="0">
              <a:solidFill>
                <a:srgbClr val="0036A2"/>
              </a:solidFill>
            </a:endParaRPr>
          </a:p>
          <a:p>
            <a:r>
              <a:rPr lang="en-US" dirty="0" smtClean="0">
                <a:solidFill>
                  <a:srgbClr val="FF0000"/>
                </a:solidFill>
              </a:rPr>
              <a:t>Internship </a:t>
            </a:r>
            <a:r>
              <a:rPr lang="en-US" sz="1900" dirty="0" smtClean="0"/>
              <a:t>(is a position in which a person receives training by working with people who are experienced in a particular field. Sometimes it can lead to permanent employment)</a:t>
            </a:r>
            <a:br>
              <a:rPr lang="en-US" sz="1900" dirty="0" smtClean="0"/>
            </a:br>
            <a:r>
              <a:rPr lang="es-ES" sz="1800" dirty="0">
                <a:solidFill>
                  <a:srgbClr val="FF0000"/>
                </a:solidFill>
              </a:rPr>
              <a:t>Prácticas </a:t>
            </a:r>
            <a:r>
              <a:rPr lang="es-ES" sz="1800" dirty="0" smtClean="0">
                <a:solidFill>
                  <a:srgbClr val="0036A2"/>
                </a:solidFill>
              </a:rPr>
              <a:t>(es </a:t>
            </a:r>
            <a:r>
              <a:rPr lang="es-ES" sz="1800" dirty="0">
                <a:solidFill>
                  <a:srgbClr val="0036A2"/>
                </a:solidFill>
              </a:rPr>
              <a:t>una posición en la que una persona recibe formación al trabajar con personas que tienen experiencia en un campo particular . A veces puede conducir a un empleo permanente )</a:t>
            </a:r>
            <a:endParaRPr lang="en-US" sz="2100" dirty="0" smtClean="0">
              <a:solidFill>
                <a:srgbClr val="0036A2"/>
              </a:solidFill>
            </a:endParaRPr>
          </a:p>
          <a:p>
            <a:r>
              <a:rPr lang="en-US" dirty="0" smtClean="0">
                <a:solidFill>
                  <a:srgbClr val="FF0000"/>
                </a:solidFill>
              </a:rPr>
              <a:t>Cooperative education </a:t>
            </a:r>
            <a:r>
              <a:rPr lang="en-US" dirty="0" smtClean="0"/>
              <a:t>programs </a:t>
            </a:r>
            <a:r>
              <a:rPr lang="en-US" sz="2100" dirty="0" smtClean="0"/>
              <a:t>(allow students to enhance classroom learning with part-time work related to their majors and interests). </a:t>
            </a:r>
            <a:br>
              <a:rPr lang="en-US" sz="2100" dirty="0" smtClean="0"/>
            </a:br>
            <a:r>
              <a:rPr lang="es-ES" dirty="0">
                <a:solidFill>
                  <a:srgbClr val="0036A2"/>
                </a:solidFill>
              </a:rPr>
              <a:t>Programas de </a:t>
            </a:r>
            <a:r>
              <a:rPr lang="es-ES" dirty="0">
                <a:solidFill>
                  <a:srgbClr val="FF0000"/>
                </a:solidFill>
              </a:rPr>
              <a:t>educación cooperativa </a:t>
            </a:r>
            <a:r>
              <a:rPr lang="es-ES" dirty="0" smtClean="0">
                <a:solidFill>
                  <a:srgbClr val="0036A2"/>
                </a:solidFill>
              </a:rPr>
              <a:t>(permiten </a:t>
            </a:r>
            <a:r>
              <a:rPr lang="es-ES" dirty="0">
                <a:solidFill>
                  <a:srgbClr val="0036A2"/>
                </a:solidFill>
              </a:rPr>
              <a:t>a los estudiantes para mejorar el aprendizaje en clase con el trabajo a tiempo parcial en relación con sus especialidades e </a:t>
            </a:r>
            <a:r>
              <a:rPr lang="es-ES" dirty="0" smtClean="0">
                <a:solidFill>
                  <a:srgbClr val="0036A2"/>
                </a:solidFill>
              </a:rPr>
              <a:t>intereses).</a:t>
            </a:r>
            <a:r>
              <a:rPr lang="en-US" dirty="0" smtClean="0">
                <a:solidFill>
                  <a:srgbClr val="0036A2"/>
                </a:solidFill>
              </a:rPr>
              <a:t/>
            </a:r>
            <a:br>
              <a:rPr lang="en-US" dirty="0" smtClean="0">
                <a:solidFill>
                  <a:srgbClr val="0036A2"/>
                </a:solidFill>
              </a:rPr>
            </a:br>
            <a:endParaRPr lang="en-US" dirty="0" smtClean="0">
              <a:solidFill>
                <a:srgbClr val="0036A2"/>
              </a:solidFill>
            </a:endParaRPr>
          </a:p>
          <a:p>
            <a:pPr>
              <a:buFont typeface="Arial" pitchFamily="34" charset="0"/>
              <a:buChar char="•"/>
            </a:pPr>
            <a:endParaRPr lang="en-US" dirty="0">
              <a:solidFill>
                <a:schemeClr val="accent4">
                  <a:lumMod val="75000"/>
                </a:schemeClr>
              </a:solidFill>
            </a:endParaRPr>
          </a:p>
        </p:txBody>
      </p:sp>
    </p:spTree>
    <p:extLst>
      <p:ext uri="{BB962C8B-B14F-4D97-AF65-F5344CB8AC3E}">
        <p14:creationId xmlns:p14="http://schemas.microsoft.com/office/powerpoint/2010/main" val="70329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3200" dirty="0"/>
              <a:t>Obtaining Employment and </a:t>
            </a:r>
            <a:br>
              <a:rPr lang="en-US" sz="3200" dirty="0"/>
            </a:br>
            <a:r>
              <a:rPr lang="en-US" sz="3200" dirty="0"/>
              <a:t>Developing a Career </a:t>
            </a:r>
            <a:r>
              <a:rPr lang="en-US" sz="1400" dirty="0"/>
              <a:t>(section 2.2)</a:t>
            </a:r>
            <a:br>
              <a:rPr lang="en-US" sz="1400" dirty="0"/>
            </a:br>
            <a:r>
              <a:rPr lang="en-US" sz="1400" dirty="0"/>
              <a:t/>
            </a:r>
            <a:br>
              <a:rPr lang="en-US" sz="1400" dirty="0"/>
            </a:br>
            <a:r>
              <a:rPr lang="es-ES" sz="2400" dirty="0">
                <a:solidFill>
                  <a:srgbClr val="0036A2"/>
                </a:solidFill>
              </a:rPr>
              <a:t>La obtención de empleo y desarrollo de una carrera  </a:t>
            </a:r>
            <a:r>
              <a:rPr lang="es-ES" sz="1800" dirty="0">
                <a:solidFill>
                  <a:srgbClr val="0036A2"/>
                </a:solidFill>
              </a:rPr>
              <a:t>(sección 2.2 )</a:t>
            </a:r>
            <a:endParaRPr lang="en-US" sz="110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92500" lnSpcReduction="20000"/>
          </a:bodyPr>
          <a:lstStyle/>
          <a:p>
            <a:r>
              <a:rPr lang="en-US" dirty="0" smtClean="0"/>
              <a:t>Class </a:t>
            </a:r>
            <a:r>
              <a:rPr lang="en-US" dirty="0"/>
              <a:t>projects or after-school activities</a:t>
            </a:r>
            <a:br>
              <a:rPr lang="en-US" dirty="0"/>
            </a:br>
            <a:r>
              <a:rPr lang="en-US" dirty="0" smtClean="0"/>
              <a:t>Do not forget that class assignments and school activities can be sources of work-related experience. They can help you gain valuable career skills such as:</a:t>
            </a:r>
            <a:br>
              <a:rPr lang="en-US" dirty="0" smtClean="0"/>
            </a:br>
            <a:r>
              <a:rPr lang="es-ES" sz="2000" dirty="0">
                <a:solidFill>
                  <a:srgbClr val="0036A2"/>
                </a:solidFill>
              </a:rPr>
              <a:t>Proyectos de clase o actividades después de la escuela no se olvide que los trabajos de clase y actividades de la escuela pueden ser fuentes de experiencia relacionada con el trabajo . Ellos pueden ayudarle a obtener habilidades profesionales valiosos, tales </a:t>
            </a:r>
            <a:r>
              <a:rPr lang="es-ES" sz="2000" dirty="0" smtClean="0">
                <a:solidFill>
                  <a:srgbClr val="0036A2"/>
                </a:solidFill>
              </a:rPr>
              <a:t>como:</a:t>
            </a:r>
            <a:br>
              <a:rPr lang="es-ES" sz="2000" dirty="0" smtClean="0">
                <a:solidFill>
                  <a:srgbClr val="0036A2"/>
                </a:solidFill>
              </a:rPr>
            </a:br>
            <a:endParaRPr lang="en-US" sz="2000" dirty="0" smtClean="0">
              <a:solidFill>
                <a:srgbClr val="0036A2"/>
              </a:solidFill>
            </a:endParaRPr>
          </a:p>
          <a:p>
            <a:r>
              <a:rPr lang="en-US" sz="2000" i="1" dirty="0" smtClean="0"/>
              <a:t>1. Managing, organizing, and coordinating people</a:t>
            </a:r>
            <a:r>
              <a:rPr lang="en-US" sz="2000" i="1" dirty="0"/>
              <a:t> </a:t>
            </a:r>
            <a:r>
              <a:rPr lang="en-US" sz="1900" i="1" dirty="0" smtClean="0">
                <a:solidFill>
                  <a:srgbClr val="0036A2"/>
                </a:solidFill>
              </a:rPr>
              <a:t>(</a:t>
            </a:r>
            <a:r>
              <a:rPr lang="es-ES" sz="1900" dirty="0" smtClean="0">
                <a:solidFill>
                  <a:srgbClr val="0036A2"/>
                </a:solidFill>
              </a:rPr>
              <a:t>Gestión </a:t>
            </a:r>
            <a:r>
              <a:rPr lang="es-ES" sz="1900" dirty="0">
                <a:solidFill>
                  <a:srgbClr val="0036A2"/>
                </a:solidFill>
              </a:rPr>
              <a:t>, organización y coordinación de la </a:t>
            </a:r>
            <a:r>
              <a:rPr lang="es-ES" sz="1900" dirty="0" smtClean="0">
                <a:solidFill>
                  <a:srgbClr val="0036A2"/>
                </a:solidFill>
              </a:rPr>
              <a:t>gente) </a:t>
            </a:r>
          </a:p>
          <a:p>
            <a:r>
              <a:rPr lang="en-US" sz="2000" i="1" dirty="0" smtClean="0"/>
              <a:t>2. Public Speaking </a:t>
            </a:r>
            <a:r>
              <a:rPr lang="es-ES" sz="1900" dirty="0">
                <a:solidFill>
                  <a:srgbClr val="0036A2"/>
                </a:solidFill>
              </a:rPr>
              <a:t>(</a:t>
            </a:r>
            <a:r>
              <a:rPr lang="es-ES" sz="1900" dirty="0" smtClean="0">
                <a:solidFill>
                  <a:srgbClr val="0036A2"/>
                </a:solidFill>
              </a:rPr>
              <a:t>Hablar </a:t>
            </a:r>
            <a:r>
              <a:rPr lang="es-ES" sz="1900" dirty="0">
                <a:solidFill>
                  <a:srgbClr val="0036A2"/>
                </a:solidFill>
              </a:rPr>
              <a:t>en </a:t>
            </a:r>
            <a:r>
              <a:rPr lang="es-ES" sz="1900" dirty="0" smtClean="0">
                <a:solidFill>
                  <a:srgbClr val="0036A2"/>
                </a:solidFill>
              </a:rPr>
              <a:t>Público) </a:t>
            </a:r>
            <a:endParaRPr lang="en-US" sz="1900" i="1" dirty="0" smtClean="0">
              <a:solidFill>
                <a:srgbClr val="0036A2"/>
              </a:solidFill>
            </a:endParaRPr>
          </a:p>
          <a:p>
            <a:r>
              <a:rPr lang="en-US" sz="2000" i="1" dirty="0" smtClean="0"/>
              <a:t>3. Goal Setting, planning, and supervising </a:t>
            </a:r>
            <a:r>
              <a:rPr lang="en-US" sz="1900" dirty="0" smtClean="0">
                <a:solidFill>
                  <a:srgbClr val="0036A2"/>
                </a:solidFill>
              </a:rPr>
              <a:t>(</a:t>
            </a:r>
            <a:r>
              <a:rPr lang="es-ES" sz="1900" dirty="0" smtClean="0">
                <a:solidFill>
                  <a:srgbClr val="0036A2"/>
                </a:solidFill>
              </a:rPr>
              <a:t>Establecimiento </a:t>
            </a:r>
            <a:r>
              <a:rPr lang="es-ES" sz="1900" dirty="0">
                <a:solidFill>
                  <a:srgbClr val="0036A2"/>
                </a:solidFill>
              </a:rPr>
              <a:t>de metas , planificación y </a:t>
            </a:r>
            <a:r>
              <a:rPr lang="es-ES" sz="1900" dirty="0" smtClean="0">
                <a:solidFill>
                  <a:srgbClr val="0036A2"/>
                </a:solidFill>
              </a:rPr>
              <a:t>supervisión)</a:t>
            </a:r>
            <a:endParaRPr lang="en-US" sz="2000" i="1" dirty="0" smtClean="0">
              <a:solidFill>
                <a:srgbClr val="0036A2"/>
              </a:solidFill>
            </a:endParaRPr>
          </a:p>
          <a:p>
            <a:r>
              <a:rPr lang="en-US" sz="2000" i="1" dirty="0" smtClean="0"/>
              <a:t>4. Financial planning and budgeting </a:t>
            </a:r>
            <a:r>
              <a:rPr lang="en-US" sz="1900" dirty="0" smtClean="0">
                <a:solidFill>
                  <a:srgbClr val="0036A2"/>
                </a:solidFill>
              </a:rPr>
              <a:t>(</a:t>
            </a:r>
            <a:r>
              <a:rPr lang="es-ES" sz="1900" dirty="0" smtClean="0">
                <a:solidFill>
                  <a:srgbClr val="0036A2"/>
                </a:solidFill>
              </a:rPr>
              <a:t>La </a:t>
            </a:r>
            <a:r>
              <a:rPr lang="es-ES" sz="1900" dirty="0">
                <a:solidFill>
                  <a:srgbClr val="0036A2"/>
                </a:solidFill>
              </a:rPr>
              <a:t>planificación financiera y </a:t>
            </a:r>
            <a:r>
              <a:rPr lang="es-ES" sz="1900" dirty="0" err="1" smtClean="0">
                <a:solidFill>
                  <a:srgbClr val="0036A2"/>
                </a:solidFill>
              </a:rPr>
              <a:t>presupuestación</a:t>
            </a:r>
            <a:r>
              <a:rPr lang="es-ES" sz="1900" dirty="0" smtClean="0">
                <a:solidFill>
                  <a:srgbClr val="0036A2"/>
                </a:solidFill>
              </a:rPr>
              <a:t>)</a:t>
            </a:r>
            <a:endParaRPr lang="en-US" sz="2000" i="1" dirty="0" smtClean="0">
              <a:solidFill>
                <a:srgbClr val="0036A2"/>
              </a:solidFill>
            </a:endParaRPr>
          </a:p>
          <a:p>
            <a:r>
              <a:rPr lang="en-US" sz="2000" i="1" dirty="0" smtClean="0"/>
              <a:t>5. Conducting research </a:t>
            </a:r>
            <a:r>
              <a:rPr lang="en-US" sz="1900" i="1" dirty="0" smtClean="0">
                <a:solidFill>
                  <a:srgbClr val="0036A2"/>
                </a:solidFill>
              </a:rPr>
              <a:t>(</a:t>
            </a:r>
            <a:r>
              <a:rPr lang="es-ES" sz="1900" dirty="0" smtClean="0">
                <a:solidFill>
                  <a:srgbClr val="0036A2"/>
                </a:solidFill>
              </a:rPr>
              <a:t>La </a:t>
            </a:r>
            <a:r>
              <a:rPr lang="es-ES" sz="1900" dirty="0">
                <a:solidFill>
                  <a:srgbClr val="0036A2"/>
                </a:solidFill>
              </a:rPr>
              <a:t>realización de la </a:t>
            </a:r>
            <a:r>
              <a:rPr lang="es-ES" sz="1900" dirty="0" smtClean="0">
                <a:solidFill>
                  <a:srgbClr val="0036A2"/>
                </a:solidFill>
              </a:rPr>
              <a:t>investigación</a:t>
            </a:r>
            <a:r>
              <a:rPr lang="en-US" sz="1900" i="1" dirty="0">
                <a:solidFill>
                  <a:srgbClr val="0036A2"/>
                </a:solidFill>
              </a:rPr>
              <a:t>)</a:t>
            </a:r>
            <a:endParaRPr lang="en-US" sz="1900" i="1" dirty="0">
              <a:solidFill>
                <a:srgbClr val="0036A2"/>
              </a:solidFill>
            </a:endParaRPr>
          </a:p>
        </p:txBody>
      </p:sp>
    </p:spTree>
    <p:extLst>
      <p:ext uri="{BB962C8B-B14F-4D97-AF65-F5344CB8AC3E}">
        <p14:creationId xmlns:p14="http://schemas.microsoft.com/office/powerpoint/2010/main" val="38663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20940" cy="1524000"/>
          </a:xfrm>
        </p:spPr>
        <p:txBody>
          <a:bodyPr>
            <a:noAutofit/>
          </a:bodyPr>
          <a:lstStyle/>
          <a:p>
            <a:r>
              <a:rPr lang="en-US" sz="3200" dirty="0"/>
              <a:t>Obtaining Employment and </a:t>
            </a:r>
            <a:br>
              <a:rPr lang="en-US" sz="3200" dirty="0"/>
            </a:br>
            <a:r>
              <a:rPr lang="en-US" sz="3200" dirty="0"/>
              <a:t>Developing a Career </a:t>
            </a:r>
            <a:r>
              <a:rPr lang="en-US" sz="1400" dirty="0"/>
              <a:t>(section 2.2)</a:t>
            </a:r>
            <a:br>
              <a:rPr lang="en-US" sz="1400" dirty="0"/>
            </a:br>
            <a:r>
              <a:rPr lang="en-US" sz="1400" dirty="0"/>
              <a:t/>
            </a:r>
            <a:br>
              <a:rPr lang="en-US" sz="1400" dirty="0"/>
            </a:br>
            <a:r>
              <a:rPr lang="es-ES" sz="2400" dirty="0">
                <a:solidFill>
                  <a:srgbClr val="0036A2"/>
                </a:solidFill>
              </a:rPr>
              <a:t>La obtención de empleo y desarrollo de una carrera  </a:t>
            </a:r>
            <a:r>
              <a:rPr lang="es-ES" sz="1600" dirty="0">
                <a:solidFill>
                  <a:srgbClr val="0036A2"/>
                </a:solidFill>
              </a:rPr>
              <a:t>(sección 2.2 </a:t>
            </a:r>
            <a:r>
              <a:rPr lang="es-ES" sz="1600" dirty="0" smtClean="0">
                <a:solidFill>
                  <a:srgbClr val="0036A2"/>
                </a:solidFill>
              </a:rPr>
              <a:t>)</a:t>
            </a:r>
            <a:endParaRPr lang="en-US" sz="1050" dirty="0">
              <a:solidFill>
                <a:srgbClr val="0036A2"/>
              </a:solidFill>
            </a:endParaRPr>
          </a:p>
        </p:txBody>
      </p:sp>
      <p:sp>
        <p:nvSpPr>
          <p:cNvPr id="3" name="Content Placeholder 2"/>
          <p:cNvSpPr>
            <a:spLocks noGrp="1"/>
          </p:cNvSpPr>
          <p:nvPr>
            <p:ph idx="1"/>
          </p:nvPr>
        </p:nvSpPr>
        <p:spPr>
          <a:xfrm>
            <a:off x="457200" y="2057400"/>
            <a:ext cx="7620000" cy="4419600"/>
          </a:xfrm>
        </p:spPr>
        <p:txBody>
          <a:bodyPr>
            <a:normAutofit fontScale="32500" lnSpcReduction="20000"/>
          </a:bodyPr>
          <a:lstStyle/>
          <a:p>
            <a:pPr marL="114300" indent="0">
              <a:buNone/>
            </a:pPr>
            <a:r>
              <a:rPr lang="en-US" sz="2800" b="1" dirty="0" smtClean="0">
                <a:solidFill>
                  <a:srgbClr val="002060"/>
                </a:solidFill>
              </a:rPr>
              <a:t>Using Career Information Sources </a:t>
            </a:r>
            <a:r>
              <a:rPr lang="en-US" sz="2000" dirty="0" smtClean="0">
                <a:solidFill>
                  <a:srgbClr val="0036A2"/>
                </a:solidFill>
              </a:rPr>
              <a:t>(</a:t>
            </a:r>
            <a:r>
              <a:rPr lang="es-ES" sz="2000" dirty="0" smtClean="0">
                <a:solidFill>
                  <a:srgbClr val="0036A2"/>
                </a:solidFill>
              </a:rPr>
              <a:t>El </a:t>
            </a:r>
            <a:r>
              <a:rPr lang="es-ES" sz="2000" dirty="0">
                <a:solidFill>
                  <a:srgbClr val="0036A2"/>
                </a:solidFill>
              </a:rPr>
              <a:t>uso de las Fuentes de Información de </a:t>
            </a:r>
            <a:r>
              <a:rPr lang="es-ES" sz="2000" dirty="0" smtClean="0">
                <a:solidFill>
                  <a:srgbClr val="0036A2"/>
                </a:solidFill>
              </a:rPr>
              <a:t>Carreras)</a:t>
            </a:r>
            <a:endParaRPr lang="en-US" sz="3400" b="1" dirty="0" smtClean="0">
              <a:solidFill>
                <a:srgbClr val="0036A2"/>
              </a:solidFill>
            </a:endParaRPr>
          </a:p>
          <a:p>
            <a:pPr marL="114300" indent="0">
              <a:buNone/>
            </a:pPr>
            <a:r>
              <a:rPr lang="en-US" sz="4300" dirty="0" smtClean="0"/>
              <a:t>Just as with any other financial decision, you need up-to-date information to make the best career decisions. Many sources of information are available to you.</a:t>
            </a:r>
            <a:r>
              <a:rPr lang="en-US" sz="6200" dirty="0" smtClean="0">
                <a:solidFill>
                  <a:srgbClr val="002060"/>
                </a:solidFill>
              </a:rPr>
              <a:t/>
            </a:r>
            <a:br>
              <a:rPr lang="en-US" sz="6200" dirty="0" smtClean="0">
                <a:solidFill>
                  <a:srgbClr val="002060"/>
                </a:solidFill>
              </a:rPr>
            </a:br>
            <a:r>
              <a:rPr lang="es-ES" sz="4300" dirty="0">
                <a:solidFill>
                  <a:srgbClr val="0036A2"/>
                </a:solidFill>
              </a:rPr>
              <a:t>Al igual que con cualquier otra decisión financiera , es necesario hasta a información actualizada para tomar las mejores decisiones de carrera . Muchas fuentes de información están disponibles para </a:t>
            </a:r>
            <a:r>
              <a:rPr lang="es-ES" sz="4300" dirty="0" smtClean="0">
                <a:solidFill>
                  <a:srgbClr val="0036A2"/>
                </a:solidFill>
              </a:rPr>
              <a:t>usted.</a:t>
            </a:r>
            <a:endParaRPr lang="en-US" sz="6200" dirty="0" smtClean="0">
              <a:solidFill>
                <a:srgbClr val="0036A2"/>
              </a:solidFill>
            </a:endParaRPr>
          </a:p>
          <a:p>
            <a:r>
              <a:rPr lang="en-US" sz="4300" dirty="0" smtClean="0"/>
              <a:t>Libraries </a:t>
            </a:r>
            <a:r>
              <a:rPr lang="en-US" sz="3700" i="1" dirty="0" smtClean="0"/>
              <a:t>(</a:t>
            </a:r>
            <a:r>
              <a:rPr lang="en-US" sz="3700" dirty="0" smtClean="0"/>
              <a:t>look for</a:t>
            </a:r>
            <a:r>
              <a:rPr lang="en-US" sz="3700" i="1" dirty="0" smtClean="0"/>
              <a:t>: Occupational Outlook Handbook, The Dictionary of Occupational Titles, and Occupational Outlook Quarterly)</a:t>
            </a:r>
            <a:br>
              <a:rPr lang="en-US" sz="3700" i="1" dirty="0" smtClean="0"/>
            </a:br>
            <a:r>
              <a:rPr lang="es-ES" sz="3700" b="1" dirty="0">
                <a:solidFill>
                  <a:srgbClr val="0036A2"/>
                </a:solidFill>
              </a:rPr>
              <a:t>Bibliotecas</a:t>
            </a:r>
            <a:r>
              <a:rPr lang="es-ES" sz="3700" dirty="0">
                <a:solidFill>
                  <a:srgbClr val="0036A2"/>
                </a:solidFill>
              </a:rPr>
              <a:t> ( buscar : </a:t>
            </a:r>
            <a:r>
              <a:rPr lang="es-ES" sz="3700" dirty="0" err="1">
                <a:solidFill>
                  <a:srgbClr val="0036A2"/>
                </a:solidFill>
              </a:rPr>
              <a:t>Occupational</a:t>
            </a:r>
            <a:r>
              <a:rPr lang="es-ES" sz="3700" dirty="0">
                <a:solidFill>
                  <a:srgbClr val="0036A2"/>
                </a:solidFill>
              </a:rPr>
              <a:t> Outlook </a:t>
            </a:r>
            <a:r>
              <a:rPr lang="es-ES" sz="3700" dirty="0" err="1">
                <a:solidFill>
                  <a:srgbClr val="0036A2"/>
                </a:solidFill>
              </a:rPr>
              <a:t>Handbook</a:t>
            </a:r>
            <a:r>
              <a:rPr lang="es-ES" sz="3700" dirty="0">
                <a:solidFill>
                  <a:srgbClr val="0036A2"/>
                </a:solidFill>
              </a:rPr>
              <a:t> , el Diccionario de Títulos Ocupacionales y Perspectivas Ocupacionales trimestrales )</a:t>
            </a:r>
            <a:endParaRPr lang="en-US" sz="6200" i="1" dirty="0" smtClean="0">
              <a:solidFill>
                <a:srgbClr val="0036A2"/>
              </a:solidFill>
            </a:endParaRPr>
          </a:p>
          <a:p>
            <a:r>
              <a:rPr lang="en-US" sz="4300" dirty="0" smtClean="0"/>
              <a:t>Mass Media </a:t>
            </a:r>
            <a:r>
              <a:rPr lang="en-US" sz="3400" dirty="0" smtClean="0">
                <a:solidFill>
                  <a:srgbClr val="FF0000"/>
                </a:solidFill>
              </a:rPr>
              <a:t>(home work : for this week look at WSJ for articles on job hunting and career trends)</a:t>
            </a:r>
            <a:br>
              <a:rPr lang="en-US" sz="3400" dirty="0" smtClean="0">
                <a:solidFill>
                  <a:srgbClr val="FF0000"/>
                </a:solidFill>
              </a:rPr>
            </a:br>
            <a:r>
              <a:rPr lang="es-ES" sz="3400" dirty="0">
                <a:solidFill>
                  <a:srgbClr val="0036A2"/>
                </a:solidFill>
              </a:rPr>
              <a:t>Medios de comunicación ( trabajo a domicilio : para esta semana vistazo a WSJ para los artículos sobre la búsqueda de empleo y las tendencias de la carrera )</a:t>
            </a:r>
            <a:endParaRPr lang="en-US" sz="3400" dirty="0" smtClean="0">
              <a:solidFill>
                <a:srgbClr val="0036A2"/>
              </a:solidFill>
            </a:endParaRPr>
          </a:p>
          <a:p>
            <a:r>
              <a:rPr lang="en-US" sz="4500" dirty="0" smtClean="0"/>
              <a:t>The Internet </a:t>
            </a:r>
            <a:r>
              <a:rPr lang="en-US" sz="4000" dirty="0" smtClean="0">
                <a:solidFill>
                  <a:srgbClr val="0036A2"/>
                </a:solidFill>
              </a:rPr>
              <a:t>(</a:t>
            </a:r>
            <a:r>
              <a:rPr lang="es-ES" sz="4000" dirty="0" smtClean="0">
                <a:solidFill>
                  <a:srgbClr val="0036A2"/>
                </a:solidFill>
              </a:rPr>
              <a:t>Internet)</a:t>
            </a:r>
            <a:endParaRPr lang="en-US" sz="5000" dirty="0" smtClean="0">
              <a:solidFill>
                <a:srgbClr val="0036A2"/>
              </a:solidFill>
            </a:endParaRPr>
          </a:p>
          <a:p>
            <a:r>
              <a:rPr lang="en-US" sz="3700" b="1" dirty="0" smtClean="0"/>
              <a:t>School Guidance Offices </a:t>
            </a:r>
            <a:r>
              <a:rPr lang="en-US" sz="4900" dirty="0" smtClean="0">
                <a:solidFill>
                  <a:srgbClr val="0036A2"/>
                </a:solidFill>
              </a:rPr>
              <a:t>(</a:t>
            </a:r>
            <a:r>
              <a:rPr lang="es-ES" sz="3100" dirty="0">
                <a:solidFill>
                  <a:srgbClr val="0036A2"/>
                </a:solidFill>
              </a:rPr>
              <a:t>Oficinas de Orientación de la </a:t>
            </a:r>
            <a:r>
              <a:rPr lang="es-ES" sz="3100" dirty="0" smtClean="0">
                <a:solidFill>
                  <a:srgbClr val="0036A2"/>
                </a:solidFill>
              </a:rPr>
              <a:t>escuela)</a:t>
            </a:r>
            <a:endParaRPr lang="en-US" sz="4900" dirty="0" smtClean="0">
              <a:solidFill>
                <a:srgbClr val="0036A2"/>
              </a:solidFill>
            </a:endParaRPr>
          </a:p>
          <a:p>
            <a:r>
              <a:rPr lang="en-US" sz="3700" b="1" dirty="0" smtClean="0"/>
              <a:t>Community organizations </a:t>
            </a:r>
            <a:r>
              <a:rPr lang="en-US" sz="4900" dirty="0" smtClean="0">
                <a:solidFill>
                  <a:srgbClr val="0036A2"/>
                </a:solidFill>
              </a:rPr>
              <a:t>(</a:t>
            </a:r>
            <a:r>
              <a:rPr lang="es-ES" sz="3100" dirty="0">
                <a:solidFill>
                  <a:srgbClr val="0036A2"/>
                </a:solidFill>
              </a:rPr>
              <a:t>organizaciones </a:t>
            </a:r>
            <a:r>
              <a:rPr lang="es-ES" sz="3100" dirty="0" smtClean="0">
                <a:solidFill>
                  <a:srgbClr val="0036A2"/>
                </a:solidFill>
              </a:rPr>
              <a:t>comunitarias)</a:t>
            </a:r>
            <a:endParaRPr lang="en-US" sz="5500" dirty="0" smtClean="0">
              <a:solidFill>
                <a:srgbClr val="0036A2"/>
              </a:solidFill>
            </a:endParaRPr>
          </a:p>
          <a:p>
            <a:r>
              <a:rPr lang="en-US" sz="4300" dirty="0" smtClean="0"/>
              <a:t>Professional organizations </a:t>
            </a:r>
            <a:r>
              <a:rPr lang="en-US" sz="3100" i="1" dirty="0" smtClean="0"/>
              <a:t>(The Encyclopedia of Associations) </a:t>
            </a:r>
            <a:r>
              <a:rPr lang="en-US" sz="2500" i="1" dirty="0" smtClean="0"/>
              <a:t>- </a:t>
            </a:r>
            <a:r>
              <a:rPr lang="es-ES" sz="3100" dirty="0">
                <a:solidFill>
                  <a:srgbClr val="0036A2"/>
                </a:solidFill>
              </a:rPr>
              <a:t>Las organizaciones profesionales </a:t>
            </a:r>
            <a:r>
              <a:rPr lang="es-ES" sz="3100" dirty="0" smtClean="0">
                <a:solidFill>
                  <a:srgbClr val="0036A2"/>
                </a:solidFill>
              </a:rPr>
              <a:t>(La </a:t>
            </a:r>
            <a:r>
              <a:rPr lang="es-ES" sz="3100" dirty="0">
                <a:solidFill>
                  <a:srgbClr val="0036A2"/>
                </a:solidFill>
              </a:rPr>
              <a:t>Enciclopedia de Asociaciones )</a:t>
            </a:r>
            <a:endParaRPr lang="en-US" sz="5500" i="1" dirty="0" smtClean="0">
              <a:solidFill>
                <a:srgbClr val="0036A2"/>
              </a:solidFill>
            </a:endParaRPr>
          </a:p>
          <a:p>
            <a:r>
              <a:rPr lang="en-US" sz="3400" dirty="0" smtClean="0"/>
              <a:t>Contacts </a:t>
            </a:r>
            <a:r>
              <a:rPr lang="en-US" sz="3100" i="1" dirty="0" smtClean="0"/>
              <a:t>(</a:t>
            </a:r>
            <a:r>
              <a:rPr lang="en-US" sz="3100" i="1" dirty="0" smtClean="0">
                <a:solidFill>
                  <a:srgbClr val="FF0000"/>
                </a:solidFill>
              </a:rPr>
              <a:t>Networking </a:t>
            </a:r>
            <a:r>
              <a:rPr lang="en-US" sz="3100" i="1" dirty="0" smtClean="0"/>
              <a:t>is a way of making and using contacts to get job information and advice. The contacts you make may not be people who can hire you, but they may know someone who can. They may be able to arrange an </a:t>
            </a:r>
            <a:r>
              <a:rPr lang="en-US" sz="3100" i="1" dirty="0" smtClean="0">
                <a:solidFill>
                  <a:srgbClr val="FF0000"/>
                </a:solidFill>
              </a:rPr>
              <a:t>informational interview</a:t>
            </a:r>
            <a:r>
              <a:rPr lang="en-US" sz="3100" i="1" dirty="0" smtClean="0"/>
              <a:t>, a meeting with someone who works in your area of interest who can provide you with practical information about the career or company you are considering)</a:t>
            </a:r>
            <a:br>
              <a:rPr lang="en-US" sz="3100" i="1" dirty="0" smtClean="0"/>
            </a:br>
            <a:r>
              <a:rPr lang="es-ES" sz="3100" dirty="0">
                <a:solidFill>
                  <a:srgbClr val="0036A2"/>
                </a:solidFill>
              </a:rPr>
              <a:t>Contactos ( </a:t>
            </a:r>
            <a:r>
              <a:rPr lang="es-ES" sz="3100" dirty="0" err="1">
                <a:solidFill>
                  <a:srgbClr val="FF0000"/>
                </a:solidFill>
              </a:rPr>
              <a:t>Networking</a:t>
            </a:r>
            <a:r>
              <a:rPr lang="es-ES" sz="3100" dirty="0">
                <a:solidFill>
                  <a:srgbClr val="0036A2"/>
                </a:solidFill>
              </a:rPr>
              <a:t> es una manera de hacer y usar contactos para obtener información del trabajo y asesoramiento. Los contactos que hagas puede no ser personas que pueden contratar a usted, sino que puede conocer a alguien que pueda hacerlo. Ellos pueden ser capaces de concertar una </a:t>
            </a:r>
            <a:r>
              <a:rPr lang="es-ES" sz="3100" dirty="0">
                <a:solidFill>
                  <a:srgbClr val="FF0000"/>
                </a:solidFill>
              </a:rPr>
              <a:t>entrevista informativa </a:t>
            </a:r>
            <a:r>
              <a:rPr lang="es-ES" sz="3100" dirty="0">
                <a:solidFill>
                  <a:srgbClr val="0036A2"/>
                </a:solidFill>
              </a:rPr>
              <a:t>, un reunirse con alguien que trabaja en su área de interés que puede proporcionarle información práctica sobre la carrera o empresa que usted está considerando )</a:t>
            </a:r>
            <a:endParaRPr lang="en-US" sz="5500" i="1" dirty="0" smtClean="0">
              <a:solidFill>
                <a:srgbClr val="0036A2"/>
              </a:solidFill>
            </a:endParaRPr>
          </a:p>
        </p:txBody>
      </p:sp>
    </p:spTree>
    <p:extLst>
      <p:ext uri="{BB962C8B-B14F-4D97-AF65-F5344CB8AC3E}">
        <p14:creationId xmlns:p14="http://schemas.microsoft.com/office/powerpoint/2010/main" val="50147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Obtaining </a:t>
            </a:r>
            <a:r>
              <a:rPr lang="en-US" sz="2800" dirty="0" smtClean="0"/>
              <a:t> Employment  and </a:t>
            </a:r>
            <a:r>
              <a:rPr lang="en-US" sz="2800" dirty="0"/>
              <a:t/>
            </a:r>
            <a:br>
              <a:rPr lang="en-US" sz="2800" dirty="0"/>
            </a:br>
            <a:r>
              <a:rPr lang="en-US" sz="2800" dirty="0"/>
              <a:t>Developing a Career </a:t>
            </a:r>
            <a:r>
              <a:rPr lang="en-US" sz="1200" dirty="0"/>
              <a:t>(section 2.2)</a:t>
            </a:r>
            <a:br>
              <a:rPr lang="en-US" sz="1200" dirty="0"/>
            </a:br>
            <a:r>
              <a:rPr lang="en-US" sz="1200" dirty="0"/>
              <a:t/>
            </a:r>
            <a:br>
              <a:rPr lang="en-US" sz="1200" dirty="0"/>
            </a:br>
            <a:r>
              <a:rPr lang="es-ES" sz="2400" dirty="0">
                <a:solidFill>
                  <a:srgbClr val="0036A2"/>
                </a:solidFill>
              </a:rPr>
              <a:t>La obtención de empleo y desarrollo de una carrera  </a:t>
            </a:r>
            <a:r>
              <a:rPr lang="es-ES" sz="1800" dirty="0">
                <a:solidFill>
                  <a:srgbClr val="0036A2"/>
                </a:solidFill>
              </a:rPr>
              <a:t>(sección 2.2 )</a:t>
            </a:r>
            <a:endParaRPr lang="en-US" sz="280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62500" lnSpcReduction="20000"/>
          </a:bodyPr>
          <a:lstStyle/>
          <a:p>
            <a:pPr marL="114300" indent="0">
              <a:buNone/>
            </a:pPr>
            <a:r>
              <a:rPr lang="en-US" sz="2800" b="1" dirty="0" smtClean="0">
                <a:solidFill>
                  <a:srgbClr val="FF0000"/>
                </a:solidFill>
              </a:rPr>
              <a:t>Identifying Job Opportunities </a:t>
            </a:r>
            <a:br>
              <a:rPr lang="en-US" sz="2800" b="1" dirty="0" smtClean="0">
                <a:solidFill>
                  <a:srgbClr val="FF0000"/>
                </a:solidFill>
              </a:rPr>
            </a:br>
            <a:r>
              <a:rPr lang="es-ES" sz="1700" b="1" dirty="0" smtClean="0">
                <a:solidFill>
                  <a:srgbClr val="0036A2"/>
                </a:solidFill>
              </a:rPr>
              <a:t>Identificación </a:t>
            </a:r>
            <a:r>
              <a:rPr lang="es-ES" sz="1700" b="1" dirty="0">
                <a:solidFill>
                  <a:srgbClr val="0036A2"/>
                </a:solidFill>
              </a:rPr>
              <a:t>de Oportunidades de </a:t>
            </a:r>
            <a:r>
              <a:rPr lang="es-ES" sz="1700" b="1" dirty="0" smtClean="0">
                <a:solidFill>
                  <a:srgbClr val="0036A2"/>
                </a:solidFill>
              </a:rPr>
              <a:t>Empleo</a:t>
            </a:r>
            <a:br>
              <a:rPr lang="es-ES" sz="1700" b="1" dirty="0" smtClean="0">
                <a:solidFill>
                  <a:srgbClr val="0036A2"/>
                </a:solidFill>
              </a:rPr>
            </a:br>
            <a:endParaRPr lang="en-US" sz="3500" b="1" dirty="0" smtClean="0">
              <a:solidFill>
                <a:srgbClr val="0036A2"/>
              </a:solidFill>
            </a:endParaRPr>
          </a:p>
          <a:p>
            <a:pPr marL="114300" indent="0">
              <a:buNone/>
            </a:pPr>
            <a:r>
              <a:rPr lang="en-US" dirty="0" smtClean="0"/>
              <a:t>If you are going to find employment that is right for you, you need to know where the job openings are. The sources listed here can help.</a:t>
            </a:r>
            <a:br>
              <a:rPr lang="en-US" dirty="0" smtClean="0"/>
            </a:br>
            <a:r>
              <a:rPr lang="es-ES" sz="1700" dirty="0">
                <a:solidFill>
                  <a:srgbClr val="0036A2"/>
                </a:solidFill>
              </a:rPr>
              <a:t>Si usted va a encontrar un empleo que sea adecuado para usted, usted necesita saber dónde están los puestos de trabajo son . Las fuentes mencionadas aquí pueden ayudar.</a:t>
            </a:r>
            <a:endParaRPr lang="en-US" sz="1700" dirty="0" smtClean="0">
              <a:solidFill>
                <a:srgbClr val="0036A2"/>
              </a:solidFill>
            </a:endParaRPr>
          </a:p>
          <a:p>
            <a:r>
              <a:rPr lang="en-US" dirty="0" smtClean="0"/>
              <a:t>Job Advertisements </a:t>
            </a:r>
            <a:r>
              <a:rPr lang="en-US" sz="1900" i="1" dirty="0" smtClean="0"/>
              <a:t>(Internet, Wall Street Journal, </a:t>
            </a:r>
            <a:r>
              <a:rPr lang="en-US" sz="1900" i="1" dirty="0"/>
              <a:t>C</a:t>
            </a:r>
            <a:r>
              <a:rPr lang="en-US" sz="1900" i="1" dirty="0" smtClean="0"/>
              <a:t>ompany website, News Groups, Bulletin Boards etc.)</a:t>
            </a:r>
            <a:br>
              <a:rPr lang="en-US" sz="1900" i="1" dirty="0" smtClean="0"/>
            </a:br>
            <a:r>
              <a:rPr lang="es-ES" sz="1900" dirty="0">
                <a:solidFill>
                  <a:srgbClr val="0036A2"/>
                </a:solidFill>
              </a:rPr>
              <a:t>Anuncios de empleo </a:t>
            </a:r>
            <a:r>
              <a:rPr lang="es-ES" sz="1900" dirty="0" smtClean="0">
                <a:solidFill>
                  <a:srgbClr val="0036A2"/>
                </a:solidFill>
              </a:rPr>
              <a:t>(Internet </a:t>
            </a:r>
            <a:r>
              <a:rPr lang="es-ES" sz="1900" dirty="0">
                <a:solidFill>
                  <a:srgbClr val="0036A2"/>
                </a:solidFill>
              </a:rPr>
              <a:t>, Wall Street </a:t>
            </a:r>
            <a:r>
              <a:rPr lang="es-ES" sz="1900" dirty="0" err="1">
                <a:solidFill>
                  <a:srgbClr val="0036A2"/>
                </a:solidFill>
              </a:rPr>
              <a:t>Journal</a:t>
            </a:r>
            <a:r>
              <a:rPr lang="es-ES" sz="1900" dirty="0">
                <a:solidFill>
                  <a:srgbClr val="0036A2"/>
                </a:solidFill>
              </a:rPr>
              <a:t> , el sitio web de la empresa , Noticias Grupos , tablones de anuncios , etc</a:t>
            </a:r>
            <a:r>
              <a:rPr lang="es-ES" sz="1900" dirty="0" smtClean="0">
                <a:solidFill>
                  <a:srgbClr val="0036A2"/>
                </a:solidFill>
              </a:rPr>
              <a:t>.)</a:t>
            </a:r>
            <a:endParaRPr lang="en-US" i="1" dirty="0" smtClean="0">
              <a:solidFill>
                <a:srgbClr val="0036A2"/>
              </a:solidFill>
            </a:endParaRPr>
          </a:p>
          <a:p>
            <a:r>
              <a:rPr lang="en-US" dirty="0" smtClean="0"/>
              <a:t>Job Fairs </a:t>
            </a:r>
            <a:r>
              <a:rPr lang="en-US" sz="1900" i="1" dirty="0" smtClean="0"/>
              <a:t>(Recruiters from local and national companies set up tables or booths where you can discuss job opportunities and submit your resume. To make the most of a job fair, be prepared to make your best impression on several recruiters in a short span of time. They may call you for </a:t>
            </a:r>
            <a:r>
              <a:rPr lang="en-US" sz="1900" i="1" dirty="0" smtClean="0"/>
              <a:t>an in-depth interview at a later time)</a:t>
            </a:r>
            <a:br>
              <a:rPr lang="en-US" sz="1900" i="1" dirty="0" smtClean="0"/>
            </a:br>
            <a:r>
              <a:rPr lang="es-ES" sz="1900" dirty="0">
                <a:solidFill>
                  <a:srgbClr val="0036A2"/>
                </a:solidFill>
              </a:rPr>
              <a:t>Ferias de empleo ( reclutadores de empresas locales y nacionales establecidos mesas o cabinas donde se puede discutir oportunidades de trabajo y presentar su hoja de vida . Para sacar el máximo provecho de una feria de trabajo , se preparan para hacer su mejor impresión de varios reclutadores en un corto espacio de tiempo . Se le puede llamar para una entrevista en profundidad en otro momento )</a:t>
            </a:r>
            <a:r>
              <a:rPr lang="en-US" sz="2600" i="1" dirty="0" smtClean="0">
                <a:solidFill>
                  <a:srgbClr val="0036A2"/>
                </a:solidFill>
              </a:rPr>
              <a:t/>
            </a:r>
            <a:br>
              <a:rPr lang="en-US" sz="2600" i="1" dirty="0" smtClean="0">
                <a:solidFill>
                  <a:srgbClr val="0036A2"/>
                </a:solidFill>
              </a:rPr>
            </a:br>
            <a:endParaRPr lang="en-US" sz="1700" i="1" dirty="0" smtClean="0">
              <a:solidFill>
                <a:srgbClr val="0036A2"/>
              </a:solidFill>
            </a:endParaRPr>
          </a:p>
          <a:p>
            <a:r>
              <a:rPr lang="en-US" dirty="0" smtClean="0"/>
              <a:t>Employment Agencies </a:t>
            </a:r>
            <a:r>
              <a:rPr lang="en-US" sz="1900" i="1" dirty="0" smtClean="0"/>
              <a:t>(are businesses that match job hunters with employers. Do not get involved with agencies that ask you to pay a fee without promising you a job in return. The government also supports employment services. To find out more about them, contact your state’s employment service or department of labor)</a:t>
            </a:r>
            <a:br>
              <a:rPr lang="en-US" sz="1900" i="1" dirty="0" smtClean="0"/>
            </a:br>
            <a:r>
              <a:rPr lang="es-ES" sz="1900" dirty="0">
                <a:solidFill>
                  <a:srgbClr val="0036A2"/>
                </a:solidFill>
              </a:rPr>
              <a:t>Agencias de empleo ( son las empresas que responden a los buscadores de empleo con los empleadores. No se involucre con las agencias que le piden que pagar una cuota , sin que le promete un trabajo a cambio. El gobierno también es compatible con los servicios de empleo . Para saber más acerca de ellos , póngase en contacto con su estado de servicio de empleo o departamento del trabajo )</a:t>
            </a:r>
            <a:endParaRPr lang="en-US" sz="3200" i="1" dirty="0" smtClean="0">
              <a:solidFill>
                <a:srgbClr val="0036A2"/>
              </a:solidFill>
            </a:endParaRPr>
          </a:p>
        </p:txBody>
      </p:sp>
    </p:spTree>
    <p:extLst>
      <p:ext uri="{BB962C8B-B14F-4D97-AF65-F5344CB8AC3E}">
        <p14:creationId xmlns:p14="http://schemas.microsoft.com/office/powerpoint/2010/main" val="21466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r>
              <a:rPr lang="en-US" sz="2800" dirty="0"/>
              <a:t>Obtaining  Employment  and </a:t>
            </a:r>
            <a:br>
              <a:rPr lang="en-US" sz="2800" dirty="0"/>
            </a:br>
            <a:r>
              <a:rPr lang="en-US" sz="2800" dirty="0"/>
              <a:t>Developing a Career </a:t>
            </a:r>
            <a:r>
              <a:rPr lang="en-US" sz="1200" dirty="0"/>
              <a:t>(section 2.2)</a:t>
            </a:r>
            <a:br>
              <a:rPr lang="en-US" sz="1200" dirty="0"/>
            </a:br>
            <a:r>
              <a:rPr lang="en-US" sz="1200" dirty="0"/>
              <a:t/>
            </a:r>
            <a:br>
              <a:rPr lang="en-US" sz="1200" dirty="0"/>
            </a:br>
            <a:r>
              <a:rPr lang="es-ES" sz="1800" dirty="0">
                <a:solidFill>
                  <a:srgbClr val="0036A2"/>
                </a:solidFill>
              </a:rPr>
              <a:t>La obtención de empleo y desarrollo de una carrera  </a:t>
            </a:r>
            <a:r>
              <a:rPr lang="es-ES" sz="1400" dirty="0">
                <a:solidFill>
                  <a:srgbClr val="0036A2"/>
                </a:solidFill>
              </a:rPr>
              <a:t>(sección 2.2 )</a:t>
            </a:r>
            <a:endParaRPr lang="en-US" sz="105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62500" lnSpcReduction="20000"/>
          </a:bodyPr>
          <a:lstStyle/>
          <a:p>
            <a:r>
              <a:rPr lang="en-US" dirty="0"/>
              <a:t>Other Ways to Find a </a:t>
            </a:r>
            <a:r>
              <a:rPr lang="en-US" dirty="0" smtClean="0"/>
              <a:t>Job </a:t>
            </a:r>
            <a:r>
              <a:rPr lang="en-US" dirty="0" smtClean="0">
                <a:solidFill>
                  <a:srgbClr val="0036A2"/>
                </a:solidFill>
              </a:rPr>
              <a:t>(</a:t>
            </a:r>
            <a:r>
              <a:rPr lang="es-ES" dirty="0">
                <a:solidFill>
                  <a:srgbClr val="0036A2"/>
                </a:solidFill>
              </a:rPr>
              <a:t>Otras maneras de encontrar un </a:t>
            </a:r>
            <a:r>
              <a:rPr lang="es-ES" dirty="0" smtClean="0">
                <a:solidFill>
                  <a:srgbClr val="0036A2"/>
                </a:solidFill>
              </a:rPr>
              <a:t>trabajo)</a:t>
            </a:r>
            <a:br>
              <a:rPr lang="es-ES" dirty="0" smtClean="0">
                <a:solidFill>
                  <a:srgbClr val="0036A2"/>
                </a:solidFill>
              </a:rPr>
            </a:br>
            <a:r>
              <a:rPr lang="en-US" dirty="0" smtClean="0">
                <a:solidFill>
                  <a:srgbClr val="0036A2"/>
                </a:solidFill>
              </a:rPr>
              <a:t/>
            </a:r>
            <a:br>
              <a:rPr lang="en-US" dirty="0" smtClean="0">
                <a:solidFill>
                  <a:srgbClr val="0036A2"/>
                </a:solidFill>
              </a:rPr>
            </a:br>
            <a:r>
              <a:rPr lang="en-US" dirty="0" smtClean="0"/>
              <a:t>Your ability to find a job is limited only by your imagination and energy. Do not forget about this sources:</a:t>
            </a:r>
            <a:br>
              <a:rPr lang="en-US" dirty="0" smtClean="0"/>
            </a:br>
            <a:r>
              <a:rPr lang="es-ES" dirty="0">
                <a:solidFill>
                  <a:srgbClr val="0036A2"/>
                </a:solidFill>
              </a:rPr>
              <a:t>S</a:t>
            </a:r>
            <a:r>
              <a:rPr lang="es-ES" dirty="0" smtClean="0">
                <a:solidFill>
                  <a:srgbClr val="0036A2"/>
                </a:solidFill>
              </a:rPr>
              <a:t>u </a:t>
            </a:r>
            <a:r>
              <a:rPr lang="es-ES" dirty="0">
                <a:solidFill>
                  <a:srgbClr val="0036A2"/>
                </a:solidFill>
              </a:rPr>
              <a:t>capacidad de encontrar un puesto de trabajo sólo está limitado por su imaginación y energía. No se olvide de esta </a:t>
            </a:r>
            <a:r>
              <a:rPr lang="es-ES" dirty="0" smtClean="0">
                <a:solidFill>
                  <a:srgbClr val="0036A2"/>
                </a:solidFill>
              </a:rPr>
              <a:t>fuente:</a:t>
            </a:r>
            <a:endParaRPr lang="en-US" dirty="0" smtClean="0">
              <a:solidFill>
                <a:srgbClr val="0036A2"/>
              </a:solidFill>
            </a:endParaRPr>
          </a:p>
          <a:p>
            <a:r>
              <a:rPr lang="en-US" dirty="0" smtClean="0"/>
              <a:t>1. Visit or call specific companies where you would like to work and ask to speak to someone who might help you.</a:t>
            </a:r>
            <a:br>
              <a:rPr lang="en-US" dirty="0" smtClean="0"/>
            </a:br>
            <a:r>
              <a:rPr lang="es-ES" dirty="0">
                <a:solidFill>
                  <a:srgbClr val="0036A2"/>
                </a:solidFill>
              </a:rPr>
              <a:t>(</a:t>
            </a:r>
            <a:r>
              <a:rPr lang="es-ES" dirty="0" smtClean="0">
                <a:solidFill>
                  <a:srgbClr val="0036A2"/>
                </a:solidFill>
              </a:rPr>
              <a:t>Visite </a:t>
            </a:r>
            <a:r>
              <a:rPr lang="es-ES" dirty="0">
                <a:solidFill>
                  <a:srgbClr val="0036A2"/>
                </a:solidFill>
              </a:rPr>
              <a:t>o llame a empresas específicas en las que le gustaría trabajar y pida hablar con alguien que pueda </a:t>
            </a:r>
            <a:r>
              <a:rPr lang="es-ES" dirty="0" smtClean="0">
                <a:solidFill>
                  <a:srgbClr val="0036A2"/>
                </a:solidFill>
              </a:rPr>
              <a:t>ayudarle). </a:t>
            </a:r>
          </a:p>
          <a:p>
            <a:r>
              <a:rPr lang="en-US" dirty="0" smtClean="0"/>
              <a:t>2. Check online or local directories for the names of businesses in your field of interest, and contact them. </a:t>
            </a:r>
            <a:r>
              <a:rPr lang="es-ES" dirty="0">
                <a:solidFill>
                  <a:srgbClr val="0036A2"/>
                </a:solidFill>
              </a:rPr>
              <a:t>(</a:t>
            </a:r>
            <a:r>
              <a:rPr lang="es-ES" dirty="0" smtClean="0">
                <a:solidFill>
                  <a:srgbClr val="0036A2"/>
                </a:solidFill>
              </a:rPr>
              <a:t>Compruebe </a:t>
            </a:r>
            <a:r>
              <a:rPr lang="es-ES" dirty="0">
                <a:solidFill>
                  <a:srgbClr val="0036A2"/>
                </a:solidFill>
              </a:rPr>
              <a:t>en línea o locales directorios para los nombres de las empresas en su campo de interés , y en contacto con </a:t>
            </a:r>
            <a:r>
              <a:rPr lang="es-ES" dirty="0" smtClean="0">
                <a:solidFill>
                  <a:srgbClr val="0036A2"/>
                </a:solidFill>
              </a:rPr>
              <a:t>ellos). </a:t>
            </a:r>
            <a:endParaRPr lang="en-US" dirty="0" smtClean="0">
              <a:solidFill>
                <a:srgbClr val="0036A2"/>
              </a:solidFill>
            </a:endParaRPr>
          </a:p>
          <a:p>
            <a:r>
              <a:rPr lang="en-US" dirty="0" smtClean="0"/>
              <a:t>3. Talk to people with similar interests who have already graduated from your school. They may be able to help you focus your career search. </a:t>
            </a:r>
            <a:r>
              <a:rPr lang="en-US" dirty="0" smtClean="0">
                <a:solidFill>
                  <a:srgbClr val="0036A2"/>
                </a:solidFill>
              </a:rPr>
              <a:t>(</a:t>
            </a:r>
            <a:r>
              <a:rPr lang="es-ES" dirty="0" smtClean="0">
                <a:solidFill>
                  <a:srgbClr val="0036A2"/>
                </a:solidFill>
              </a:rPr>
              <a:t>Hable </a:t>
            </a:r>
            <a:r>
              <a:rPr lang="es-ES" dirty="0">
                <a:solidFill>
                  <a:srgbClr val="0036A2"/>
                </a:solidFill>
              </a:rPr>
              <a:t>con la gente con intereses similares que ya se han graduado de la escuela. Ellos pueden ser capaces de ayudar a enfocar su búsqueda de </a:t>
            </a:r>
            <a:r>
              <a:rPr lang="es-ES" dirty="0" smtClean="0">
                <a:solidFill>
                  <a:srgbClr val="0036A2"/>
                </a:solidFill>
              </a:rPr>
              <a:t>empleo).</a:t>
            </a:r>
            <a:endParaRPr lang="en-US" dirty="0">
              <a:solidFill>
                <a:srgbClr val="0036A2"/>
              </a:solidFill>
            </a:endParaRPr>
          </a:p>
          <a:p>
            <a:endParaRPr lang="en-US" dirty="0" smtClean="0"/>
          </a:p>
          <a:p>
            <a:r>
              <a:rPr lang="en-US" sz="2000" i="1" dirty="0" smtClean="0">
                <a:solidFill>
                  <a:srgbClr val="FF0000"/>
                </a:solidFill>
              </a:rPr>
              <a:t>Remember:</a:t>
            </a:r>
            <a:r>
              <a:rPr lang="en-US" dirty="0" smtClean="0">
                <a:solidFill>
                  <a:srgbClr val="FF0000"/>
                </a:solidFill>
              </a:rPr>
              <a:t> </a:t>
            </a:r>
            <a:r>
              <a:rPr lang="en-US" sz="1900" i="1" dirty="0" smtClean="0"/>
              <a:t>finding a job is a job itself. For the best results, work as many hours a week seeking a job as you expect to work each week on the job. Do not hesitate to check in often with your contacts. Situations may change from one day to the next.</a:t>
            </a:r>
            <a:r>
              <a:rPr lang="en-US" sz="2600" dirty="0" smtClean="0"/>
              <a:t/>
            </a:r>
            <a:br>
              <a:rPr lang="en-US" sz="2600" dirty="0" smtClean="0"/>
            </a:br>
            <a:r>
              <a:rPr lang="es-ES" i="1" dirty="0">
                <a:solidFill>
                  <a:srgbClr val="FF0000"/>
                </a:solidFill>
              </a:rPr>
              <a:t>Recuerde:</a:t>
            </a:r>
            <a:r>
              <a:rPr lang="es-ES" dirty="0"/>
              <a:t> </a:t>
            </a:r>
            <a:r>
              <a:rPr lang="es-ES" sz="1900" i="1" dirty="0">
                <a:solidFill>
                  <a:srgbClr val="0036A2"/>
                </a:solidFill>
              </a:rPr>
              <a:t>la búsqueda de un trabajo es un trabajo en sí . Para obtener los mejores resultados , trabajar tantas horas a la semana en busca de un trabajo como usted espera para trabajar cada semana en el trabajo. No dude en consultar a menudo con sus contactos. Las situaciones pueden cambiar de un día al siguiente.</a:t>
            </a:r>
            <a:endParaRPr lang="en-US" sz="1900" i="1" dirty="0">
              <a:solidFill>
                <a:srgbClr val="0036A2"/>
              </a:solidFill>
            </a:endParaRPr>
          </a:p>
        </p:txBody>
      </p:sp>
    </p:spTree>
    <p:extLst>
      <p:ext uri="{BB962C8B-B14F-4D97-AF65-F5344CB8AC3E}">
        <p14:creationId xmlns:p14="http://schemas.microsoft.com/office/powerpoint/2010/main" val="38279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3161</TotalTime>
  <Words>354</Words>
  <Application>Microsoft Office PowerPoint</Application>
  <PresentationFormat>On-screen Show (4:3)</PresentationFormat>
  <Paragraphs>78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lpstr>Obtaining  Employment  and  Developing a Career (section 2.2)  La obtención de empleo y desarrollo de una carrera  (sección 2.2 )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Financial and Planning</dc:title>
  <dc:creator>Windows User</dc:creator>
  <cp:lastModifiedBy>Windows User</cp:lastModifiedBy>
  <cp:revision>290</cp:revision>
  <dcterms:created xsi:type="dcterms:W3CDTF">2015-09-08T04:51:27Z</dcterms:created>
  <dcterms:modified xsi:type="dcterms:W3CDTF">2015-10-13T06:26:04Z</dcterms:modified>
</cp:coreProperties>
</file>