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3"/>
  </p:notesMasterIdLst>
  <p:sldIdLst>
    <p:sldId id="256" r:id="rId2"/>
    <p:sldId id="257" r:id="rId3"/>
    <p:sldId id="294" r:id="rId4"/>
    <p:sldId id="260" r:id="rId5"/>
    <p:sldId id="261" r:id="rId6"/>
    <p:sldId id="262" r:id="rId7"/>
    <p:sldId id="295" r:id="rId8"/>
    <p:sldId id="259" r:id="rId9"/>
    <p:sldId id="263" r:id="rId10"/>
    <p:sldId id="264" r:id="rId11"/>
    <p:sldId id="265" r:id="rId12"/>
    <p:sldId id="266" r:id="rId13"/>
    <p:sldId id="267" r:id="rId14"/>
    <p:sldId id="296" r:id="rId15"/>
    <p:sldId id="297" r:id="rId16"/>
    <p:sldId id="298" r:id="rId17"/>
    <p:sldId id="299" r:id="rId18"/>
    <p:sldId id="300" r:id="rId19"/>
    <p:sldId id="301" r:id="rId20"/>
    <p:sldId id="304" r:id="rId21"/>
    <p:sldId id="305" r:id="rId22"/>
    <p:sldId id="306" r:id="rId23"/>
    <p:sldId id="302" r:id="rId24"/>
    <p:sldId id="307" r:id="rId25"/>
    <p:sldId id="308" r:id="rId26"/>
    <p:sldId id="303"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7" r:id="rId54"/>
    <p:sldId id="338" r:id="rId55"/>
    <p:sldId id="339" r:id="rId56"/>
    <p:sldId id="340" r:id="rId57"/>
    <p:sldId id="341" r:id="rId58"/>
    <p:sldId id="342" r:id="rId59"/>
    <p:sldId id="343" r:id="rId60"/>
    <p:sldId id="335" r:id="rId61"/>
    <p:sldId id="33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100" d="100"/>
          <a:sy n="100" d="100"/>
        </p:scale>
        <p:origin x="-630" y="12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77ACF5-728D-4F7B-BC42-B899905B974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9941F7F-4C5B-4D52-B3EA-2AF3D3F14018}">
      <dgm:prSet phldrT="[Text]"/>
      <dgm:spPr/>
      <dgm:t>
        <a:bodyPr/>
        <a:lstStyle/>
        <a:p>
          <a:r>
            <a:rPr lang="en-US" dirty="0" smtClean="0"/>
            <a:t>Recession</a:t>
          </a:r>
          <a:endParaRPr lang="en-US" dirty="0"/>
        </a:p>
      </dgm:t>
    </dgm:pt>
    <dgm:pt modelId="{367EA113-A2C1-48FB-B5A4-48A4236FA9AE}" type="parTrans" cxnId="{9548AA38-44B7-4C6C-8B0C-E2BF2E20ADEF}">
      <dgm:prSet/>
      <dgm:spPr/>
      <dgm:t>
        <a:bodyPr/>
        <a:lstStyle/>
        <a:p>
          <a:endParaRPr lang="en-US"/>
        </a:p>
      </dgm:t>
    </dgm:pt>
    <dgm:pt modelId="{6563EE06-F1FE-40FC-A330-8912BF300D4C}" type="sibTrans" cxnId="{9548AA38-44B7-4C6C-8B0C-E2BF2E20ADEF}">
      <dgm:prSet/>
      <dgm:spPr/>
      <dgm:t>
        <a:bodyPr/>
        <a:lstStyle/>
        <a:p>
          <a:endParaRPr lang="en-US"/>
        </a:p>
      </dgm:t>
    </dgm:pt>
    <dgm:pt modelId="{10A8A17F-28A2-4839-8FCA-D30606EC1386}">
      <dgm:prSet phldrT="[Text]"/>
      <dgm:spPr/>
      <dgm:t>
        <a:bodyPr/>
        <a:lstStyle/>
        <a:p>
          <a:r>
            <a:rPr lang="en-US" dirty="0" smtClean="0"/>
            <a:t>Borrowing is difficult</a:t>
          </a:r>
          <a:endParaRPr lang="en-US" dirty="0"/>
        </a:p>
      </dgm:t>
    </dgm:pt>
    <dgm:pt modelId="{1BBAF2F8-959D-4761-92AB-BBE29950F61C}" type="parTrans" cxnId="{99E00F3A-C092-4B3A-891C-9B6D49F93B8A}">
      <dgm:prSet/>
      <dgm:spPr/>
      <dgm:t>
        <a:bodyPr/>
        <a:lstStyle/>
        <a:p>
          <a:endParaRPr lang="en-US"/>
        </a:p>
      </dgm:t>
    </dgm:pt>
    <dgm:pt modelId="{FB1905A7-0AFE-4ED1-9049-91785A45C425}" type="sibTrans" cxnId="{99E00F3A-C092-4B3A-891C-9B6D49F93B8A}">
      <dgm:prSet/>
      <dgm:spPr/>
      <dgm:t>
        <a:bodyPr/>
        <a:lstStyle/>
        <a:p>
          <a:endParaRPr lang="en-US"/>
        </a:p>
      </dgm:t>
    </dgm:pt>
    <dgm:pt modelId="{AF2F8CF2-8C53-448B-B25A-83E579A16BD5}">
      <dgm:prSet phldrT="[Text]"/>
      <dgm:spPr/>
      <dgm:t>
        <a:bodyPr/>
        <a:lstStyle/>
        <a:p>
          <a:r>
            <a:rPr lang="en-US" dirty="0" smtClean="0"/>
            <a:t>Consumers buy less</a:t>
          </a:r>
          <a:endParaRPr lang="en-US" dirty="0"/>
        </a:p>
      </dgm:t>
    </dgm:pt>
    <dgm:pt modelId="{4396098C-39BB-4B52-B0C1-6922BD877DEF}" type="parTrans" cxnId="{8A9D4BE3-D411-434D-8F75-F81B44BC4A4E}">
      <dgm:prSet/>
      <dgm:spPr/>
      <dgm:t>
        <a:bodyPr/>
        <a:lstStyle/>
        <a:p>
          <a:endParaRPr lang="en-US"/>
        </a:p>
      </dgm:t>
    </dgm:pt>
    <dgm:pt modelId="{8A223A50-6167-4338-AA92-E31D1057014A}" type="sibTrans" cxnId="{8A9D4BE3-D411-434D-8F75-F81B44BC4A4E}">
      <dgm:prSet/>
      <dgm:spPr/>
      <dgm:t>
        <a:bodyPr/>
        <a:lstStyle/>
        <a:p>
          <a:endParaRPr lang="en-US"/>
        </a:p>
      </dgm:t>
    </dgm:pt>
    <dgm:pt modelId="{36EA3A48-5895-4157-81FC-72645E119F1F}">
      <dgm:prSet phldrT="[Text]"/>
      <dgm:spPr/>
      <dgm:t>
        <a:bodyPr/>
        <a:lstStyle/>
        <a:p>
          <a:r>
            <a:rPr lang="en-US" dirty="0" smtClean="0"/>
            <a:t>Recession</a:t>
          </a:r>
        </a:p>
        <a:p>
          <a:endParaRPr lang="en-US" dirty="0"/>
        </a:p>
      </dgm:t>
    </dgm:pt>
    <dgm:pt modelId="{3CAE99A8-5CF1-4CFD-9E16-974508C3B124}" type="parTrans" cxnId="{3A657FD2-0D39-494E-9C7B-E632C1B4C5FC}">
      <dgm:prSet/>
      <dgm:spPr/>
      <dgm:t>
        <a:bodyPr/>
        <a:lstStyle/>
        <a:p>
          <a:endParaRPr lang="en-US"/>
        </a:p>
      </dgm:t>
    </dgm:pt>
    <dgm:pt modelId="{84C9BF81-CC6E-4B3F-98E4-671E8A74FE52}" type="sibTrans" cxnId="{3A657FD2-0D39-494E-9C7B-E632C1B4C5FC}">
      <dgm:prSet/>
      <dgm:spPr/>
      <dgm:t>
        <a:bodyPr/>
        <a:lstStyle/>
        <a:p>
          <a:endParaRPr lang="en-US"/>
        </a:p>
      </dgm:t>
    </dgm:pt>
    <dgm:pt modelId="{B11A4E3B-82EB-4A4E-A55E-79982609451C}">
      <dgm:prSet phldrT="[Text]"/>
      <dgm:spPr/>
      <dgm:t>
        <a:bodyPr/>
        <a:lstStyle/>
        <a:p>
          <a:r>
            <a:rPr lang="en-US" dirty="0" smtClean="0"/>
            <a:t>Business postpone expansion</a:t>
          </a:r>
          <a:endParaRPr lang="en-US" dirty="0"/>
        </a:p>
      </dgm:t>
    </dgm:pt>
    <dgm:pt modelId="{72EF8D37-70D4-4E81-B913-A708EC4388CC}" type="parTrans" cxnId="{1BE4D691-0D49-4530-8291-A6A9ACC525AF}">
      <dgm:prSet/>
      <dgm:spPr/>
      <dgm:t>
        <a:bodyPr/>
        <a:lstStyle/>
        <a:p>
          <a:endParaRPr lang="en-US"/>
        </a:p>
      </dgm:t>
    </dgm:pt>
    <dgm:pt modelId="{B7F84169-3BF8-4E37-9C68-A4E56D6B29FB}" type="sibTrans" cxnId="{1BE4D691-0D49-4530-8291-A6A9ACC525AF}">
      <dgm:prSet/>
      <dgm:spPr/>
      <dgm:t>
        <a:bodyPr/>
        <a:lstStyle/>
        <a:p>
          <a:endParaRPr lang="en-US"/>
        </a:p>
      </dgm:t>
    </dgm:pt>
    <dgm:pt modelId="{6FDB2FDA-9102-4B64-ADB3-E2B23B2289D2}">
      <dgm:prSet phldrT="[Text]"/>
      <dgm:spPr/>
      <dgm:t>
        <a:bodyPr/>
        <a:lstStyle/>
        <a:p>
          <a:r>
            <a:rPr lang="en-US" dirty="0" smtClean="0"/>
            <a:t>Unemployment increases</a:t>
          </a:r>
          <a:endParaRPr lang="en-US" dirty="0"/>
        </a:p>
      </dgm:t>
    </dgm:pt>
    <dgm:pt modelId="{12E29CF2-0282-4C45-BA0A-481D91DE615A}" type="parTrans" cxnId="{64B82C21-5B64-4B4B-A361-A736FDCC57EF}">
      <dgm:prSet/>
      <dgm:spPr/>
      <dgm:t>
        <a:bodyPr/>
        <a:lstStyle/>
        <a:p>
          <a:endParaRPr lang="en-US"/>
        </a:p>
      </dgm:t>
    </dgm:pt>
    <dgm:pt modelId="{BA0B3389-DE18-4EEE-A626-0C59AF988F70}" type="sibTrans" cxnId="{64B82C21-5B64-4B4B-A361-A736FDCC57EF}">
      <dgm:prSet/>
      <dgm:spPr/>
      <dgm:t>
        <a:bodyPr/>
        <a:lstStyle/>
        <a:p>
          <a:endParaRPr lang="en-US"/>
        </a:p>
      </dgm:t>
    </dgm:pt>
    <dgm:pt modelId="{D413219E-8B65-4B62-9DF1-CAC0259ED15B}">
      <dgm:prSet phldrT="[Text]"/>
      <dgm:spPr/>
      <dgm:t>
        <a:bodyPr/>
        <a:lstStyle/>
        <a:p>
          <a:r>
            <a:rPr lang="en-US" dirty="0" smtClean="0"/>
            <a:t>Recession</a:t>
          </a:r>
        </a:p>
        <a:p>
          <a:endParaRPr lang="en-US" dirty="0"/>
        </a:p>
      </dgm:t>
    </dgm:pt>
    <dgm:pt modelId="{C0CA1E3E-1AD0-4ADB-A258-30FE42CE763D}" type="parTrans" cxnId="{E444D752-E643-4719-9362-8447FFE33860}">
      <dgm:prSet/>
      <dgm:spPr/>
      <dgm:t>
        <a:bodyPr/>
        <a:lstStyle/>
        <a:p>
          <a:endParaRPr lang="en-US"/>
        </a:p>
      </dgm:t>
    </dgm:pt>
    <dgm:pt modelId="{0BF14D5C-1F7D-4459-96EF-386391BD5655}" type="sibTrans" cxnId="{E444D752-E643-4719-9362-8447FFE33860}">
      <dgm:prSet/>
      <dgm:spPr/>
      <dgm:t>
        <a:bodyPr/>
        <a:lstStyle/>
        <a:p>
          <a:endParaRPr lang="en-US"/>
        </a:p>
      </dgm:t>
    </dgm:pt>
    <dgm:pt modelId="{643A8D32-2212-4AF3-AC97-46CCF03A5AAC}">
      <dgm:prSet phldrT="[Text]"/>
      <dgm:spPr/>
      <dgm:t>
        <a:bodyPr/>
        <a:lstStyle/>
        <a:p>
          <a:r>
            <a:rPr lang="en-US" dirty="0" smtClean="0"/>
            <a:t>Production is reduced</a:t>
          </a:r>
          <a:br>
            <a:rPr lang="en-US" dirty="0" smtClean="0"/>
          </a:br>
          <a:r>
            <a:rPr lang="en-US" b="1" dirty="0" smtClean="0">
              <a:solidFill>
                <a:srgbClr val="FF0000"/>
              </a:solidFill>
            </a:rPr>
            <a:t>RECESSION</a:t>
          </a:r>
          <a:endParaRPr lang="en-US" b="1" dirty="0">
            <a:solidFill>
              <a:srgbClr val="FF0000"/>
            </a:solidFill>
          </a:endParaRPr>
        </a:p>
      </dgm:t>
    </dgm:pt>
    <dgm:pt modelId="{5AC26F97-B4F3-4B8A-A3D6-57864C8CB16E}" type="parTrans" cxnId="{82F513CD-D708-41E4-9224-47AE6DB2B3E3}">
      <dgm:prSet/>
      <dgm:spPr/>
      <dgm:t>
        <a:bodyPr/>
        <a:lstStyle/>
        <a:p>
          <a:endParaRPr lang="en-US"/>
        </a:p>
      </dgm:t>
    </dgm:pt>
    <dgm:pt modelId="{9C717B5B-0C90-4D38-B571-E7E9A70350F2}" type="sibTrans" cxnId="{82F513CD-D708-41E4-9224-47AE6DB2B3E3}">
      <dgm:prSet/>
      <dgm:spPr/>
      <dgm:t>
        <a:bodyPr/>
        <a:lstStyle/>
        <a:p>
          <a:endParaRPr lang="en-US"/>
        </a:p>
      </dgm:t>
    </dgm:pt>
    <dgm:pt modelId="{9D7B4D74-8C73-4B64-9F4E-70388BF597F5}" type="pres">
      <dgm:prSet presAssocID="{3577ACF5-728D-4F7B-BC42-B899905B9741}" presName="linearFlow" presStyleCnt="0">
        <dgm:presLayoutVars>
          <dgm:dir/>
          <dgm:animLvl val="lvl"/>
          <dgm:resizeHandles val="exact"/>
        </dgm:presLayoutVars>
      </dgm:prSet>
      <dgm:spPr/>
      <dgm:t>
        <a:bodyPr/>
        <a:lstStyle/>
        <a:p>
          <a:endParaRPr lang="en-US"/>
        </a:p>
      </dgm:t>
    </dgm:pt>
    <dgm:pt modelId="{70715511-B806-4672-A1AC-156E6EF33E30}" type="pres">
      <dgm:prSet presAssocID="{29941F7F-4C5B-4D52-B3EA-2AF3D3F14018}" presName="composite" presStyleCnt="0"/>
      <dgm:spPr/>
    </dgm:pt>
    <dgm:pt modelId="{5CBBAC4B-D451-4930-8C1F-0B2D72759C5C}" type="pres">
      <dgm:prSet presAssocID="{29941F7F-4C5B-4D52-B3EA-2AF3D3F14018}" presName="parentText" presStyleLbl="alignNode1" presStyleIdx="0" presStyleCnt="3" custLinFactNeighborX="4215" custLinFactNeighborY="-2098">
        <dgm:presLayoutVars>
          <dgm:chMax val="1"/>
          <dgm:bulletEnabled val="1"/>
        </dgm:presLayoutVars>
      </dgm:prSet>
      <dgm:spPr/>
      <dgm:t>
        <a:bodyPr/>
        <a:lstStyle/>
        <a:p>
          <a:endParaRPr lang="en-US"/>
        </a:p>
      </dgm:t>
    </dgm:pt>
    <dgm:pt modelId="{30187CD7-C477-4DC0-B68A-3C05F5A94A11}" type="pres">
      <dgm:prSet presAssocID="{29941F7F-4C5B-4D52-B3EA-2AF3D3F14018}" presName="descendantText" presStyleLbl="alignAcc1" presStyleIdx="0" presStyleCnt="3" custLinFactNeighborX="17124" custLinFactNeighborY="13041">
        <dgm:presLayoutVars>
          <dgm:bulletEnabled val="1"/>
        </dgm:presLayoutVars>
      </dgm:prSet>
      <dgm:spPr/>
      <dgm:t>
        <a:bodyPr/>
        <a:lstStyle/>
        <a:p>
          <a:endParaRPr lang="en-US"/>
        </a:p>
      </dgm:t>
    </dgm:pt>
    <dgm:pt modelId="{684A8BD8-3ADE-46CB-8017-5FAF27938251}" type="pres">
      <dgm:prSet presAssocID="{6563EE06-F1FE-40FC-A330-8912BF300D4C}" presName="sp" presStyleCnt="0"/>
      <dgm:spPr/>
    </dgm:pt>
    <dgm:pt modelId="{385F9899-F3E8-4683-94C0-4AF5F4E09AF6}" type="pres">
      <dgm:prSet presAssocID="{36EA3A48-5895-4157-81FC-72645E119F1F}" presName="composite" presStyleCnt="0"/>
      <dgm:spPr/>
    </dgm:pt>
    <dgm:pt modelId="{63145404-BC22-481F-81A9-F357ADEE94CC}" type="pres">
      <dgm:prSet presAssocID="{36EA3A48-5895-4157-81FC-72645E119F1F}" presName="parentText" presStyleLbl="alignNode1" presStyleIdx="1" presStyleCnt="3">
        <dgm:presLayoutVars>
          <dgm:chMax val="1"/>
          <dgm:bulletEnabled val="1"/>
        </dgm:presLayoutVars>
      </dgm:prSet>
      <dgm:spPr/>
      <dgm:t>
        <a:bodyPr/>
        <a:lstStyle/>
        <a:p>
          <a:endParaRPr lang="en-US"/>
        </a:p>
      </dgm:t>
    </dgm:pt>
    <dgm:pt modelId="{D6F096FB-E1C5-49FE-9A0E-EFEF5D433922}" type="pres">
      <dgm:prSet presAssocID="{36EA3A48-5895-4157-81FC-72645E119F1F}" presName="descendantText" presStyleLbl="alignAcc1" presStyleIdx="1" presStyleCnt="3">
        <dgm:presLayoutVars>
          <dgm:bulletEnabled val="1"/>
        </dgm:presLayoutVars>
      </dgm:prSet>
      <dgm:spPr/>
      <dgm:t>
        <a:bodyPr/>
        <a:lstStyle/>
        <a:p>
          <a:endParaRPr lang="en-US"/>
        </a:p>
      </dgm:t>
    </dgm:pt>
    <dgm:pt modelId="{E1E065EC-3C51-468D-8FFE-8B9958F553FE}" type="pres">
      <dgm:prSet presAssocID="{84C9BF81-CC6E-4B3F-98E4-671E8A74FE52}" presName="sp" presStyleCnt="0"/>
      <dgm:spPr/>
    </dgm:pt>
    <dgm:pt modelId="{43CFD089-4011-4B81-88A4-EA93E75303BC}" type="pres">
      <dgm:prSet presAssocID="{D413219E-8B65-4B62-9DF1-CAC0259ED15B}" presName="composite" presStyleCnt="0"/>
      <dgm:spPr/>
    </dgm:pt>
    <dgm:pt modelId="{A4F184BB-EA99-416D-9922-8543115F4839}" type="pres">
      <dgm:prSet presAssocID="{D413219E-8B65-4B62-9DF1-CAC0259ED15B}" presName="parentText" presStyleLbl="alignNode1" presStyleIdx="2" presStyleCnt="3">
        <dgm:presLayoutVars>
          <dgm:chMax val="1"/>
          <dgm:bulletEnabled val="1"/>
        </dgm:presLayoutVars>
      </dgm:prSet>
      <dgm:spPr/>
      <dgm:t>
        <a:bodyPr/>
        <a:lstStyle/>
        <a:p>
          <a:endParaRPr lang="en-US"/>
        </a:p>
      </dgm:t>
    </dgm:pt>
    <dgm:pt modelId="{6B8FE3CF-3970-4243-A466-09597110E40D}" type="pres">
      <dgm:prSet presAssocID="{D413219E-8B65-4B62-9DF1-CAC0259ED15B}" presName="descendantText" presStyleLbl="alignAcc1" presStyleIdx="2" presStyleCnt="3">
        <dgm:presLayoutVars>
          <dgm:bulletEnabled val="1"/>
        </dgm:presLayoutVars>
      </dgm:prSet>
      <dgm:spPr/>
      <dgm:t>
        <a:bodyPr/>
        <a:lstStyle/>
        <a:p>
          <a:endParaRPr lang="en-US"/>
        </a:p>
      </dgm:t>
    </dgm:pt>
  </dgm:ptLst>
  <dgm:cxnLst>
    <dgm:cxn modelId="{99E00F3A-C092-4B3A-891C-9B6D49F93B8A}" srcId="{29941F7F-4C5B-4D52-B3EA-2AF3D3F14018}" destId="{10A8A17F-28A2-4839-8FCA-D30606EC1386}" srcOrd="0" destOrd="0" parTransId="{1BBAF2F8-959D-4761-92AB-BBE29950F61C}" sibTransId="{FB1905A7-0AFE-4ED1-9049-91785A45C425}"/>
    <dgm:cxn modelId="{3EF496A5-C0D1-427D-9CD6-DC7772E13E8E}" type="presOf" srcId="{D413219E-8B65-4B62-9DF1-CAC0259ED15B}" destId="{A4F184BB-EA99-416D-9922-8543115F4839}" srcOrd="0" destOrd="0" presId="urn:microsoft.com/office/officeart/2005/8/layout/chevron2"/>
    <dgm:cxn modelId="{67912544-B7D3-40B9-9903-CED5A9F8B076}" type="presOf" srcId="{643A8D32-2212-4AF3-AC97-46CCF03A5AAC}" destId="{6B8FE3CF-3970-4243-A466-09597110E40D}" srcOrd="0" destOrd="0" presId="urn:microsoft.com/office/officeart/2005/8/layout/chevron2"/>
    <dgm:cxn modelId="{64B82C21-5B64-4B4B-A361-A736FDCC57EF}" srcId="{36EA3A48-5895-4157-81FC-72645E119F1F}" destId="{6FDB2FDA-9102-4B64-ADB3-E2B23B2289D2}" srcOrd="1" destOrd="0" parTransId="{12E29CF2-0282-4C45-BA0A-481D91DE615A}" sibTransId="{BA0B3389-DE18-4EEE-A626-0C59AF988F70}"/>
    <dgm:cxn modelId="{C97E674E-1855-4785-9CCE-37B60E3B92FA}" type="presOf" srcId="{B11A4E3B-82EB-4A4E-A55E-79982609451C}" destId="{D6F096FB-E1C5-49FE-9A0E-EFEF5D433922}" srcOrd="0" destOrd="0" presId="urn:microsoft.com/office/officeart/2005/8/layout/chevron2"/>
    <dgm:cxn modelId="{9548AA38-44B7-4C6C-8B0C-E2BF2E20ADEF}" srcId="{3577ACF5-728D-4F7B-BC42-B899905B9741}" destId="{29941F7F-4C5B-4D52-B3EA-2AF3D3F14018}" srcOrd="0" destOrd="0" parTransId="{367EA113-A2C1-48FB-B5A4-48A4236FA9AE}" sibTransId="{6563EE06-F1FE-40FC-A330-8912BF300D4C}"/>
    <dgm:cxn modelId="{4FB6EDB3-BE0F-4340-96E6-963BEC30CB85}" type="presOf" srcId="{29941F7F-4C5B-4D52-B3EA-2AF3D3F14018}" destId="{5CBBAC4B-D451-4930-8C1F-0B2D72759C5C}" srcOrd="0" destOrd="0" presId="urn:microsoft.com/office/officeart/2005/8/layout/chevron2"/>
    <dgm:cxn modelId="{82F513CD-D708-41E4-9224-47AE6DB2B3E3}" srcId="{D413219E-8B65-4B62-9DF1-CAC0259ED15B}" destId="{643A8D32-2212-4AF3-AC97-46CCF03A5AAC}" srcOrd="0" destOrd="0" parTransId="{5AC26F97-B4F3-4B8A-A3D6-57864C8CB16E}" sibTransId="{9C717B5B-0C90-4D38-B571-E7E9A70350F2}"/>
    <dgm:cxn modelId="{07797F6A-3C86-483C-AC8D-AA4F3992F301}" type="presOf" srcId="{AF2F8CF2-8C53-448B-B25A-83E579A16BD5}" destId="{30187CD7-C477-4DC0-B68A-3C05F5A94A11}" srcOrd="0" destOrd="1" presId="urn:microsoft.com/office/officeart/2005/8/layout/chevron2"/>
    <dgm:cxn modelId="{3A657FD2-0D39-494E-9C7B-E632C1B4C5FC}" srcId="{3577ACF5-728D-4F7B-BC42-B899905B9741}" destId="{36EA3A48-5895-4157-81FC-72645E119F1F}" srcOrd="1" destOrd="0" parTransId="{3CAE99A8-5CF1-4CFD-9E16-974508C3B124}" sibTransId="{84C9BF81-CC6E-4B3F-98E4-671E8A74FE52}"/>
    <dgm:cxn modelId="{1BE4D691-0D49-4530-8291-A6A9ACC525AF}" srcId="{36EA3A48-5895-4157-81FC-72645E119F1F}" destId="{B11A4E3B-82EB-4A4E-A55E-79982609451C}" srcOrd="0" destOrd="0" parTransId="{72EF8D37-70D4-4E81-B913-A708EC4388CC}" sibTransId="{B7F84169-3BF8-4E37-9C68-A4E56D6B29FB}"/>
    <dgm:cxn modelId="{960D204D-AB76-4A6C-81B0-8D4596051441}" type="presOf" srcId="{6FDB2FDA-9102-4B64-ADB3-E2B23B2289D2}" destId="{D6F096FB-E1C5-49FE-9A0E-EFEF5D433922}" srcOrd="0" destOrd="1" presId="urn:microsoft.com/office/officeart/2005/8/layout/chevron2"/>
    <dgm:cxn modelId="{0EA8B787-23E2-4508-ABBF-9E8C11720BD6}" type="presOf" srcId="{36EA3A48-5895-4157-81FC-72645E119F1F}" destId="{63145404-BC22-481F-81A9-F357ADEE94CC}" srcOrd="0" destOrd="0" presId="urn:microsoft.com/office/officeart/2005/8/layout/chevron2"/>
    <dgm:cxn modelId="{8A9D4BE3-D411-434D-8F75-F81B44BC4A4E}" srcId="{29941F7F-4C5B-4D52-B3EA-2AF3D3F14018}" destId="{AF2F8CF2-8C53-448B-B25A-83E579A16BD5}" srcOrd="1" destOrd="0" parTransId="{4396098C-39BB-4B52-B0C1-6922BD877DEF}" sibTransId="{8A223A50-6167-4338-AA92-E31D1057014A}"/>
    <dgm:cxn modelId="{9D96CDEF-E29A-4E05-80DD-B95E9727EEC8}" type="presOf" srcId="{10A8A17F-28A2-4839-8FCA-D30606EC1386}" destId="{30187CD7-C477-4DC0-B68A-3C05F5A94A11}" srcOrd="0" destOrd="0" presId="urn:microsoft.com/office/officeart/2005/8/layout/chevron2"/>
    <dgm:cxn modelId="{D08F3B53-3E58-4691-A644-8F924B4CD710}" type="presOf" srcId="{3577ACF5-728D-4F7B-BC42-B899905B9741}" destId="{9D7B4D74-8C73-4B64-9F4E-70388BF597F5}" srcOrd="0" destOrd="0" presId="urn:microsoft.com/office/officeart/2005/8/layout/chevron2"/>
    <dgm:cxn modelId="{E444D752-E643-4719-9362-8447FFE33860}" srcId="{3577ACF5-728D-4F7B-BC42-B899905B9741}" destId="{D413219E-8B65-4B62-9DF1-CAC0259ED15B}" srcOrd="2" destOrd="0" parTransId="{C0CA1E3E-1AD0-4ADB-A258-30FE42CE763D}" sibTransId="{0BF14D5C-1F7D-4459-96EF-386391BD5655}"/>
    <dgm:cxn modelId="{3ABF382D-29AF-459B-B6DB-C62184435790}" type="presParOf" srcId="{9D7B4D74-8C73-4B64-9F4E-70388BF597F5}" destId="{70715511-B806-4672-A1AC-156E6EF33E30}" srcOrd="0" destOrd="0" presId="urn:microsoft.com/office/officeart/2005/8/layout/chevron2"/>
    <dgm:cxn modelId="{300B7955-41A4-4D10-8E7B-50871CECEE34}" type="presParOf" srcId="{70715511-B806-4672-A1AC-156E6EF33E30}" destId="{5CBBAC4B-D451-4930-8C1F-0B2D72759C5C}" srcOrd="0" destOrd="0" presId="urn:microsoft.com/office/officeart/2005/8/layout/chevron2"/>
    <dgm:cxn modelId="{CE292133-4C84-4623-B3A0-247894C63451}" type="presParOf" srcId="{70715511-B806-4672-A1AC-156E6EF33E30}" destId="{30187CD7-C477-4DC0-B68A-3C05F5A94A11}" srcOrd="1" destOrd="0" presId="urn:microsoft.com/office/officeart/2005/8/layout/chevron2"/>
    <dgm:cxn modelId="{2C10B158-5F9E-47A6-BFFF-2745747BA702}" type="presParOf" srcId="{9D7B4D74-8C73-4B64-9F4E-70388BF597F5}" destId="{684A8BD8-3ADE-46CB-8017-5FAF27938251}" srcOrd="1" destOrd="0" presId="urn:microsoft.com/office/officeart/2005/8/layout/chevron2"/>
    <dgm:cxn modelId="{B2EB45E0-969C-470A-AC4E-D936F258EFDD}" type="presParOf" srcId="{9D7B4D74-8C73-4B64-9F4E-70388BF597F5}" destId="{385F9899-F3E8-4683-94C0-4AF5F4E09AF6}" srcOrd="2" destOrd="0" presId="urn:microsoft.com/office/officeart/2005/8/layout/chevron2"/>
    <dgm:cxn modelId="{B62AB708-22D0-4DA2-BE06-6C2E7B8C1D62}" type="presParOf" srcId="{385F9899-F3E8-4683-94C0-4AF5F4E09AF6}" destId="{63145404-BC22-481F-81A9-F357ADEE94CC}" srcOrd="0" destOrd="0" presId="urn:microsoft.com/office/officeart/2005/8/layout/chevron2"/>
    <dgm:cxn modelId="{3F751BCE-4F95-4227-A38F-C438BB2F6C66}" type="presParOf" srcId="{385F9899-F3E8-4683-94C0-4AF5F4E09AF6}" destId="{D6F096FB-E1C5-49FE-9A0E-EFEF5D433922}" srcOrd="1" destOrd="0" presId="urn:microsoft.com/office/officeart/2005/8/layout/chevron2"/>
    <dgm:cxn modelId="{213B6441-C6C4-4F9C-AE3E-141F44E08243}" type="presParOf" srcId="{9D7B4D74-8C73-4B64-9F4E-70388BF597F5}" destId="{E1E065EC-3C51-468D-8FFE-8B9958F553FE}" srcOrd="3" destOrd="0" presId="urn:microsoft.com/office/officeart/2005/8/layout/chevron2"/>
    <dgm:cxn modelId="{AFD15A6E-F69D-4FBB-A9D3-684A7460895E}" type="presParOf" srcId="{9D7B4D74-8C73-4B64-9F4E-70388BF597F5}" destId="{43CFD089-4011-4B81-88A4-EA93E75303BC}" srcOrd="4" destOrd="0" presId="urn:microsoft.com/office/officeart/2005/8/layout/chevron2"/>
    <dgm:cxn modelId="{3F31D8BF-8A0A-4D20-9541-2E4A09174C6A}" type="presParOf" srcId="{43CFD089-4011-4B81-88A4-EA93E75303BC}" destId="{A4F184BB-EA99-416D-9922-8543115F4839}" srcOrd="0" destOrd="0" presId="urn:microsoft.com/office/officeart/2005/8/layout/chevron2"/>
    <dgm:cxn modelId="{EF51AD2C-4740-41F4-BD70-47307729476E}" type="presParOf" srcId="{43CFD089-4011-4B81-88A4-EA93E75303BC}" destId="{6B8FE3CF-3970-4243-A466-09597110E40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B7A01D-21C1-4A73-888E-B9E1AB95717E}" type="doc">
      <dgm:prSet loTypeId="urn:microsoft.com/office/officeart/2005/8/layout/pyramid2" loCatId="list" qsTypeId="urn:microsoft.com/office/officeart/2005/8/quickstyle/simple1" qsCatId="simple" csTypeId="urn:microsoft.com/office/officeart/2005/8/colors/accent1_2" csCatId="accent1" phldr="1"/>
      <dgm:spPr/>
    </dgm:pt>
    <dgm:pt modelId="{C2C613EB-B0E0-4395-97D3-EED3633299A0}">
      <dgm:prSet phldrT="[Text]" custT="1"/>
      <dgm:spPr/>
      <dgm:t>
        <a:bodyPr/>
        <a:lstStyle/>
        <a:p>
          <a:r>
            <a:rPr lang="en-US" sz="1400" b="1" dirty="0" smtClean="0">
              <a:solidFill>
                <a:srgbClr val="0036A2"/>
              </a:solidFill>
            </a:rPr>
            <a:t>INFLATION</a:t>
          </a:r>
          <a:endParaRPr lang="en-US" sz="1400" b="1" dirty="0">
            <a:solidFill>
              <a:srgbClr val="0036A2"/>
            </a:solidFill>
          </a:endParaRPr>
        </a:p>
      </dgm:t>
    </dgm:pt>
    <dgm:pt modelId="{0C2508D9-A7BA-4D5A-B81F-4360DAE536B3}" type="parTrans" cxnId="{41750285-8123-416E-8F03-EA818F9D5558}">
      <dgm:prSet/>
      <dgm:spPr/>
      <dgm:t>
        <a:bodyPr/>
        <a:lstStyle/>
        <a:p>
          <a:endParaRPr lang="en-US"/>
        </a:p>
      </dgm:t>
    </dgm:pt>
    <dgm:pt modelId="{47515825-B932-466A-BD88-5368448472F3}" type="sibTrans" cxnId="{41750285-8123-416E-8F03-EA818F9D5558}">
      <dgm:prSet/>
      <dgm:spPr/>
      <dgm:t>
        <a:bodyPr/>
        <a:lstStyle/>
        <a:p>
          <a:endParaRPr lang="en-US"/>
        </a:p>
      </dgm:t>
    </dgm:pt>
    <dgm:pt modelId="{AF4359C2-B195-420D-BF23-67570F56CE75}">
      <dgm:prSet phldrT="[Text]"/>
      <dgm:spPr/>
      <dgm:t>
        <a:bodyPr/>
        <a:lstStyle/>
        <a:p>
          <a:r>
            <a:rPr lang="en-US" dirty="0" smtClean="0"/>
            <a:t>Consumers buy more</a:t>
          </a:r>
        </a:p>
        <a:p>
          <a:r>
            <a:rPr lang="en-US" dirty="0" smtClean="0"/>
            <a:t>Businesses expand</a:t>
          </a:r>
          <a:endParaRPr lang="en-US" dirty="0"/>
        </a:p>
      </dgm:t>
    </dgm:pt>
    <dgm:pt modelId="{42AA707D-9F08-469E-8BBD-2227C72EC6E3}" type="parTrans" cxnId="{6292D7F8-757E-4F44-8F53-1EF404A0C1AE}">
      <dgm:prSet/>
      <dgm:spPr/>
      <dgm:t>
        <a:bodyPr/>
        <a:lstStyle/>
        <a:p>
          <a:endParaRPr lang="en-US"/>
        </a:p>
      </dgm:t>
    </dgm:pt>
    <dgm:pt modelId="{54198601-AAF0-4B4E-B81F-AD47F111FB6B}" type="sibTrans" cxnId="{6292D7F8-757E-4F44-8F53-1EF404A0C1AE}">
      <dgm:prSet/>
      <dgm:spPr/>
      <dgm:t>
        <a:bodyPr/>
        <a:lstStyle/>
        <a:p>
          <a:endParaRPr lang="en-US"/>
        </a:p>
      </dgm:t>
    </dgm:pt>
    <dgm:pt modelId="{E3B5EF8A-9DFF-4041-A91E-959324E7423D}">
      <dgm:prSet phldrT="[Text]"/>
      <dgm:spPr/>
      <dgm:t>
        <a:bodyPr/>
        <a:lstStyle/>
        <a:p>
          <a:r>
            <a:rPr lang="en-US" dirty="0" smtClean="0"/>
            <a:t>More people are employed</a:t>
          </a:r>
        </a:p>
        <a:p>
          <a:r>
            <a:rPr lang="en-US" dirty="0" smtClean="0"/>
            <a:t>People spend more</a:t>
          </a:r>
          <a:endParaRPr lang="en-US" dirty="0"/>
        </a:p>
      </dgm:t>
    </dgm:pt>
    <dgm:pt modelId="{91397A06-BC4D-44E4-953F-9849839A9F8A}" type="parTrans" cxnId="{0FF546B0-D550-4AD8-BCC6-65713848D549}">
      <dgm:prSet/>
      <dgm:spPr/>
      <dgm:t>
        <a:bodyPr/>
        <a:lstStyle/>
        <a:p>
          <a:endParaRPr lang="en-US"/>
        </a:p>
      </dgm:t>
    </dgm:pt>
    <dgm:pt modelId="{D9BB0B06-7051-4C67-8D35-55FFBADDCC7C}" type="sibTrans" cxnId="{0FF546B0-D550-4AD8-BCC6-65713848D549}">
      <dgm:prSet/>
      <dgm:spPr/>
      <dgm:t>
        <a:bodyPr/>
        <a:lstStyle/>
        <a:p>
          <a:endParaRPr lang="en-US"/>
        </a:p>
      </dgm:t>
    </dgm:pt>
    <dgm:pt modelId="{DF5E50C6-30FD-4B62-88D0-0BC08310DC83}" type="pres">
      <dgm:prSet presAssocID="{CBB7A01D-21C1-4A73-888E-B9E1AB95717E}" presName="compositeShape" presStyleCnt="0">
        <dgm:presLayoutVars>
          <dgm:dir/>
          <dgm:resizeHandles/>
        </dgm:presLayoutVars>
      </dgm:prSet>
      <dgm:spPr/>
    </dgm:pt>
    <dgm:pt modelId="{7B160A6D-8B44-4BC0-836C-BA0D98E2FF0B}" type="pres">
      <dgm:prSet presAssocID="{CBB7A01D-21C1-4A73-888E-B9E1AB95717E}" presName="pyramid" presStyleLbl="node1" presStyleIdx="0" presStyleCnt="1"/>
      <dgm:spPr/>
    </dgm:pt>
    <dgm:pt modelId="{B061D91E-F186-4416-B323-4048F38BC154}" type="pres">
      <dgm:prSet presAssocID="{CBB7A01D-21C1-4A73-888E-B9E1AB95717E}" presName="theList" presStyleCnt="0"/>
      <dgm:spPr/>
    </dgm:pt>
    <dgm:pt modelId="{B85ACC44-8603-41DF-A84D-3860A1222E20}" type="pres">
      <dgm:prSet presAssocID="{C2C613EB-B0E0-4395-97D3-EED3633299A0}" presName="aNode" presStyleLbl="fgAcc1" presStyleIdx="0" presStyleCnt="3">
        <dgm:presLayoutVars>
          <dgm:bulletEnabled val="1"/>
        </dgm:presLayoutVars>
      </dgm:prSet>
      <dgm:spPr/>
      <dgm:t>
        <a:bodyPr/>
        <a:lstStyle/>
        <a:p>
          <a:endParaRPr lang="en-US"/>
        </a:p>
      </dgm:t>
    </dgm:pt>
    <dgm:pt modelId="{BFB54DF1-BA07-450C-83CE-7FF85AB4C29A}" type="pres">
      <dgm:prSet presAssocID="{C2C613EB-B0E0-4395-97D3-EED3633299A0}" presName="aSpace" presStyleCnt="0"/>
      <dgm:spPr/>
    </dgm:pt>
    <dgm:pt modelId="{10575879-A2D5-4923-85C7-34DD99280423}" type="pres">
      <dgm:prSet presAssocID="{AF4359C2-B195-420D-BF23-67570F56CE75}" presName="aNode" presStyleLbl="fgAcc1" presStyleIdx="1" presStyleCnt="3">
        <dgm:presLayoutVars>
          <dgm:bulletEnabled val="1"/>
        </dgm:presLayoutVars>
      </dgm:prSet>
      <dgm:spPr/>
      <dgm:t>
        <a:bodyPr/>
        <a:lstStyle/>
        <a:p>
          <a:endParaRPr lang="en-US"/>
        </a:p>
      </dgm:t>
    </dgm:pt>
    <dgm:pt modelId="{761A3CF1-BAEC-4494-A510-CC38F3FFDA15}" type="pres">
      <dgm:prSet presAssocID="{AF4359C2-B195-420D-BF23-67570F56CE75}" presName="aSpace" presStyleCnt="0"/>
      <dgm:spPr/>
    </dgm:pt>
    <dgm:pt modelId="{DDCC95EF-5F8A-4D47-ABFF-699AEDF71DE9}" type="pres">
      <dgm:prSet presAssocID="{E3B5EF8A-9DFF-4041-A91E-959324E7423D}" presName="aNode" presStyleLbl="fgAcc1" presStyleIdx="2" presStyleCnt="3">
        <dgm:presLayoutVars>
          <dgm:bulletEnabled val="1"/>
        </dgm:presLayoutVars>
      </dgm:prSet>
      <dgm:spPr/>
      <dgm:t>
        <a:bodyPr/>
        <a:lstStyle/>
        <a:p>
          <a:endParaRPr lang="en-US"/>
        </a:p>
      </dgm:t>
    </dgm:pt>
    <dgm:pt modelId="{9261B0C9-3824-4076-A9C8-D8BED826BA80}" type="pres">
      <dgm:prSet presAssocID="{E3B5EF8A-9DFF-4041-A91E-959324E7423D}" presName="aSpace" presStyleCnt="0"/>
      <dgm:spPr/>
    </dgm:pt>
  </dgm:ptLst>
  <dgm:cxnLst>
    <dgm:cxn modelId="{278EA0B6-E679-4417-BF89-BD709837DC24}" type="presOf" srcId="{C2C613EB-B0E0-4395-97D3-EED3633299A0}" destId="{B85ACC44-8603-41DF-A84D-3860A1222E20}" srcOrd="0" destOrd="0" presId="urn:microsoft.com/office/officeart/2005/8/layout/pyramid2"/>
    <dgm:cxn modelId="{95018340-A251-483D-8676-D2346F8FC19D}" type="presOf" srcId="{AF4359C2-B195-420D-BF23-67570F56CE75}" destId="{10575879-A2D5-4923-85C7-34DD99280423}" srcOrd="0" destOrd="0" presId="urn:microsoft.com/office/officeart/2005/8/layout/pyramid2"/>
    <dgm:cxn modelId="{0FF546B0-D550-4AD8-BCC6-65713848D549}" srcId="{CBB7A01D-21C1-4A73-888E-B9E1AB95717E}" destId="{E3B5EF8A-9DFF-4041-A91E-959324E7423D}" srcOrd="2" destOrd="0" parTransId="{91397A06-BC4D-44E4-953F-9849839A9F8A}" sibTransId="{D9BB0B06-7051-4C67-8D35-55FFBADDCC7C}"/>
    <dgm:cxn modelId="{5155F3F8-0AF6-4149-94AC-FCE1D78951B0}" type="presOf" srcId="{CBB7A01D-21C1-4A73-888E-B9E1AB95717E}" destId="{DF5E50C6-30FD-4B62-88D0-0BC08310DC83}" srcOrd="0" destOrd="0" presId="urn:microsoft.com/office/officeart/2005/8/layout/pyramid2"/>
    <dgm:cxn modelId="{6292D7F8-757E-4F44-8F53-1EF404A0C1AE}" srcId="{CBB7A01D-21C1-4A73-888E-B9E1AB95717E}" destId="{AF4359C2-B195-420D-BF23-67570F56CE75}" srcOrd="1" destOrd="0" parTransId="{42AA707D-9F08-469E-8BBD-2227C72EC6E3}" sibTransId="{54198601-AAF0-4B4E-B81F-AD47F111FB6B}"/>
    <dgm:cxn modelId="{41750285-8123-416E-8F03-EA818F9D5558}" srcId="{CBB7A01D-21C1-4A73-888E-B9E1AB95717E}" destId="{C2C613EB-B0E0-4395-97D3-EED3633299A0}" srcOrd="0" destOrd="0" parTransId="{0C2508D9-A7BA-4D5A-B81F-4360DAE536B3}" sibTransId="{47515825-B932-466A-BD88-5368448472F3}"/>
    <dgm:cxn modelId="{78EC267C-03CF-4337-9D41-7C865559B440}" type="presOf" srcId="{E3B5EF8A-9DFF-4041-A91E-959324E7423D}" destId="{DDCC95EF-5F8A-4D47-ABFF-699AEDF71DE9}" srcOrd="0" destOrd="0" presId="urn:microsoft.com/office/officeart/2005/8/layout/pyramid2"/>
    <dgm:cxn modelId="{914E3A60-E92D-4C6F-865D-86C9CF1974A3}" type="presParOf" srcId="{DF5E50C6-30FD-4B62-88D0-0BC08310DC83}" destId="{7B160A6D-8B44-4BC0-836C-BA0D98E2FF0B}" srcOrd="0" destOrd="0" presId="urn:microsoft.com/office/officeart/2005/8/layout/pyramid2"/>
    <dgm:cxn modelId="{2EF03162-0943-4EB9-8D66-8C60A1F8F123}" type="presParOf" srcId="{DF5E50C6-30FD-4B62-88D0-0BC08310DC83}" destId="{B061D91E-F186-4416-B323-4048F38BC154}" srcOrd="1" destOrd="0" presId="urn:microsoft.com/office/officeart/2005/8/layout/pyramid2"/>
    <dgm:cxn modelId="{FB735CD0-07AF-4B12-823D-5C195859B92A}" type="presParOf" srcId="{B061D91E-F186-4416-B323-4048F38BC154}" destId="{B85ACC44-8603-41DF-A84D-3860A1222E20}" srcOrd="0" destOrd="0" presId="urn:microsoft.com/office/officeart/2005/8/layout/pyramid2"/>
    <dgm:cxn modelId="{C03F60A2-8FB6-4D06-936D-1780BEA72126}" type="presParOf" srcId="{B061D91E-F186-4416-B323-4048F38BC154}" destId="{BFB54DF1-BA07-450C-83CE-7FF85AB4C29A}" srcOrd="1" destOrd="0" presId="urn:microsoft.com/office/officeart/2005/8/layout/pyramid2"/>
    <dgm:cxn modelId="{664C6C31-E97C-42CD-A4A4-22D1C94E31CE}" type="presParOf" srcId="{B061D91E-F186-4416-B323-4048F38BC154}" destId="{10575879-A2D5-4923-85C7-34DD99280423}" srcOrd="2" destOrd="0" presId="urn:microsoft.com/office/officeart/2005/8/layout/pyramid2"/>
    <dgm:cxn modelId="{D0A858E0-5370-4B06-BE7D-0D6DE46DCD23}" type="presParOf" srcId="{B061D91E-F186-4416-B323-4048F38BC154}" destId="{761A3CF1-BAEC-4494-A510-CC38F3FFDA15}" srcOrd="3" destOrd="0" presId="urn:microsoft.com/office/officeart/2005/8/layout/pyramid2"/>
    <dgm:cxn modelId="{BBD2C36B-56FE-4B82-BA33-FFAF99B40A97}" type="presParOf" srcId="{B061D91E-F186-4416-B323-4048F38BC154}" destId="{DDCC95EF-5F8A-4D47-ABFF-699AEDF71DE9}" srcOrd="4" destOrd="0" presId="urn:microsoft.com/office/officeart/2005/8/layout/pyramid2"/>
    <dgm:cxn modelId="{F8034949-CACC-491C-A3EE-E1BE190CC5F6}" type="presParOf" srcId="{B061D91E-F186-4416-B323-4048F38BC154}" destId="{9261B0C9-3824-4076-A9C8-D8BED826BA80}"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BAC4B-D451-4930-8C1F-0B2D72759C5C}">
      <dsp:nvSpPr>
        <dsp:cNvPr id="0" name=""/>
        <dsp:cNvSpPr/>
      </dsp:nvSpPr>
      <dsp:spPr>
        <a:xfrm rot="5400000">
          <a:off x="-97286" y="121108"/>
          <a:ext cx="807392" cy="5651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Recession</a:t>
          </a:r>
          <a:endParaRPr lang="en-US" sz="700" kern="1200" dirty="0"/>
        </a:p>
      </dsp:txBody>
      <dsp:txXfrm rot="-5400000">
        <a:off x="23823" y="282586"/>
        <a:ext cx="565174" cy="242218"/>
      </dsp:txXfrm>
    </dsp:sp>
    <dsp:sp modelId="{30187CD7-C477-4DC0-B68A-3C05F5A94A11}">
      <dsp:nvSpPr>
        <dsp:cNvPr id="0" name=""/>
        <dsp:cNvSpPr/>
      </dsp:nvSpPr>
      <dsp:spPr>
        <a:xfrm rot="5400000">
          <a:off x="1620384" y="-985728"/>
          <a:ext cx="524805" cy="26352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Borrowing is difficult</a:t>
          </a:r>
          <a:endParaRPr lang="en-US" sz="1500" kern="1200" dirty="0"/>
        </a:p>
        <a:p>
          <a:pPr marL="114300" lvl="1" indent="-114300" algn="l" defTabSz="666750">
            <a:lnSpc>
              <a:spcPct val="90000"/>
            </a:lnSpc>
            <a:spcBef>
              <a:spcPct val="0"/>
            </a:spcBef>
            <a:spcAft>
              <a:spcPct val="15000"/>
            </a:spcAft>
            <a:buChar char="••"/>
          </a:pPr>
          <a:r>
            <a:rPr lang="en-US" sz="1500" kern="1200" dirty="0" smtClean="0"/>
            <a:t>Consumers buy less</a:t>
          </a:r>
          <a:endParaRPr lang="en-US" sz="1500" kern="1200" dirty="0"/>
        </a:p>
      </dsp:txBody>
      <dsp:txXfrm rot="-5400000">
        <a:off x="565175" y="95100"/>
        <a:ext cx="2609606" cy="473567"/>
      </dsp:txXfrm>
    </dsp:sp>
    <dsp:sp modelId="{63145404-BC22-481F-81A9-F357ADEE94CC}">
      <dsp:nvSpPr>
        <dsp:cNvPr id="0" name=""/>
        <dsp:cNvSpPr/>
      </dsp:nvSpPr>
      <dsp:spPr>
        <a:xfrm rot="5400000">
          <a:off x="-121108" y="784212"/>
          <a:ext cx="807392" cy="5651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Recession</a:t>
          </a:r>
        </a:p>
        <a:p>
          <a:pPr lvl="0" algn="ctr" defTabSz="311150">
            <a:lnSpc>
              <a:spcPct val="90000"/>
            </a:lnSpc>
            <a:spcBef>
              <a:spcPct val="0"/>
            </a:spcBef>
            <a:spcAft>
              <a:spcPct val="35000"/>
            </a:spcAft>
          </a:pPr>
          <a:endParaRPr lang="en-US" sz="700" kern="1200" dirty="0"/>
        </a:p>
      </dsp:txBody>
      <dsp:txXfrm rot="-5400000">
        <a:off x="1" y="945690"/>
        <a:ext cx="565174" cy="242218"/>
      </dsp:txXfrm>
    </dsp:sp>
    <dsp:sp modelId="{D6F096FB-E1C5-49FE-9A0E-EFEF5D433922}">
      <dsp:nvSpPr>
        <dsp:cNvPr id="0" name=""/>
        <dsp:cNvSpPr/>
      </dsp:nvSpPr>
      <dsp:spPr>
        <a:xfrm rot="5400000">
          <a:off x="1620384" y="-392106"/>
          <a:ext cx="524805" cy="26352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Business postpone expansion</a:t>
          </a:r>
          <a:endParaRPr lang="en-US" sz="1500" kern="1200" dirty="0"/>
        </a:p>
        <a:p>
          <a:pPr marL="114300" lvl="1" indent="-114300" algn="l" defTabSz="666750">
            <a:lnSpc>
              <a:spcPct val="90000"/>
            </a:lnSpc>
            <a:spcBef>
              <a:spcPct val="0"/>
            </a:spcBef>
            <a:spcAft>
              <a:spcPct val="15000"/>
            </a:spcAft>
            <a:buChar char="••"/>
          </a:pPr>
          <a:r>
            <a:rPr lang="en-US" sz="1500" kern="1200" dirty="0" smtClean="0"/>
            <a:t>Unemployment increases</a:t>
          </a:r>
          <a:endParaRPr lang="en-US" sz="1500" kern="1200" dirty="0"/>
        </a:p>
      </dsp:txBody>
      <dsp:txXfrm rot="-5400000">
        <a:off x="565175" y="688722"/>
        <a:ext cx="2609606" cy="473567"/>
      </dsp:txXfrm>
    </dsp:sp>
    <dsp:sp modelId="{A4F184BB-EA99-416D-9922-8543115F4839}">
      <dsp:nvSpPr>
        <dsp:cNvPr id="0" name=""/>
        <dsp:cNvSpPr/>
      </dsp:nvSpPr>
      <dsp:spPr>
        <a:xfrm rot="5400000">
          <a:off x="-121108" y="1446274"/>
          <a:ext cx="807392" cy="5651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Recession</a:t>
          </a:r>
        </a:p>
        <a:p>
          <a:pPr lvl="0" algn="ctr" defTabSz="311150">
            <a:lnSpc>
              <a:spcPct val="90000"/>
            </a:lnSpc>
            <a:spcBef>
              <a:spcPct val="0"/>
            </a:spcBef>
            <a:spcAft>
              <a:spcPct val="35000"/>
            </a:spcAft>
          </a:pPr>
          <a:endParaRPr lang="en-US" sz="700" kern="1200" dirty="0"/>
        </a:p>
      </dsp:txBody>
      <dsp:txXfrm rot="-5400000">
        <a:off x="1" y="1607752"/>
        <a:ext cx="565174" cy="242218"/>
      </dsp:txXfrm>
    </dsp:sp>
    <dsp:sp modelId="{6B8FE3CF-3970-4243-A466-09597110E40D}">
      <dsp:nvSpPr>
        <dsp:cNvPr id="0" name=""/>
        <dsp:cNvSpPr/>
      </dsp:nvSpPr>
      <dsp:spPr>
        <a:xfrm rot="5400000">
          <a:off x="1620384" y="269955"/>
          <a:ext cx="524805" cy="26352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Production is reduced</a:t>
          </a:r>
          <a:br>
            <a:rPr lang="en-US" sz="1500" kern="1200" dirty="0" smtClean="0"/>
          </a:br>
          <a:r>
            <a:rPr lang="en-US" sz="1500" b="1" kern="1200" dirty="0" smtClean="0">
              <a:solidFill>
                <a:srgbClr val="FF0000"/>
              </a:solidFill>
            </a:rPr>
            <a:t>RECESSION</a:t>
          </a:r>
          <a:endParaRPr lang="en-US" sz="1500" b="1" kern="1200" dirty="0">
            <a:solidFill>
              <a:srgbClr val="FF0000"/>
            </a:solidFill>
          </a:endParaRPr>
        </a:p>
      </dsp:txBody>
      <dsp:txXfrm rot="-5400000">
        <a:off x="565175" y="1350784"/>
        <a:ext cx="2609606" cy="473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60A6D-8B44-4BC0-836C-BA0D98E2FF0B}">
      <dsp:nvSpPr>
        <dsp:cNvPr id="0" name=""/>
        <dsp:cNvSpPr/>
      </dsp:nvSpPr>
      <dsp:spPr>
        <a:xfrm>
          <a:off x="373380" y="0"/>
          <a:ext cx="2133600" cy="2133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5ACC44-8603-41DF-A84D-3860A1222E20}">
      <dsp:nvSpPr>
        <dsp:cNvPr id="0" name=""/>
        <dsp:cNvSpPr/>
      </dsp:nvSpPr>
      <dsp:spPr>
        <a:xfrm>
          <a:off x="1440180" y="214505"/>
          <a:ext cx="1386840" cy="5050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36A2"/>
              </a:solidFill>
            </a:rPr>
            <a:t>INFLATION</a:t>
          </a:r>
          <a:endParaRPr lang="en-US" sz="1400" b="1" kern="1200" dirty="0">
            <a:solidFill>
              <a:srgbClr val="0036A2"/>
            </a:solidFill>
          </a:endParaRPr>
        </a:p>
      </dsp:txBody>
      <dsp:txXfrm>
        <a:off x="1464835" y="239160"/>
        <a:ext cx="1337530" cy="455753"/>
      </dsp:txXfrm>
    </dsp:sp>
    <dsp:sp modelId="{10575879-A2D5-4923-85C7-34DD99280423}">
      <dsp:nvSpPr>
        <dsp:cNvPr id="0" name=""/>
        <dsp:cNvSpPr/>
      </dsp:nvSpPr>
      <dsp:spPr>
        <a:xfrm>
          <a:off x="1440180" y="782701"/>
          <a:ext cx="1386840" cy="5050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Consumers buy more</a:t>
          </a:r>
        </a:p>
        <a:p>
          <a:pPr lvl="0" algn="ctr" defTabSz="400050">
            <a:lnSpc>
              <a:spcPct val="90000"/>
            </a:lnSpc>
            <a:spcBef>
              <a:spcPct val="0"/>
            </a:spcBef>
            <a:spcAft>
              <a:spcPct val="35000"/>
            </a:spcAft>
          </a:pPr>
          <a:r>
            <a:rPr lang="en-US" sz="900" kern="1200" dirty="0" smtClean="0"/>
            <a:t>Businesses expand</a:t>
          </a:r>
          <a:endParaRPr lang="en-US" sz="900" kern="1200" dirty="0"/>
        </a:p>
      </dsp:txBody>
      <dsp:txXfrm>
        <a:off x="1464835" y="807356"/>
        <a:ext cx="1337530" cy="455753"/>
      </dsp:txXfrm>
    </dsp:sp>
    <dsp:sp modelId="{DDCC95EF-5F8A-4D47-ABFF-699AEDF71DE9}">
      <dsp:nvSpPr>
        <dsp:cNvPr id="0" name=""/>
        <dsp:cNvSpPr/>
      </dsp:nvSpPr>
      <dsp:spPr>
        <a:xfrm>
          <a:off x="1440180" y="1350898"/>
          <a:ext cx="1386840" cy="5050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More people are employed</a:t>
          </a:r>
        </a:p>
        <a:p>
          <a:pPr lvl="0" algn="ctr" defTabSz="400050">
            <a:lnSpc>
              <a:spcPct val="90000"/>
            </a:lnSpc>
            <a:spcBef>
              <a:spcPct val="0"/>
            </a:spcBef>
            <a:spcAft>
              <a:spcPct val="35000"/>
            </a:spcAft>
          </a:pPr>
          <a:r>
            <a:rPr lang="en-US" sz="900" kern="1200" dirty="0" smtClean="0"/>
            <a:t>People spend more</a:t>
          </a:r>
          <a:endParaRPr lang="en-US" sz="900" kern="1200" dirty="0"/>
        </a:p>
      </dsp:txBody>
      <dsp:txXfrm>
        <a:off x="1464835" y="1375553"/>
        <a:ext cx="1337530" cy="4557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CD277-18BE-4A17-94BD-747E569DEA3D}" type="datetimeFigureOut">
              <a:rPr lang="en-US" smtClean="0"/>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0E164-78C4-4B01-8408-86B3020B7C1E}" type="slidenum">
              <a:rPr lang="en-US" smtClean="0"/>
              <a:t>‹#›</a:t>
            </a:fld>
            <a:endParaRPr lang="en-US"/>
          </a:p>
        </p:txBody>
      </p:sp>
    </p:spTree>
    <p:extLst>
      <p:ext uri="{BB962C8B-B14F-4D97-AF65-F5344CB8AC3E}">
        <p14:creationId xmlns:p14="http://schemas.microsoft.com/office/powerpoint/2010/main" val="216273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40E164-78C4-4B01-8408-86B3020B7C1E}" type="slidenum">
              <a:rPr lang="en-US" smtClean="0"/>
              <a:t>11</a:t>
            </a:fld>
            <a:endParaRPr lang="en-US"/>
          </a:p>
        </p:txBody>
      </p:sp>
    </p:spTree>
    <p:extLst>
      <p:ext uri="{BB962C8B-B14F-4D97-AF65-F5344CB8AC3E}">
        <p14:creationId xmlns:p14="http://schemas.microsoft.com/office/powerpoint/2010/main" val="631695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40E164-78C4-4B01-8408-86B3020B7C1E}" type="slidenum">
              <a:rPr lang="en-US" smtClean="0"/>
              <a:t>13</a:t>
            </a:fld>
            <a:endParaRPr lang="en-US"/>
          </a:p>
        </p:txBody>
      </p:sp>
    </p:spTree>
    <p:extLst>
      <p:ext uri="{BB962C8B-B14F-4D97-AF65-F5344CB8AC3E}">
        <p14:creationId xmlns:p14="http://schemas.microsoft.com/office/powerpoint/2010/main" val="424824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7F7DF-6099-492C-950A-1D679897E45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7F7DF-6099-492C-950A-1D679897E456}"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07F7DF-6099-492C-950A-1D679897E456}"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7F7DF-6099-492C-950A-1D679897E456}"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7F7DF-6099-492C-950A-1D679897E456}"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F7DF-6099-492C-950A-1D679897E456}"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F7DF-6099-492C-950A-1D679897E456}"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07F7DF-6099-492C-950A-1D679897E456}" type="datetimeFigureOut">
              <a:rPr lang="en-US" smtClean="0"/>
              <a:t>1/14/2016</a:t>
            </a:fld>
            <a:endParaRPr lang="en-US"/>
          </a:p>
        </p:txBody>
      </p:sp>
      <p:sp>
        <p:nvSpPr>
          <p:cNvPr id="9" name="Slide Number Placeholder 8"/>
          <p:cNvSpPr>
            <a:spLocks noGrp="1"/>
          </p:cNvSpPr>
          <p:nvPr>
            <p:ph type="sldNum" sz="quarter" idx="11"/>
          </p:nvPr>
        </p:nvSpPr>
        <p:spPr/>
        <p:txBody>
          <a:bodyPr/>
          <a:lstStyle/>
          <a:p>
            <a:fld id="{36F6A40B-4763-4A35-9D31-442E810D3A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6F6A40B-4763-4A35-9D31-442E810D3A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07F7DF-6099-492C-950A-1D679897E456}" type="datetimeFigureOut">
              <a:rPr lang="en-US" smtClean="0"/>
              <a:t>1/14/2016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hasepaymentech.com/faq_emv_chip_card_technology.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543800" cy="2898775"/>
          </a:xfrm>
        </p:spPr>
        <p:txBody>
          <a:bodyPr>
            <a:normAutofit fontScale="90000"/>
          </a:bodyPr>
          <a:lstStyle/>
          <a:p>
            <a:r>
              <a:rPr lang="en-US" sz="5400" dirty="0"/>
              <a:t>Selecting Financial Services and Institutions </a:t>
            </a:r>
            <a:r>
              <a:rPr lang="en-US" sz="3200" dirty="0"/>
              <a:t>(section 5.1)</a:t>
            </a:r>
            <a:r>
              <a:rPr lang="en-US" sz="2800" dirty="0" smtClean="0"/>
              <a:t/>
            </a:r>
            <a:br>
              <a:rPr lang="en-US" sz="2800" dirty="0" smtClean="0"/>
            </a:br>
            <a:r>
              <a:rPr lang="es-ES" sz="3600" dirty="0">
                <a:solidFill>
                  <a:srgbClr val="0036A2"/>
                </a:solidFill>
              </a:rPr>
              <a:t>Selección de Servicios Financieros e Instituciones ( sección 5.1)</a:t>
            </a:r>
            <a:endParaRPr lang="en-US" sz="5300" dirty="0">
              <a:solidFill>
                <a:srgbClr val="0036A2"/>
              </a:solidFill>
            </a:endParaRPr>
          </a:p>
        </p:txBody>
      </p:sp>
      <p:sp>
        <p:nvSpPr>
          <p:cNvPr id="3" name="Subtitle 2"/>
          <p:cNvSpPr>
            <a:spLocks noGrp="1"/>
          </p:cNvSpPr>
          <p:nvPr>
            <p:ph type="subTitle" idx="1"/>
          </p:nvPr>
        </p:nvSpPr>
        <p:spPr/>
        <p:txBody>
          <a:bodyPr/>
          <a:lstStyle/>
          <a:p>
            <a:r>
              <a:rPr lang="en-US" dirty="0" smtClean="0">
                <a:solidFill>
                  <a:srgbClr val="FF0000"/>
                </a:solidFill>
              </a:rPr>
              <a:t>Mr. Kardhashi 2015- 2016</a:t>
            </a:r>
          </a:p>
          <a:p>
            <a:endParaRPr lang="en-US" dirty="0" smtClean="0"/>
          </a:p>
          <a:p>
            <a:endParaRPr lang="en-US" dirty="0"/>
          </a:p>
        </p:txBody>
      </p:sp>
    </p:spTree>
    <p:extLst>
      <p:ext uri="{BB962C8B-B14F-4D97-AF65-F5344CB8AC3E}">
        <p14:creationId xmlns:p14="http://schemas.microsoft.com/office/powerpoint/2010/main" val="63705458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Selecting Financial Services and Institutions </a:t>
            </a:r>
            <a:r>
              <a:rPr lang="en-US" sz="1400" dirty="0"/>
              <a:t>(section 5.1)</a:t>
            </a:r>
            <a:r>
              <a:rPr lang="en-US" sz="1200" dirty="0"/>
              <a:t/>
            </a:r>
            <a:br>
              <a:rPr lang="en-US" sz="1200" dirty="0"/>
            </a:br>
            <a:r>
              <a:rPr lang="en-US" sz="1200" dirty="0"/>
              <a:t/>
            </a:r>
            <a:br>
              <a:rPr lang="en-US" sz="1200" dirty="0"/>
            </a:b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1200" dirty="0"/>
          </a:p>
        </p:txBody>
      </p:sp>
      <p:sp>
        <p:nvSpPr>
          <p:cNvPr id="3" name="Content Placeholder 2"/>
          <p:cNvSpPr>
            <a:spLocks noGrp="1"/>
          </p:cNvSpPr>
          <p:nvPr>
            <p:ph idx="1"/>
          </p:nvPr>
        </p:nvSpPr>
        <p:spPr>
          <a:xfrm>
            <a:off x="457200" y="1828800"/>
            <a:ext cx="7620000" cy="4572000"/>
          </a:xfrm>
        </p:spPr>
        <p:txBody>
          <a:bodyPr>
            <a:normAutofit fontScale="77500" lnSpcReduction="20000"/>
          </a:bodyPr>
          <a:lstStyle/>
          <a:p>
            <a:pPr marL="114300" indent="0">
              <a:buNone/>
            </a:pPr>
            <a:r>
              <a:rPr lang="en-US" sz="2000" dirty="0" smtClean="0"/>
              <a:t>To use an ATM for banking, you must apply for a card from your financial institution. This card, called </a:t>
            </a:r>
            <a:r>
              <a:rPr lang="en-US" sz="2000" b="1" dirty="0" smtClean="0">
                <a:solidFill>
                  <a:srgbClr val="FF0000"/>
                </a:solidFill>
              </a:rPr>
              <a:t>a</a:t>
            </a:r>
            <a:r>
              <a:rPr lang="en-US" sz="2000" dirty="0" smtClean="0">
                <a:solidFill>
                  <a:srgbClr val="FF0000"/>
                </a:solidFill>
              </a:rPr>
              <a:t> </a:t>
            </a:r>
            <a:r>
              <a:rPr lang="en-US" sz="2000" b="1" dirty="0" smtClean="0">
                <a:solidFill>
                  <a:srgbClr val="FF0000"/>
                </a:solidFill>
              </a:rPr>
              <a:t>debit card </a:t>
            </a:r>
            <a:r>
              <a:rPr lang="en-US" sz="2000" dirty="0" smtClean="0"/>
              <a:t>or cash card, allows you to withdraw money of pay for purchases from your checking or savings account. The card also allows you to access the machine for other purposes. Some financial institutions may charge  a small fee for the use of the card. Unlike credit card, a debit card enables you to spend only the money that you have in your account.</a:t>
            </a:r>
            <a:br>
              <a:rPr lang="en-US" sz="2000" dirty="0" smtClean="0"/>
            </a:br>
            <a:endParaRPr lang="en-US" sz="2000" dirty="0" smtClean="0"/>
          </a:p>
          <a:p>
            <a:pPr marL="114300" indent="0">
              <a:buNone/>
            </a:pPr>
            <a:r>
              <a:rPr lang="es-ES" sz="1800" dirty="0">
                <a:solidFill>
                  <a:srgbClr val="0036A2"/>
                </a:solidFill>
              </a:rPr>
              <a:t>Para utilizar un cajero automático para la banca , debe solicitar una carta de tu institución financiera. Esta tarjeta , llamada una tarjeta de débito o tarjeta de dinero en efectivo, le permite retirar dinero de pago para las compras de su cuenta corriente o cuenta de ahorros. La tarjeta también le permite acceder a la máquina para otros fines. Algunas instituciones financieras pueden cobrar una pequeña tarifa por el uso de la tarjeta. A diferencia de tarjeta de crédito, una tarjeta de débito le permite gastar sólo el dinero que usted tiene en su </a:t>
            </a:r>
            <a:r>
              <a:rPr lang="es-ES" sz="1800" dirty="0" smtClean="0">
                <a:solidFill>
                  <a:srgbClr val="0036A2"/>
                </a:solidFill>
              </a:rPr>
              <a:t>cuenta.</a:t>
            </a:r>
            <a:br>
              <a:rPr lang="es-ES" sz="1800" dirty="0" smtClean="0">
                <a:solidFill>
                  <a:srgbClr val="0036A2"/>
                </a:solidFill>
              </a:rPr>
            </a:br>
            <a:endParaRPr lang="en-US" sz="1800" dirty="0" smtClean="0">
              <a:solidFill>
                <a:srgbClr val="0036A2"/>
              </a:solidFill>
            </a:endParaRPr>
          </a:p>
          <a:p>
            <a:pPr marL="114300" indent="0">
              <a:buNone/>
            </a:pPr>
            <a:r>
              <a:rPr lang="en-US" sz="2000" dirty="0" smtClean="0"/>
              <a:t>When you use your debit card, the computer will ask you to enter your personal identification number (PIN). Do not give this number to anyone else. It is a good idea to memorize it rather than write it down. Never keep your PIN with your debit card. If your card is lost of stolen along with your PIN, anyone else could take money from your account!</a:t>
            </a:r>
          </a:p>
          <a:p>
            <a:pPr marL="114300" indent="0">
              <a:buNone/>
            </a:pPr>
            <a:r>
              <a:rPr lang="es-ES" sz="1800" dirty="0">
                <a:solidFill>
                  <a:srgbClr val="0036A2"/>
                </a:solidFill>
              </a:rPr>
              <a:t>Cuando usted utiliza su tarjeta de débito , el ordenador le pedirá que introduzca su número de identificación personal ( PIN ) . No le dé este número a nadie más. Es una buena idea para memorizarlo en lugar de escribirlo. Nunca guarde su PIN con su tarjeta de débito . Si su tarjeta se pierde de robo junto con su PIN , nadie más podría tomar dinero de su </a:t>
            </a:r>
            <a:r>
              <a:rPr lang="es-ES" sz="1800" dirty="0" smtClean="0">
                <a:solidFill>
                  <a:srgbClr val="0036A2"/>
                </a:solidFill>
              </a:rPr>
              <a:t>cuenta!</a:t>
            </a:r>
            <a:endParaRPr lang="en-US" sz="2000" dirty="0" smtClean="0">
              <a:solidFill>
                <a:srgbClr val="0036A2"/>
              </a:solidFill>
            </a:endParaRPr>
          </a:p>
        </p:txBody>
      </p:sp>
    </p:spTree>
    <p:extLst>
      <p:ext uri="{BB962C8B-B14F-4D97-AF65-F5344CB8AC3E}">
        <p14:creationId xmlns:p14="http://schemas.microsoft.com/office/powerpoint/2010/main" val="3362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Autofit/>
          </a:bodyPr>
          <a:lstStyle/>
          <a:p>
            <a:r>
              <a:rPr lang="en-US" sz="2800" dirty="0"/>
              <a:t>Selecting Financial Services and Institutions </a:t>
            </a:r>
            <a:r>
              <a:rPr lang="en-US" sz="1400" dirty="0"/>
              <a:t>(section 5.1)</a:t>
            </a:r>
            <a:r>
              <a:rPr lang="en-US" sz="1200" dirty="0"/>
              <a:t/>
            </a:r>
            <a:br>
              <a:rPr lang="en-US" sz="1200" dirty="0"/>
            </a:b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1200" dirty="0"/>
          </a:p>
        </p:txBody>
      </p:sp>
      <p:sp>
        <p:nvSpPr>
          <p:cNvPr id="3" name="Content Placeholder 2"/>
          <p:cNvSpPr>
            <a:spLocks noGrp="1"/>
          </p:cNvSpPr>
          <p:nvPr>
            <p:ph idx="1"/>
          </p:nvPr>
        </p:nvSpPr>
        <p:spPr>
          <a:xfrm>
            <a:off x="457200" y="1905000"/>
            <a:ext cx="7620000" cy="4572000"/>
          </a:xfrm>
        </p:spPr>
        <p:txBody>
          <a:bodyPr numCol="1">
            <a:normAutofit fontScale="85000" lnSpcReduction="20000"/>
          </a:bodyPr>
          <a:lstStyle/>
          <a:p>
            <a:pPr marL="114300" indent="0">
              <a:buNone/>
            </a:pPr>
            <a:r>
              <a:rPr lang="en-US" sz="2400" b="1" dirty="0">
                <a:solidFill>
                  <a:srgbClr val="0036A2"/>
                </a:solidFill>
              </a:rPr>
              <a:t>ATM </a:t>
            </a:r>
            <a:r>
              <a:rPr lang="en-US" sz="2400" b="1" dirty="0" smtClean="0">
                <a:solidFill>
                  <a:srgbClr val="0036A2"/>
                </a:solidFill>
              </a:rPr>
              <a:t>FEES </a:t>
            </a:r>
            <a:r>
              <a:rPr lang="en-US" sz="2000" dirty="0" smtClean="0">
                <a:solidFill>
                  <a:srgbClr val="0036A2"/>
                </a:solidFill>
              </a:rPr>
              <a:t>(</a:t>
            </a:r>
            <a:r>
              <a:rPr lang="es-ES" sz="2000" dirty="0">
                <a:solidFill>
                  <a:srgbClr val="0036A2"/>
                </a:solidFill>
              </a:rPr>
              <a:t>HONORARIOS </a:t>
            </a:r>
            <a:r>
              <a:rPr lang="es-ES" sz="2000" dirty="0" smtClean="0">
                <a:solidFill>
                  <a:srgbClr val="0036A2"/>
                </a:solidFill>
              </a:rPr>
              <a:t>ATM)</a:t>
            </a:r>
            <a:endParaRPr lang="en-US" sz="2000" dirty="0" smtClean="0">
              <a:solidFill>
                <a:srgbClr val="0036A2"/>
              </a:solidFill>
            </a:endParaRPr>
          </a:p>
          <a:p>
            <a:pPr marL="114300" indent="0">
              <a:buNone/>
            </a:pPr>
            <a:r>
              <a:rPr lang="en-US" sz="2400" dirty="0" smtClean="0"/>
              <a:t>The fees that financial institution charge for the convenience of using an ATM can add up over time. You may feel that benefit is worth the cost. However, you might consider these suggestions:</a:t>
            </a:r>
            <a:br>
              <a:rPr lang="en-US" sz="2400" dirty="0" smtClean="0"/>
            </a:br>
            <a:r>
              <a:rPr lang="es-ES" sz="1700" dirty="0">
                <a:solidFill>
                  <a:srgbClr val="0036A2"/>
                </a:solidFill>
              </a:rPr>
              <a:t>Los honorarios que cobran entidad financiera para la conveniencia de utilizar un cajero automático puede aumentar con el tiempo . Usted puede sentir que el beneficio vale la pena el costo. Sin embargo, usted puede ser que considere estas sugerencias </a:t>
            </a:r>
            <a:r>
              <a:rPr lang="es-ES" sz="1700" dirty="0" smtClean="0">
                <a:solidFill>
                  <a:srgbClr val="0036A2"/>
                </a:solidFill>
              </a:rPr>
              <a:t>:</a:t>
            </a:r>
            <a:br>
              <a:rPr lang="es-ES" sz="1700" dirty="0" smtClean="0">
                <a:solidFill>
                  <a:srgbClr val="0036A2"/>
                </a:solidFill>
              </a:rPr>
            </a:br>
            <a:endParaRPr lang="en-US" sz="2400" dirty="0" smtClean="0">
              <a:solidFill>
                <a:srgbClr val="0036A2"/>
              </a:solidFill>
            </a:endParaRPr>
          </a:p>
          <a:p>
            <a:r>
              <a:rPr lang="en-US" sz="2000" dirty="0" smtClean="0"/>
              <a:t>Compare ATM fees before opening an account. Be sure to get the list of fees in writing.</a:t>
            </a:r>
            <a:br>
              <a:rPr lang="en-US" sz="2000" dirty="0" smtClean="0"/>
            </a:br>
            <a:r>
              <a:rPr lang="es-ES" sz="1800" dirty="0">
                <a:solidFill>
                  <a:srgbClr val="0036A2"/>
                </a:solidFill>
              </a:rPr>
              <a:t>Comparar cargos de cajeros automáticos antes de abrir una cuenta. Asegúrese de obtener la lista de honorarios por escrito.</a:t>
            </a:r>
            <a:endParaRPr lang="en-US" sz="2000" dirty="0" smtClean="0">
              <a:solidFill>
                <a:srgbClr val="0036A2"/>
              </a:solidFill>
            </a:endParaRPr>
          </a:p>
          <a:p>
            <a:r>
              <a:rPr lang="en-US" sz="2000" dirty="0" smtClean="0"/>
              <a:t>Use your own bank’s machines to avoid the additional fees that other banks charge when you use their machines.</a:t>
            </a:r>
            <a:br>
              <a:rPr lang="en-US" sz="2000" dirty="0" smtClean="0"/>
            </a:br>
            <a:r>
              <a:rPr lang="es-ES" sz="1800" dirty="0">
                <a:solidFill>
                  <a:srgbClr val="0036A2"/>
                </a:solidFill>
              </a:rPr>
              <a:t>Use máquinas de su propio banco para evitar los cargos adicionales que otros bancos cobran cuando usa sus máquinas.</a:t>
            </a:r>
            <a:endParaRPr lang="en-US" sz="2000" dirty="0" smtClean="0">
              <a:solidFill>
                <a:srgbClr val="0036A2"/>
              </a:solidFill>
            </a:endParaRPr>
          </a:p>
          <a:p>
            <a:r>
              <a:rPr lang="en-US" sz="2000" dirty="0" smtClean="0"/>
              <a:t>Consider using personal checks, traveler’s checks, credit cards, and prepaid cash cards when you are away from home.</a:t>
            </a:r>
            <a:br>
              <a:rPr lang="en-US" sz="2000" dirty="0" smtClean="0"/>
            </a:br>
            <a:r>
              <a:rPr lang="es-ES" sz="1800" dirty="0">
                <a:solidFill>
                  <a:srgbClr val="0036A2"/>
                </a:solidFill>
              </a:rPr>
              <a:t>Considere el uso de cheques personales , cheques de viajero , tarjetas de crédito y tarjetas de débito de prepago cuando se está fuera de casa.</a:t>
            </a:r>
            <a:endParaRPr lang="en-US" sz="2000" dirty="0">
              <a:solidFill>
                <a:srgbClr val="0036A2"/>
              </a:solidFill>
            </a:endParaRPr>
          </a:p>
          <a:p>
            <a:endParaRPr lang="en-US" sz="2000" dirty="0" smtClean="0"/>
          </a:p>
          <a:p>
            <a:endParaRPr lang="en-US" sz="2000" dirty="0"/>
          </a:p>
          <a:p>
            <a:endParaRPr lang="en-US" sz="1900" i="1" dirty="0" smtClean="0">
              <a:solidFill>
                <a:srgbClr val="0036A2"/>
              </a:solidFill>
              <a:latin typeface="Arial" pitchFamily="34" charset="0"/>
              <a:cs typeface="Arial" pitchFamily="34" charset="0"/>
            </a:endParaRPr>
          </a:p>
        </p:txBody>
      </p:sp>
    </p:spTree>
    <p:extLst>
      <p:ext uri="{BB962C8B-B14F-4D97-AF65-F5344CB8AC3E}">
        <p14:creationId xmlns:p14="http://schemas.microsoft.com/office/powerpoint/2010/main" val="35682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Selecting Financial Services and Institutions </a:t>
            </a:r>
            <a:r>
              <a:rPr lang="en-US" sz="1400" dirty="0"/>
              <a:t>(section 5.1)</a:t>
            </a:r>
            <a:r>
              <a:rPr lang="en-US" sz="1200" dirty="0"/>
              <a:t/>
            </a:r>
            <a:br>
              <a:rPr lang="en-US" sz="1200" dirty="0"/>
            </a:b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1600" dirty="0">
              <a:solidFill>
                <a:srgbClr val="FF0000"/>
              </a:solidFill>
            </a:endParaRPr>
          </a:p>
        </p:txBody>
      </p:sp>
      <p:sp>
        <p:nvSpPr>
          <p:cNvPr id="3" name="Content Placeholder 2"/>
          <p:cNvSpPr>
            <a:spLocks noGrp="1"/>
          </p:cNvSpPr>
          <p:nvPr>
            <p:ph idx="1"/>
          </p:nvPr>
        </p:nvSpPr>
        <p:spPr>
          <a:xfrm>
            <a:off x="457200" y="1828800"/>
            <a:ext cx="7620000" cy="4572000"/>
          </a:xfrm>
        </p:spPr>
        <p:txBody>
          <a:bodyPr>
            <a:normAutofit fontScale="92500" lnSpcReduction="20000"/>
          </a:bodyPr>
          <a:lstStyle/>
          <a:p>
            <a:pPr marL="114300" indent="0">
              <a:buNone/>
            </a:pPr>
            <a:r>
              <a:rPr lang="en-US" sz="2000" b="1" dirty="0" smtClean="0">
                <a:solidFill>
                  <a:srgbClr val="0036A2"/>
                </a:solidFill>
              </a:rPr>
              <a:t>LOST DEBIT CARDS </a:t>
            </a:r>
            <a:r>
              <a:rPr lang="en-US" sz="1800" dirty="0" smtClean="0">
                <a:solidFill>
                  <a:srgbClr val="0036A2"/>
                </a:solidFill>
              </a:rPr>
              <a:t>(</a:t>
            </a:r>
            <a:r>
              <a:rPr lang="es-ES" sz="1800" dirty="0">
                <a:solidFill>
                  <a:srgbClr val="0036A2"/>
                </a:solidFill>
              </a:rPr>
              <a:t>TARJETAS DE DÉBITO </a:t>
            </a:r>
            <a:r>
              <a:rPr lang="es-ES" sz="1800" dirty="0" smtClean="0">
                <a:solidFill>
                  <a:srgbClr val="0036A2"/>
                </a:solidFill>
              </a:rPr>
              <a:t>PERDIDOS)</a:t>
            </a:r>
            <a:endParaRPr lang="en-US" sz="2000" dirty="0" smtClean="0">
              <a:solidFill>
                <a:srgbClr val="0036A2"/>
              </a:solidFill>
            </a:endParaRPr>
          </a:p>
          <a:p>
            <a:pPr marL="114300" indent="0">
              <a:buNone/>
            </a:pPr>
            <a:r>
              <a:rPr lang="en-US" sz="2000" dirty="0" smtClean="0"/>
              <a:t>If you lose your debit card, or if it is stolen, let your bank know immediately. If you notify the institution within two days of loosing your card, you can be help responsible for only $50 of any unauthorized use. If you wait longer, you may be held responsible for as much as $500 for its unauthorized use for up to 60 days. Beyond that time, your liability may be unlimited. Some card issuers, however may hold you responsible for only $50, regardless of when you report it. Check with your card issuer.</a:t>
            </a:r>
            <a:br>
              <a:rPr lang="en-US" sz="2000" dirty="0" smtClean="0"/>
            </a:br>
            <a:r>
              <a:rPr lang="en-US" sz="2000" dirty="0" smtClean="0"/>
              <a:t/>
            </a:r>
            <a:br>
              <a:rPr lang="en-US" sz="2000" dirty="0" smtClean="0"/>
            </a:br>
            <a:r>
              <a:rPr lang="es-ES" sz="2000" dirty="0">
                <a:solidFill>
                  <a:srgbClr val="0036A2"/>
                </a:solidFill>
              </a:rPr>
              <a:t>Si pierde su tarjeta de débito , o en caso de robo , deje que su banco sabe inmediatamente. Si notifica a la institución dentro de los dos días de perder su tarjeta, usted puede ser responsable de ayudar a sólo $ 50 de cualquier uso no autorizado . Si espera más , usted puede ser responsable de hasta $ 500 para su uso no autorizado durante un máximo de 60 días . Más allá de ese momento , su responsabilidad puede ser ilimitado. Algunos emisores de tarjetas , sin embargo pueden hacerte responsable por sólo $ 50, independientemente del momento en que denunciarlo. Verifique con el emisor de su tarjeta.</a:t>
            </a:r>
            <a:endParaRPr lang="en-US" sz="2000" dirty="0">
              <a:solidFill>
                <a:srgbClr val="0036A2"/>
              </a:solidFill>
            </a:endParaRPr>
          </a:p>
        </p:txBody>
      </p:sp>
    </p:spTree>
    <p:extLst>
      <p:ext uri="{BB962C8B-B14F-4D97-AF65-F5344CB8AC3E}">
        <p14:creationId xmlns:p14="http://schemas.microsoft.com/office/powerpoint/2010/main" val="947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lstStyle/>
          <a:p>
            <a:r>
              <a:rPr lang="en-US" sz="2800" dirty="0"/>
              <a:t>Selecting Financial Services and Institutions </a:t>
            </a:r>
            <a:r>
              <a:rPr lang="en-US" sz="1400" dirty="0"/>
              <a:t>(section 5.1)</a:t>
            </a:r>
            <a:r>
              <a:rPr lang="en-US" sz="1200" dirty="0"/>
              <a:t/>
            </a:r>
            <a:br>
              <a:rPr lang="en-US" sz="1200" dirty="0"/>
            </a:b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1200" dirty="0"/>
          </a:p>
        </p:txBody>
      </p:sp>
      <p:sp>
        <p:nvSpPr>
          <p:cNvPr id="3" name="Content Placeholder 2"/>
          <p:cNvSpPr>
            <a:spLocks noGrp="1"/>
          </p:cNvSpPr>
          <p:nvPr>
            <p:ph idx="1"/>
          </p:nvPr>
        </p:nvSpPr>
        <p:spPr>
          <a:xfrm>
            <a:off x="457200" y="1981200"/>
            <a:ext cx="7620000" cy="4572000"/>
          </a:xfrm>
          <a:ln>
            <a:solidFill>
              <a:schemeClr val="accent1"/>
            </a:solidFill>
          </a:ln>
        </p:spPr>
        <p:txBody>
          <a:bodyPr>
            <a:normAutofit fontScale="85000" lnSpcReduction="20000"/>
          </a:bodyPr>
          <a:lstStyle/>
          <a:p>
            <a:pPr marL="114300" indent="0">
              <a:buNone/>
            </a:pPr>
            <a:r>
              <a:rPr lang="en-US" sz="2400" b="1" dirty="0" smtClean="0">
                <a:solidFill>
                  <a:srgbClr val="0036A2"/>
                </a:solidFill>
              </a:rPr>
              <a:t>Plastic Payments </a:t>
            </a:r>
            <a:r>
              <a:rPr lang="en-US" sz="2000" dirty="0" smtClean="0">
                <a:solidFill>
                  <a:srgbClr val="0036A2"/>
                </a:solidFill>
              </a:rPr>
              <a:t>(</a:t>
            </a:r>
            <a:r>
              <a:rPr lang="es-ES" sz="2000" dirty="0">
                <a:solidFill>
                  <a:srgbClr val="0036A2"/>
                </a:solidFill>
              </a:rPr>
              <a:t>Los pagos de </a:t>
            </a:r>
            <a:r>
              <a:rPr lang="es-ES" sz="2000" dirty="0" smtClean="0">
                <a:solidFill>
                  <a:srgbClr val="0036A2"/>
                </a:solidFill>
              </a:rPr>
              <a:t>plástico)</a:t>
            </a:r>
            <a:r>
              <a:rPr lang="en-US" sz="2400" b="1" i="1" dirty="0">
                <a:solidFill>
                  <a:srgbClr val="0036A2"/>
                </a:solidFill>
              </a:rPr>
              <a:t/>
            </a:r>
            <a:br>
              <a:rPr lang="en-US" sz="2400" b="1" i="1" dirty="0">
                <a:solidFill>
                  <a:srgbClr val="0036A2"/>
                </a:solidFill>
              </a:rPr>
            </a:br>
            <a:r>
              <a:rPr lang="en-US" sz="2000" dirty="0" smtClean="0"/>
              <a:t>Although cash and checks are still very common methods of paying for goods and services, various access cards are also gaining acceptance. The latest one is </a:t>
            </a:r>
            <a:r>
              <a:rPr lang="en-US" sz="2000" b="1" dirty="0" smtClean="0">
                <a:solidFill>
                  <a:srgbClr val="FF0000"/>
                </a:solidFill>
              </a:rPr>
              <a:t>chip-card technology.</a:t>
            </a:r>
            <a:br>
              <a:rPr lang="en-US" sz="2000" b="1" dirty="0" smtClean="0">
                <a:solidFill>
                  <a:srgbClr val="FF0000"/>
                </a:solidFill>
              </a:rPr>
            </a:br>
            <a:r>
              <a:rPr lang="es-ES" sz="2000" dirty="0">
                <a:solidFill>
                  <a:srgbClr val="0036A2"/>
                </a:solidFill>
              </a:rPr>
              <a:t>Aunque efectivo y cheques siguen siendo métodos muy comunes de pagar por bienes y servicios , diversas tarjetas de acceso también están ganando aceptación. El último de ellos es </a:t>
            </a:r>
            <a:r>
              <a:rPr lang="es-ES" sz="2000" dirty="0">
                <a:solidFill>
                  <a:srgbClr val="FF0000"/>
                </a:solidFill>
              </a:rPr>
              <a:t>la tecnología de chip -</a:t>
            </a:r>
            <a:r>
              <a:rPr lang="es-ES" sz="2000" dirty="0" err="1">
                <a:solidFill>
                  <a:srgbClr val="FF0000"/>
                </a:solidFill>
              </a:rPr>
              <a:t>card</a:t>
            </a:r>
            <a:r>
              <a:rPr lang="es-ES" sz="2000" dirty="0">
                <a:solidFill>
                  <a:srgbClr val="FF0000"/>
                </a:solidFill>
              </a:rPr>
              <a:t> </a:t>
            </a:r>
            <a:r>
              <a:rPr lang="es-ES" sz="2000" dirty="0">
                <a:solidFill>
                  <a:srgbClr val="0036A2"/>
                </a:solidFill>
              </a:rPr>
              <a:t>.</a:t>
            </a:r>
            <a:endParaRPr lang="en-US" sz="2000" b="1" dirty="0" smtClean="0">
              <a:solidFill>
                <a:srgbClr val="0036A2"/>
              </a:solidFill>
            </a:endParaRPr>
          </a:p>
          <a:p>
            <a:r>
              <a:rPr lang="en-US" sz="2000" b="1" dirty="0" smtClean="0">
                <a:solidFill>
                  <a:srgbClr val="0036A2"/>
                </a:solidFill>
              </a:rPr>
              <a:t>Point – of – sale transactions </a:t>
            </a:r>
            <a:r>
              <a:rPr lang="en-US" sz="1900" dirty="0" smtClean="0">
                <a:solidFill>
                  <a:srgbClr val="0036A2"/>
                </a:solidFill>
              </a:rPr>
              <a:t>(</a:t>
            </a:r>
            <a:r>
              <a:rPr lang="es-ES" sz="1700" dirty="0">
                <a:solidFill>
                  <a:srgbClr val="0036A2"/>
                </a:solidFill>
              </a:rPr>
              <a:t>Punto - de - operaciones de </a:t>
            </a:r>
            <a:r>
              <a:rPr lang="es-ES" sz="1700" dirty="0" smtClean="0">
                <a:solidFill>
                  <a:srgbClr val="0036A2"/>
                </a:solidFill>
              </a:rPr>
              <a:t>venta)</a:t>
            </a:r>
            <a:r>
              <a:rPr lang="en-US" sz="2000" b="1" dirty="0" smtClean="0">
                <a:solidFill>
                  <a:srgbClr val="0036A2"/>
                </a:solidFill>
              </a:rPr>
              <a:t/>
            </a:r>
            <a:br>
              <a:rPr lang="en-US" sz="2000" b="1" dirty="0" smtClean="0">
                <a:solidFill>
                  <a:srgbClr val="0036A2"/>
                </a:solidFill>
              </a:rPr>
            </a:br>
            <a:r>
              <a:rPr lang="en-US" sz="2000" dirty="0" smtClean="0"/>
              <a:t>In a </a:t>
            </a:r>
            <a:r>
              <a:rPr lang="en-US" sz="2000" b="1" dirty="0" smtClean="0">
                <a:solidFill>
                  <a:srgbClr val="FF0000"/>
                </a:solidFill>
              </a:rPr>
              <a:t>point – sale transaction, </a:t>
            </a:r>
            <a:r>
              <a:rPr lang="en-US" sz="2000" dirty="0" smtClean="0"/>
              <a:t>you use a debit card to purchase an item or a service at a retail store, in a restaurant, or elsewhere. Financial institutions offer two types of cards for these transactions: </a:t>
            </a:r>
            <a:r>
              <a:rPr lang="en-US" sz="2000" dirty="0" smtClean="0">
                <a:solidFill>
                  <a:srgbClr val="0036A2"/>
                </a:solidFill>
              </a:rPr>
              <a:t>online and offline</a:t>
            </a:r>
            <a:r>
              <a:rPr lang="en-US" sz="2000" dirty="0" smtClean="0"/>
              <a:t>. An online card works like an ATM card. You have to use your PIN to authorize the payment, and the money is transferred from your account instantly. Charges made with  the offline card do not require a PIN, and the funds to cover the payment are deducted from your account within a day or two.</a:t>
            </a:r>
            <a:br>
              <a:rPr lang="en-US" sz="2000" dirty="0" smtClean="0"/>
            </a:br>
            <a:r>
              <a:rPr lang="es-ES" sz="1800" dirty="0">
                <a:solidFill>
                  <a:srgbClr val="0036A2"/>
                </a:solidFill>
              </a:rPr>
              <a:t>En un punto - transacción de venta , utiliza una tarjeta de débito para comprar un artículo o un servicio en una tienda , en un restaurante, o en otro </a:t>
            </a:r>
            <a:r>
              <a:rPr lang="es-ES" sz="1800" dirty="0" smtClean="0">
                <a:solidFill>
                  <a:srgbClr val="0036A2"/>
                </a:solidFill>
              </a:rPr>
              <a:t>lugar. </a:t>
            </a:r>
            <a:r>
              <a:rPr lang="es-ES" sz="1800" dirty="0">
                <a:solidFill>
                  <a:srgbClr val="0036A2"/>
                </a:solidFill>
              </a:rPr>
              <a:t>Las instituciones financieras ofrecen dos tipos de tarjetas para estas transacciones: en línea y fuera de línea . Una tarjeta en línea funciona como una tarjeta de cajero automático . Usted tiene que usar su PIN para autorizar el pago , y el dinero se transfiere de su cuenta al </a:t>
            </a:r>
            <a:r>
              <a:rPr lang="es-ES" sz="1800" dirty="0" smtClean="0">
                <a:solidFill>
                  <a:srgbClr val="0036A2"/>
                </a:solidFill>
              </a:rPr>
              <a:t>instante. </a:t>
            </a:r>
            <a:r>
              <a:rPr lang="es-ES" sz="1800" dirty="0">
                <a:solidFill>
                  <a:srgbClr val="0036A2"/>
                </a:solidFill>
              </a:rPr>
              <a:t>Cargos hechos con la tarjeta en línea no requieren un PIN , y los fondos para cubrir el pago se deducen de su cuenta dentro de uno o dos </a:t>
            </a:r>
            <a:r>
              <a:rPr lang="es-ES" sz="1800" dirty="0" smtClean="0">
                <a:solidFill>
                  <a:srgbClr val="0036A2"/>
                </a:solidFill>
              </a:rPr>
              <a:t>días.</a:t>
            </a:r>
            <a:endParaRPr lang="en-US" sz="2000" b="1" dirty="0">
              <a:solidFill>
                <a:srgbClr val="0036A2"/>
              </a:solidFill>
            </a:endParaRPr>
          </a:p>
        </p:txBody>
      </p:sp>
    </p:spTree>
    <p:extLst>
      <p:ext uri="{BB962C8B-B14F-4D97-AF65-F5344CB8AC3E}">
        <p14:creationId xmlns:p14="http://schemas.microsoft.com/office/powerpoint/2010/main" val="358728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0036A2"/>
                </a:solidFill>
              </a:rPr>
              <a:t>Stored – Value Cards </a:t>
            </a:r>
            <a:r>
              <a:rPr lang="en-US" sz="1800" dirty="0" smtClean="0">
                <a:solidFill>
                  <a:srgbClr val="0036A2"/>
                </a:solidFill>
              </a:rPr>
              <a:t>(</a:t>
            </a:r>
            <a:r>
              <a:rPr lang="es-ES" sz="1800" dirty="0">
                <a:solidFill>
                  <a:srgbClr val="0036A2"/>
                </a:solidFill>
              </a:rPr>
              <a:t>Almacenado - Valor </a:t>
            </a:r>
            <a:r>
              <a:rPr lang="es-ES" sz="1800" dirty="0" smtClean="0">
                <a:solidFill>
                  <a:srgbClr val="0036A2"/>
                </a:solidFill>
              </a:rPr>
              <a:t>Tarjetas)</a:t>
            </a:r>
            <a:r>
              <a:rPr lang="en-US" b="1" dirty="0" smtClean="0">
                <a:solidFill>
                  <a:srgbClr val="0036A2"/>
                </a:solidFill>
              </a:rPr>
              <a:t/>
            </a:r>
            <a:br>
              <a:rPr lang="en-US" b="1" dirty="0" smtClean="0">
                <a:solidFill>
                  <a:srgbClr val="0036A2"/>
                </a:solidFill>
              </a:rPr>
            </a:br>
            <a:r>
              <a:rPr lang="en-US" dirty="0" smtClean="0"/>
              <a:t>Prepaid cards that you can spend for bus or subway fares, school lunches, long-distance phone calls, or library fees are becoming common. Some of these cards, such as phone cards, are disposable. Others, called stored-value cards, are reloadable, or “rechargeable”.</a:t>
            </a:r>
            <a:br>
              <a:rPr lang="en-US" dirty="0" smtClean="0"/>
            </a:br>
            <a:r>
              <a:rPr lang="es-ES" dirty="0">
                <a:solidFill>
                  <a:srgbClr val="0036A2"/>
                </a:solidFill>
              </a:rPr>
              <a:t>Las tarjetas de prepago que se puede pasar por autobús o metro tarifas, los almuerzos escolares , llamadas telefónicas de larga distancia, o los honorarios de la biblioteca están convirtiendo en común. Algunas de estas tarjetas , como las tarjetas telefónicas, son desechables . Otros , llamados tarjetas de valor almacenado , son recargables , o " recargable " .</a:t>
            </a:r>
            <a:endParaRPr lang="en-US" dirty="0" smtClean="0">
              <a:solidFill>
                <a:srgbClr val="0036A2"/>
              </a:solidFill>
            </a:endParaRPr>
          </a:p>
          <a:p>
            <a:r>
              <a:rPr lang="en-US" b="1" dirty="0" smtClean="0">
                <a:solidFill>
                  <a:srgbClr val="0036A2"/>
                </a:solidFill>
              </a:rPr>
              <a:t>Electronic Cash </a:t>
            </a:r>
            <a:r>
              <a:rPr lang="en-US" sz="1900" dirty="0" smtClean="0">
                <a:solidFill>
                  <a:srgbClr val="0036A2"/>
                </a:solidFill>
              </a:rPr>
              <a:t>(</a:t>
            </a:r>
            <a:r>
              <a:rPr lang="es-ES" sz="1900" dirty="0">
                <a:solidFill>
                  <a:srgbClr val="0036A2"/>
                </a:solidFill>
              </a:rPr>
              <a:t>Efectivo </a:t>
            </a:r>
            <a:r>
              <a:rPr lang="es-ES" sz="1900" dirty="0" smtClean="0">
                <a:solidFill>
                  <a:srgbClr val="0036A2"/>
                </a:solidFill>
              </a:rPr>
              <a:t>electrónico)</a:t>
            </a:r>
            <a:r>
              <a:rPr lang="en-US" b="1" dirty="0" smtClean="0">
                <a:solidFill>
                  <a:srgbClr val="0036A2"/>
                </a:solidFill>
              </a:rPr>
              <a:t/>
            </a:r>
            <a:br>
              <a:rPr lang="en-US" b="1" dirty="0" smtClean="0">
                <a:solidFill>
                  <a:srgbClr val="0036A2"/>
                </a:solidFill>
              </a:rPr>
            </a:br>
            <a:r>
              <a:rPr lang="en-US" dirty="0" smtClean="0"/>
              <a:t>Some companies have developed electronic money. They have created electronic versions of all existing payment systems – paper money, coins, credit cards, and checks. </a:t>
            </a:r>
            <a:br>
              <a:rPr lang="en-US" dirty="0" smtClean="0"/>
            </a:br>
            <a:r>
              <a:rPr lang="es-ES" dirty="0">
                <a:solidFill>
                  <a:srgbClr val="0036A2"/>
                </a:solidFill>
              </a:rPr>
              <a:t>Algunas empresas han desarrollado dinero electrónico. Ellos han creado versiones electrónicas de todos los sistemas de pago existentes - el papel moneda , monedas , tarjetas de crédito y cheques.</a:t>
            </a:r>
            <a:endParaRPr lang="en-US" dirty="0" smtClean="0">
              <a:solidFill>
                <a:srgbClr val="0036A2"/>
              </a:solidFill>
            </a:endParaRPr>
          </a:p>
          <a:p>
            <a:pPr marL="114300" indent="0">
              <a:buNone/>
            </a:pPr>
            <a:endParaRPr lang="en-US" dirty="0" smtClean="0"/>
          </a:p>
        </p:txBody>
      </p:sp>
    </p:spTree>
    <p:extLst>
      <p:ext uri="{BB962C8B-B14F-4D97-AF65-F5344CB8AC3E}">
        <p14:creationId xmlns:p14="http://schemas.microsoft.com/office/powerpoint/2010/main" val="1024902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a:xfrm>
            <a:off x="-152400" y="1524000"/>
            <a:ext cx="7620000" cy="4800600"/>
          </a:xfrm>
        </p:spPr>
        <p:txBody>
          <a:bodyPr>
            <a:normAutofit fontScale="55000" lnSpcReduction="20000"/>
          </a:bodyPr>
          <a:lstStyle/>
          <a:p>
            <a:r>
              <a:rPr lang="en-US" b="1" dirty="0">
                <a:solidFill>
                  <a:srgbClr val="0036A2"/>
                </a:solidFill>
              </a:rPr>
              <a:t>Chip cards technology (or EMV</a:t>
            </a:r>
            <a:r>
              <a:rPr lang="en-US" b="1" dirty="0" smtClean="0">
                <a:solidFill>
                  <a:srgbClr val="0036A2"/>
                </a:solidFill>
              </a:rPr>
              <a:t>)  </a:t>
            </a:r>
            <a:r>
              <a:rPr lang="en-US" sz="1700" dirty="0" smtClean="0">
                <a:solidFill>
                  <a:srgbClr val="0036A2"/>
                </a:solidFill>
              </a:rPr>
              <a:t>(</a:t>
            </a:r>
            <a:r>
              <a:rPr lang="es-ES" sz="1700" dirty="0">
                <a:solidFill>
                  <a:srgbClr val="0036A2"/>
                </a:solidFill>
              </a:rPr>
              <a:t>Tecnología de tarjetas con chip (o EMV </a:t>
            </a:r>
            <a:r>
              <a:rPr lang="es-ES" sz="1700" dirty="0" smtClean="0">
                <a:solidFill>
                  <a:srgbClr val="0036A2"/>
                </a:solidFill>
              </a:rPr>
              <a:t>))</a:t>
            </a:r>
            <a:br>
              <a:rPr lang="es-ES" sz="1700" dirty="0" smtClean="0">
                <a:solidFill>
                  <a:srgbClr val="0036A2"/>
                </a:solidFill>
              </a:rPr>
            </a:br>
            <a:r>
              <a:rPr lang="en-US" sz="1700" dirty="0">
                <a:solidFill>
                  <a:srgbClr val="0036A2"/>
                </a:solidFill>
              </a:rPr>
              <a:t/>
            </a:r>
            <a:br>
              <a:rPr lang="en-US" sz="1700" dirty="0">
                <a:solidFill>
                  <a:srgbClr val="0036A2"/>
                </a:solidFill>
              </a:rPr>
            </a:br>
            <a:r>
              <a:rPr lang="en-US" dirty="0"/>
              <a:t>EMV chip technology is becoming the global standard for credit card and debit card payments. Named after its original developers (</a:t>
            </a:r>
            <a:r>
              <a:rPr lang="en-US" dirty="0" err="1"/>
              <a:t>Europay</a:t>
            </a:r>
            <a:r>
              <a:rPr lang="en-US" dirty="0"/>
              <a:t>, MasterCard® and Visa®), this technology features payment instruments (cards, mobile phones, etc.) with embedded microprocessor chips that store and protect cardholder data. This standard has many names worldwide and may also be referred to as: "chip and PIN" or "chip and signature</a:t>
            </a:r>
            <a:r>
              <a:rPr lang="en-US" dirty="0" smtClean="0"/>
              <a:t>.“</a:t>
            </a:r>
            <a:br>
              <a:rPr lang="en-US" dirty="0" smtClean="0"/>
            </a:br>
            <a:r>
              <a:rPr lang="en-US" dirty="0" smtClean="0"/>
              <a:t/>
            </a:r>
            <a:br>
              <a:rPr lang="en-US" dirty="0" smtClean="0"/>
            </a:br>
            <a:r>
              <a:rPr lang="es-ES" dirty="0" smtClean="0">
                <a:solidFill>
                  <a:srgbClr val="0036A2"/>
                </a:solidFill>
              </a:rPr>
              <a:t>La </a:t>
            </a:r>
            <a:r>
              <a:rPr lang="es-ES" dirty="0">
                <a:solidFill>
                  <a:srgbClr val="0036A2"/>
                </a:solidFill>
              </a:rPr>
              <a:t>tecnología chip EMV está convirtiendo en el estándar global para pagos con tarjeta de crédito y débito . El nombre de sus desarrolladores originales ( </a:t>
            </a:r>
            <a:r>
              <a:rPr lang="es-ES" dirty="0" err="1">
                <a:solidFill>
                  <a:srgbClr val="0036A2"/>
                </a:solidFill>
              </a:rPr>
              <a:t>Europay</a:t>
            </a:r>
            <a:r>
              <a:rPr lang="es-ES" dirty="0">
                <a:solidFill>
                  <a:srgbClr val="0036A2"/>
                </a:solidFill>
              </a:rPr>
              <a:t> , MasterCard y Visa ® ) , esta tecnología cuenta con instrumentos de pago (tarjetas , teléfonos móviles , etc.) con los chips de microprocesadores integrados que almacenan y protegen los datos de los tarjetahabientes . Esta norma tiene muchos nombres en todo el mundo y también puede ser denominado: " chip y PIN " o "chip y firma. "</a:t>
            </a:r>
            <a:r>
              <a:rPr lang="en-US" dirty="0">
                <a:solidFill>
                  <a:srgbClr val="0036A2"/>
                </a:solidFill>
              </a:rPr>
              <a:t/>
            </a:r>
            <a:br>
              <a:rPr lang="en-US" dirty="0">
                <a:solidFill>
                  <a:srgbClr val="0036A2"/>
                </a:solidFill>
              </a:rPr>
            </a:br>
            <a:r>
              <a:rPr lang="en-US" b="1" dirty="0">
                <a:solidFill>
                  <a:srgbClr val="0036A2"/>
                </a:solidFill>
              </a:rPr>
              <a:t/>
            </a:r>
            <a:br>
              <a:rPr lang="en-US" b="1" dirty="0">
                <a:solidFill>
                  <a:srgbClr val="0036A2"/>
                </a:solidFill>
              </a:rPr>
            </a:br>
            <a:r>
              <a:rPr lang="en-US" b="1" dirty="0">
                <a:solidFill>
                  <a:srgbClr val="FF0000"/>
                </a:solidFill>
              </a:rPr>
              <a:t>What is chip technology</a:t>
            </a:r>
            <a:r>
              <a:rPr lang="en-US" b="1" dirty="0" smtClean="0">
                <a:solidFill>
                  <a:srgbClr val="FF0000"/>
                </a:solidFill>
              </a:rPr>
              <a:t>?</a:t>
            </a:r>
            <a:r>
              <a:rPr lang="en-US" sz="2100" dirty="0" smtClean="0">
                <a:solidFill>
                  <a:srgbClr val="0036A2"/>
                </a:solidFill>
              </a:rPr>
              <a:t> (</a:t>
            </a:r>
            <a:r>
              <a:rPr lang="es-ES" sz="2100" dirty="0">
                <a:solidFill>
                  <a:srgbClr val="0036A2"/>
                </a:solidFill>
              </a:rPr>
              <a:t>Tecnología de tarjetas con chip (o EMV </a:t>
            </a:r>
            <a:r>
              <a:rPr lang="es-ES" sz="2100" dirty="0" smtClean="0">
                <a:solidFill>
                  <a:srgbClr val="0036A2"/>
                </a:solidFill>
              </a:rPr>
              <a:t>))</a:t>
            </a:r>
            <a:endParaRPr lang="en-US" dirty="0">
              <a:solidFill>
                <a:srgbClr val="0036A2"/>
              </a:solidFill>
            </a:endParaRPr>
          </a:p>
          <a:p>
            <a:r>
              <a:rPr lang="en-US" dirty="0"/>
              <a:t>Chip technology is an evolution in our payment system that will help increase security, reduce card-present fraud and enable the use of future value-added applications. Chip-enabled cards are standard bank cards that are embedded with a micro computer chip. Some may require a PIN instead of a signature to complete the </a:t>
            </a:r>
            <a:r>
              <a:rPr lang="en-US" dirty="0" smtClean="0"/>
              <a:t>transaction.</a:t>
            </a:r>
            <a:br>
              <a:rPr lang="en-US" dirty="0" smtClean="0"/>
            </a:br>
            <a:r>
              <a:rPr lang="es-ES" dirty="0">
                <a:solidFill>
                  <a:srgbClr val="0036A2"/>
                </a:solidFill>
              </a:rPr>
              <a:t>La tecnología Chip es una evolución de nuestro sistema de pago que le ayudará a aumentar la seguridad , reducir el fraude con tarjeta presente y permitir el uso de las futuras aplicaciones de valor agregado . Tarjetas de chips habilitados son las tarjetas bancarias estándar que están incrustados con un micro chip de ordenador . Algunos pueden requerir un PIN lugar de una firma para completar el proceso de transacción .</a:t>
            </a:r>
          </a:p>
          <a:p>
            <a:pPr marL="114300" indent="0">
              <a:buNone/>
            </a:pPr>
            <a:endParaRPr lang="en-US" dirty="0" smtClean="0"/>
          </a:p>
          <a:p>
            <a:r>
              <a:rPr lang="en-US" dirty="0" smtClean="0"/>
              <a:t>For more </a:t>
            </a:r>
            <a:r>
              <a:rPr lang="en-US" dirty="0"/>
              <a:t>information </a:t>
            </a:r>
            <a:r>
              <a:rPr lang="en-US" dirty="0" smtClean="0"/>
              <a:t>visit </a:t>
            </a:r>
            <a:r>
              <a:rPr lang="en-US" dirty="0" smtClean="0">
                <a:solidFill>
                  <a:srgbClr val="0036A2"/>
                </a:solidFill>
              </a:rPr>
              <a:t>(</a:t>
            </a:r>
            <a:r>
              <a:rPr lang="es-ES" dirty="0">
                <a:solidFill>
                  <a:srgbClr val="0036A2"/>
                </a:solidFill>
              </a:rPr>
              <a:t>Para más información </a:t>
            </a:r>
            <a:r>
              <a:rPr lang="es-ES" dirty="0" smtClean="0">
                <a:solidFill>
                  <a:srgbClr val="0036A2"/>
                </a:solidFill>
              </a:rPr>
              <a:t>visite)</a:t>
            </a:r>
            <a:r>
              <a:rPr lang="en-US" dirty="0" smtClean="0">
                <a:solidFill>
                  <a:srgbClr val="0036A2"/>
                </a:solidFill>
              </a:rPr>
              <a:t>: </a:t>
            </a:r>
            <a:r>
              <a:rPr lang="en-US" dirty="0">
                <a:solidFill>
                  <a:srgbClr val="0036A2"/>
                </a:solidFill>
                <a:hlinkClick r:id="rId2"/>
              </a:rPr>
              <a:t>https://</a:t>
            </a:r>
            <a:r>
              <a:rPr lang="en-US" dirty="0" smtClean="0">
                <a:solidFill>
                  <a:srgbClr val="0036A2"/>
                </a:solidFill>
                <a:hlinkClick r:id="rId2"/>
              </a:rPr>
              <a:t>www.chasepaymentech.com/faq_emv_chip_card_technology.html</a:t>
            </a:r>
            <a:endParaRPr lang="en-US" dirty="0" smtClean="0">
              <a:solidFill>
                <a:srgbClr val="0036A2"/>
              </a:solidFill>
            </a:endParaRPr>
          </a:p>
          <a:p>
            <a:endParaRPr lang="en-US" dirty="0">
              <a:solidFill>
                <a:srgbClr val="0036A2"/>
              </a:solidFill>
            </a:endParaRPr>
          </a:p>
          <a:p>
            <a:r>
              <a:rPr lang="en-US" dirty="0" smtClean="0">
                <a:solidFill>
                  <a:srgbClr val="FF0000"/>
                </a:solidFill>
              </a:rPr>
              <a:t>Reading check</a:t>
            </a:r>
            <a:r>
              <a:rPr lang="en-US" dirty="0" smtClean="0">
                <a:solidFill>
                  <a:srgbClr val="0036A2"/>
                </a:solidFill>
              </a:rPr>
              <a:t>: Define what is direct deposit?</a:t>
            </a:r>
            <a:br>
              <a:rPr lang="en-US" dirty="0" smtClean="0">
                <a:solidFill>
                  <a:srgbClr val="0036A2"/>
                </a:solidFill>
              </a:rPr>
            </a:br>
            <a:r>
              <a:rPr lang="es-ES" dirty="0">
                <a:solidFill>
                  <a:srgbClr val="FF0000"/>
                </a:solidFill>
              </a:rPr>
              <a:t>Verificación de lectura</a:t>
            </a:r>
            <a:r>
              <a:rPr lang="es-ES" dirty="0"/>
              <a:t>: </a:t>
            </a:r>
            <a:r>
              <a:rPr lang="es-ES" dirty="0">
                <a:solidFill>
                  <a:srgbClr val="0036A2"/>
                </a:solidFill>
              </a:rPr>
              <a:t>Definir lo que es el depósito directo ?</a:t>
            </a:r>
            <a:endParaRPr lang="en-US" dirty="0" smtClean="0">
              <a:solidFill>
                <a:srgbClr val="0036A2"/>
              </a:solidFill>
            </a:endParaRPr>
          </a:p>
          <a:p>
            <a:endParaRPr lang="en-US" dirty="0"/>
          </a:p>
        </p:txBody>
      </p:sp>
    </p:spTree>
    <p:extLst>
      <p:ext uri="{BB962C8B-B14F-4D97-AF65-F5344CB8AC3E}">
        <p14:creationId xmlns:p14="http://schemas.microsoft.com/office/powerpoint/2010/main" val="3839343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fontScale="62500" lnSpcReduction="20000"/>
          </a:bodyPr>
          <a:lstStyle/>
          <a:p>
            <a:pPr marL="114300" indent="0">
              <a:buNone/>
            </a:pPr>
            <a:r>
              <a:rPr lang="en-US" b="1" dirty="0" smtClean="0">
                <a:solidFill>
                  <a:srgbClr val="0036A2"/>
                </a:solidFill>
              </a:rPr>
              <a:t>Evaluating Financial Services </a:t>
            </a:r>
            <a:r>
              <a:rPr lang="en-US" sz="1700" dirty="0" smtClean="0">
                <a:solidFill>
                  <a:srgbClr val="0036A2"/>
                </a:solidFill>
              </a:rPr>
              <a:t>(</a:t>
            </a:r>
            <a:r>
              <a:rPr lang="es-ES" sz="1700" dirty="0" smtClean="0">
                <a:solidFill>
                  <a:srgbClr val="0036A2"/>
                </a:solidFill>
              </a:rPr>
              <a:t>La </a:t>
            </a:r>
            <a:r>
              <a:rPr lang="es-ES" sz="1700" dirty="0">
                <a:solidFill>
                  <a:srgbClr val="0036A2"/>
                </a:solidFill>
              </a:rPr>
              <a:t>evaluación de los servicios </a:t>
            </a:r>
            <a:r>
              <a:rPr lang="es-ES" sz="1700" dirty="0" smtClean="0">
                <a:solidFill>
                  <a:srgbClr val="0036A2"/>
                </a:solidFill>
              </a:rPr>
              <a:t>financieros)</a:t>
            </a:r>
            <a:r>
              <a:rPr lang="en-US" dirty="0" smtClean="0"/>
              <a:t/>
            </a:r>
            <a:br>
              <a:rPr lang="en-US" dirty="0" smtClean="0"/>
            </a:br>
            <a:r>
              <a:rPr lang="en-US" sz="1800" dirty="0" smtClean="0">
                <a:solidFill>
                  <a:srgbClr val="FF0000"/>
                </a:solidFill>
              </a:rPr>
              <a:t>What are the trade-offs when you choose financial services?</a:t>
            </a:r>
            <a:br>
              <a:rPr lang="en-US" sz="1800" dirty="0" smtClean="0">
                <a:solidFill>
                  <a:srgbClr val="FF0000"/>
                </a:solidFill>
              </a:rPr>
            </a:br>
            <a:r>
              <a:rPr lang="es-ES" sz="1500" dirty="0">
                <a:solidFill>
                  <a:srgbClr val="FF0000"/>
                </a:solidFill>
              </a:rPr>
              <a:t>¿Cuáles son las ventajas y desventajas que usted elija los servicios financieros</a:t>
            </a:r>
            <a:r>
              <a:rPr lang="es-ES" sz="1500" dirty="0" smtClean="0">
                <a:solidFill>
                  <a:srgbClr val="FF0000"/>
                </a:solidFill>
              </a:rPr>
              <a:t>?</a:t>
            </a:r>
            <a:br>
              <a:rPr lang="es-ES" sz="1500" dirty="0" smtClean="0">
                <a:solidFill>
                  <a:srgbClr val="FF0000"/>
                </a:solidFill>
              </a:rPr>
            </a:br>
            <a:endParaRPr lang="en-US" sz="1700" dirty="0" smtClean="0">
              <a:solidFill>
                <a:srgbClr val="FF0000"/>
              </a:solidFill>
            </a:endParaRPr>
          </a:p>
          <a:p>
            <a:pPr marL="114300" indent="0">
              <a:buNone/>
            </a:pPr>
            <a:r>
              <a:rPr lang="en-US" sz="1800" dirty="0" smtClean="0"/>
              <a:t>When you making decisions about saving and spending, try to find a balance between your short-term needs and your future financial security. Also consider opportunity costs of each choice you make as you select financial services. Ask several questions. </a:t>
            </a:r>
            <a:br>
              <a:rPr lang="en-US" sz="1800" dirty="0" smtClean="0"/>
            </a:br>
            <a:r>
              <a:rPr lang="en-US" sz="1800" dirty="0" smtClean="0"/>
              <a:t/>
            </a:r>
            <a:br>
              <a:rPr lang="en-US" sz="1800" dirty="0" smtClean="0"/>
            </a:br>
            <a:r>
              <a:rPr lang="es-ES" sz="1600" dirty="0" smtClean="0">
                <a:solidFill>
                  <a:srgbClr val="0036A2"/>
                </a:solidFill>
              </a:rPr>
              <a:t>Cuando </a:t>
            </a:r>
            <a:r>
              <a:rPr lang="es-ES" sz="1600" dirty="0">
                <a:solidFill>
                  <a:srgbClr val="0036A2"/>
                </a:solidFill>
              </a:rPr>
              <a:t>la toma de decisiones sobre el ahorro y el gasto , tratar de encontrar un equilibrio entre sus necesidades a corto plazo y su seguridad financiera futura . Ten en cuenta también los costos de oportunidad de cada elección que realice mientras selecciona los servicios financieros. Hacer varias preguntas </a:t>
            </a:r>
            <a:r>
              <a:rPr lang="es-ES" sz="1600" dirty="0" smtClean="0">
                <a:solidFill>
                  <a:srgbClr val="0036A2"/>
                </a:solidFill>
              </a:rPr>
              <a:t>.</a:t>
            </a:r>
            <a:br>
              <a:rPr lang="es-ES" sz="1600" dirty="0" smtClean="0">
                <a:solidFill>
                  <a:srgbClr val="0036A2"/>
                </a:solidFill>
              </a:rPr>
            </a:br>
            <a:endParaRPr lang="en-US" sz="1800" dirty="0" smtClean="0">
              <a:solidFill>
                <a:srgbClr val="0036A2"/>
              </a:solidFill>
            </a:endParaRPr>
          </a:p>
          <a:p>
            <a:r>
              <a:rPr lang="en-US" sz="1800" dirty="0" smtClean="0"/>
              <a:t>Is higher interest rate on a certificate of deposit worth giving up liquidity, or the ability to easily convert it into cash without a cost? </a:t>
            </a:r>
            <a:br>
              <a:rPr lang="en-US" sz="1800" dirty="0" smtClean="0"/>
            </a:br>
            <a:r>
              <a:rPr lang="es-ES" sz="1800" dirty="0">
                <a:solidFill>
                  <a:srgbClr val="0036A2"/>
                </a:solidFill>
              </a:rPr>
              <a:t>Es más alta tasa de interés en un certificado de depósito por valor de renunciar a la liquidez , o la capacidad de convertir fácilmente en dinero en efectivo sin costo?</a:t>
            </a:r>
            <a:endParaRPr lang="en-US" sz="1800" dirty="0" smtClean="0">
              <a:solidFill>
                <a:srgbClr val="0036A2"/>
              </a:solidFill>
            </a:endParaRPr>
          </a:p>
          <a:p>
            <a:r>
              <a:rPr lang="en-US" sz="1800" dirty="0" smtClean="0"/>
              <a:t>Would you trade the convenience of getting cash from the ATM near your office for lower ATM fees?</a:t>
            </a:r>
            <a:br>
              <a:rPr lang="en-US" sz="1800" dirty="0" smtClean="0"/>
            </a:br>
            <a:r>
              <a:rPr lang="es-ES" sz="1800" dirty="0">
                <a:solidFill>
                  <a:srgbClr val="0036A2"/>
                </a:solidFill>
              </a:rPr>
              <a:t>¿Cambiarías la conveniencia de obtener dinero en efectivo del cajero automático cerca de su oficina para cargos de cajeros automáticos más bajos ?</a:t>
            </a:r>
            <a:endParaRPr lang="en-US" sz="1800" dirty="0" smtClean="0">
              <a:solidFill>
                <a:srgbClr val="0036A2"/>
              </a:solidFill>
            </a:endParaRPr>
          </a:p>
          <a:p>
            <a:r>
              <a:rPr lang="en-US" sz="1800" dirty="0" smtClean="0"/>
              <a:t>Is it worth opening a checking account that has no fees – but does not earn interest- if you have to keep a minimum balance of $500?</a:t>
            </a:r>
            <a:br>
              <a:rPr lang="en-US" sz="1800" dirty="0" smtClean="0"/>
            </a:br>
            <a:r>
              <a:rPr lang="es-ES" sz="1900" dirty="0" smtClean="0">
                <a:solidFill>
                  <a:srgbClr val="0036A2"/>
                </a:solidFill>
              </a:rPr>
              <a:t>¿Vale la pena abrir una cuenta corriente que no tiene cargos -, pero no gana interesante si usted tiene que mantener un saldo mínimo de $ 500?</a:t>
            </a:r>
            <a:br>
              <a:rPr lang="es-ES" sz="1900" dirty="0" smtClean="0">
                <a:solidFill>
                  <a:srgbClr val="0036A2"/>
                </a:solidFill>
              </a:rPr>
            </a:br>
            <a:endParaRPr lang="en-US" sz="1900" dirty="0" smtClean="0">
              <a:solidFill>
                <a:srgbClr val="0036A2"/>
              </a:solidFill>
            </a:endParaRPr>
          </a:p>
          <a:p>
            <a:pPr marL="114300" indent="0">
              <a:buNone/>
            </a:pPr>
            <a:r>
              <a:rPr lang="en-US" sz="1800" dirty="0" smtClean="0"/>
              <a:t>Remember to consider the value of your time in addition to the money you are saving. Re-evaluate your choices occasionally. You may find a new financial institution that offers you more of the services you need or offers less expensive services.</a:t>
            </a:r>
            <a:br>
              <a:rPr lang="en-US" sz="1800" dirty="0" smtClean="0"/>
            </a:br>
            <a:r>
              <a:rPr lang="en-US" sz="1800" dirty="0" smtClean="0"/>
              <a:t/>
            </a:r>
            <a:br>
              <a:rPr lang="en-US" sz="1800" dirty="0" smtClean="0"/>
            </a:br>
            <a:r>
              <a:rPr lang="es-ES" sz="1900" dirty="0" smtClean="0">
                <a:solidFill>
                  <a:srgbClr val="0036A2"/>
                </a:solidFill>
              </a:rPr>
              <a:t>Recuerde </a:t>
            </a:r>
            <a:r>
              <a:rPr lang="es-ES" sz="1900" dirty="0">
                <a:solidFill>
                  <a:srgbClr val="0036A2"/>
                </a:solidFill>
              </a:rPr>
              <a:t>que debe considerar el valor de su tiempo , además del dinero que está ahorrando . Re- evaluar sus opciones de vez en cuando. Usted puede encontrar una nueva institución financiera que le ofrece más de los servicios que necesita u ofrece servicios menos costosos .</a:t>
            </a:r>
            <a:endParaRPr lang="en-US" sz="3200" dirty="0" smtClean="0">
              <a:solidFill>
                <a:srgbClr val="0036A2"/>
              </a:solidFill>
            </a:endParaRPr>
          </a:p>
          <a:p>
            <a:pPr marL="114300" indent="0">
              <a:buNone/>
            </a:pPr>
            <a:r>
              <a:rPr lang="en-US" sz="1800" dirty="0" smtClean="0">
                <a:solidFill>
                  <a:srgbClr val="FF0000"/>
                </a:solidFill>
              </a:rPr>
              <a:t/>
            </a:r>
            <a:br>
              <a:rPr lang="en-US" sz="1800" dirty="0" smtClean="0">
                <a:solidFill>
                  <a:srgbClr val="FF0000"/>
                </a:solidFill>
              </a:rPr>
            </a:br>
            <a:r>
              <a:rPr lang="en-US" sz="1800" dirty="0" smtClean="0">
                <a:solidFill>
                  <a:srgbClr val="FF0000"/>
                </a:solidFill>
              </a:rPr>
              <a:t>Reading check</a:t>
            </a:r>
            <a:r>
              <a:rPr lang="en-US" sz="1800" dirty="0" smtClean="0"/>
              <a:t>:  Paraphrase what are some of the opportunity costs to consider when selecting financial services?</a:t>
            </a:r>
            <a:br>
              <a:rPr lang="en-US" sz="1800" dirty="0" smtClean="0"/>
            </a:br>
            <a:r>
              <a:rPr lang="es-ES" sz="1600" dirty="0">
                <a:solidFill>
                  <a:srgbClr val="FF0000"/>
                </a:solidFill>
              </a:rPr>
              <a:t>Verificación de lectura</a:t>
            </a:r>
            <a:r>
              <a:rPr lang="es-ES" sz="1600" dirty="0"/>
              <a:t>: </a:t>
            </a:r>
            <a:r>
              <a:rPr lang="es-ES" sz="1600" dirty="0">
                <a:solidFill>
                  <a:srgbClr val="0036A2"/>
                </a:solidFill>
              </a:rPr>
              <a:t>parafrasear lo son algunos de los costos de oportunidad de considerar al seleccionar los servicios financieros?</a:t>
            </a:r>
            <a:endParaRPr lang="en-US" sz="2600" dirty="0">
              <a:solidFill>
                <a:srgbClr val="0036A2"/>
              </a:solidFill>
            </a:endParaRPr>
          </a:p>
        </p:txBody>
      </p:sp>
    </p:spTree>
    <p:extLst>
      <p:ext uri="{BB962C8B-B14F-4D97-AF65-F5344CB8AC3E}">
        <p14:creationId xmlns:p14="http://schemas.microsoft.com/office/powerpoint/2010/main" val="275474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b="1" dirty="0" smtClean="0">
                <a:solidFill>
                  <a:srgbClr val="0036A2"/>
                </a:solidFill>
              </a:rPr>
              <a:t>Types of Financial Institutions </a:t>
            </a:r>
            <a:r>
              <a:rPr lang="en-US" sz="1600" dirty="0" smtClean="0">
                <a:solidFill>
                  <a:srgbClr val="0036A2"/>
                </a:solidFill>
              </a:rPr>
              <a:t>(</a:t>
            </a:r>
            <a:r>
              <a:rPr lang="es-ES" sz="1600" dirty="0">
                <a:solidFill>
                  <a:srgbClr val="0036A2"/>
                </a:solidFill>
              </a:rPr>
              <a:t>Tipos de Instituciones </a:t>
            </a:r>
            <a:r>
              <a:rPr lang="es-ES" sz="1600" dirty="0" smtClean="0">
                <a:solidFill>
                  <a:srgbClr val="0036A2"/>
                </a:solidFill>
              </a:rPr>
              <a:t>Financieras)</a:t>
            </a:r>
            <a:endParaRPr lang="en-US" dirty="0" smtClean="0">
              <a:solidFill>
                <a:srgbClr val="0036A2"/>
              </a:solidFill>
            </a:endParaRPr>
          </a:p>
          <a:p>
            <a:pPr marL="114300" indent="0">
              <a:buNone/>
            </a:pPr>
            <a:r>
              <a:rPr lang="en-US" sz="1600" b="1" i="1" dirty="0" smtClean="0">
                <a:solidFill>
                  <a:srgbClr val="FF0000"/>
                </a:solidFill>
              </a:rPr>
              <a:t>What are the differences between financial institutions?</a:t>
            </a:r>
            <a:br>
              <a:rPr lang="en-US" sz="1600" b="1" i="1" dirty="0" smtClean="0">
                <a:solidFill>
                  <a:srgbClr val="FF0000"/>
                </a:solidFill>
              </a:rPr>
            </a:br>
            <a:r>
              <a:rPr lang="es-ES" sz="1400" dirty="0">
                <a:solidFill>
                  <a:srgbClr val="FF0000"/>
                </a:solidFill>
              </a:rPr>
              <a:t>¿Cuáles son las diferencias entre las instituciones financieras ?</a:t>
            </a:r>
            <a:endParaRPr lang="en-US" sz="1400" b="1" i="1" dirty="0" smtClean="0">
              <a:solidFill>
                <a:srgbClr val="FF0000"/>
              </a:solidFill>
            </a:endParaRPr>
          </a:p>
          <a:p>
            <a:pPr marL="114300" indent="0">
              <a:buNone/>
            </a:pPr>
            <a:endParaRPr lang="en-US" sz="1400" b="1" dirty="0">
              <a:solidFill>
                <a:srgbClr val="FF0000"/>
              </a:solidFill>
            </a:endParaRPr>
          </a:p>
          <a:p>
            <a:pPr marL="114300" indent="0">
              <a:buNone/>
            </a:pPr>
            <a:r>
              <a:rPr lang="en-US" sz="1400" dirty="0" smtClean="0"/>
              <a:t>After you have identified the services you want, you can choose from among many types of financial institutions. You may select an institution that offers a wide range of services or one that specializes in certain services. Almost all institutions provide electronic banking services, or banking via the Internet. Some banks operate exclusively on the Internet.</a:t>
            </a:r>
            <a:br>
              <a:rPr lang="en-US" sz="1400" dirty="0" smtClean="0"/>
            </a:br>
            <a:r>
              <a:rPr lang="en-US" sz="1400" dirty="0" smtClean="0"/>
              <a:t/>
            </a:r>
            <a:br>
              <a:rPr lang="en-US" sz="1400" dirty="0" smtClean="0"/>
            </a:br>
            <a:r>
              <a:rPr lang="es-ES" sz="1200" dirty="0" smtClean="0">
                <a:solidFill>
                  <a:srgbClr val="0036A2"/>
                </a:solidFill>
              </a:rPr>
              <a:t>Después </a:t>
            </a:r>
            <a:r>
              <a:rPr lang="es-ES" sz="1200" dirty="0">
                <a:solidFill>
                  <a:srgbClr val="0036A2"/>
                </a:solidFill>
              </a:rPr>
              <a:t>de haber identificado los servicios que desea , usted puede elegir entre muchos tipos de instituciones financieras . Usted puede seleccionar una institución que ofrece una amplia gama de servicios o uno que se especializa en determinados servicios. Casi todas las instituciones ofrecen servicios de banca electrónica o banca por Internet. Algunos bancos operan exclusivamente en Internet.</a:t>
            </a:r>
            <a:endParaRPr lang="en-US" sz="1200" dirty="0" smtClean="0">
              <a:solidFill>
                <a:srgbClr val="0036A2"/>
              </a:solidFill>
            </a:endParaRPr>
          </a:p>
          <a:p>
            <a:pPr marL="114300" indent="0">
              <a:buNone/>
            </a:pPr>
            <a:r>
              <a:rPr lang="en-US" sz="2400" b="1" dirty="0" smtClean="0">
                <a:solidFill>
                  <a:srgbClr val="0036A2"/>
                </a:solidFill>
              </a:rPr>
              <a:t>Safety </a:t>
            </a:r>
            <a:r>
              <a:rPr lang="en-US" sz="1900" dirty="0" smtClean="0">
                <a:solidFill>
                  <a:srgbClr val="0036A2"/>
                </a:solidFill>
              </a:rPr>
              <a:t>(</a:t>
            </a:r>
            <a:r>
              <a:rPr lang="es-ES" sz="1900" dirty="0">
                <a:solidFill>
                  <a:srgbClr val="0036A2"/>
                </a:solidFill>
              </a:rPr>
              <a:t>La seguridad </a:t>
            </a:r>
            <a:r>
              <a:rPr lang="es-ES" sz="1900" dirty="0" smtClean="0">
                <a:solidFill>
                  <a:srgbClr val="0036A2"/>
                </a:solidFill>
              </a:rPr>
              <a:t>)</a:t>
            </a:r>
            <a:endParaRPr lang="en-US" sz="1900" dirty="0" smtClean="0">
              <a:solidFill>
                <a:srgbClr val="0036A2"/>
              </a:solidFill>
            </a:endParaRPr>
          </a:p>
          <a:p>
            <a:pPr marL="114300" indent="0">
              <a:buNone/>
            </a:pPr>
            <a:r>
              <a:rPr lang="en-US" sz="1600" dirty="0" smtClean="0"/>
              <a:t>When you consider a financial institution consider its safety record. Most savings plans at banks, savings an loan associations, and credit unions are insured by agencies affiliated with the federal government. This protection prevents a loss of money due to the failure of the insured institution. While a few financial institutions have failed in recent years, savers with deposits covered by federal insurance have not lost any money.</a:t>
            </a:r>
            <a:br>
              <a:rPr lang="en-US" sz="1600" dirty="0" smtClean="0"/>
            </a:br>
            <a:r>
              <a:rPr lang="en-US" sz="1600" dirty="0" smtClean="0"/>
              <a:t/>
            </a:r>
            <a:br>
              <a:rPr lang="en-US" sz="1600" dirty="0" smtClean="0"/>
            </a:br>
            <a:r>
              <a:rPr lang="es-ES" sz="1600" dirty="0" smtClean="0">
                <a:solidFill>
                  <a:srgbClr val="0036A2"/>
                </a:solidFill>
              </a:rPr>
              <a:t>Cuando </a:t>
            </a:r>
            <a:r>
              <a:rPr lang="es-ES" sz="1600" dirty="0">
                <a:solidFill>
                  <a:srgbClr val="0036A2"/>
                </a:solidFill>
              </a:rPr>
              <a:t>se considera una institución financiera considere su historial de seguridad . La mayoría de los planes de ahorro en los bancos , los ahorros un préstamo, asociaciones y cooperativas de crédito están asegurados por agencias afiliadas con el gobierno federal . Esta protección impide una pérdida de dinero debido al fracaso de la institución asegurada . Mientras que unas pocas instituciones financieras no han logrado en los últimos años , los ahorradores con depósitos cubiertos por el seguro federal no han perdido nada de dinero.</a:t>
            </a:r>
            <a:endParaRPr lang="en-US" sz="1600" dirty="0" smtClean="0">
              <a:solidFill>
                <a:srgbClr val="0036A2"/>
              </a:solidFill>
            </a:endParaRPr>
          </a:p>
          <a:p>
            <a:pPr marL="114300" indent="0">
              <a:buNone/>
            </a:pPr>
            <a:endParaRPr lang="en-US" b="1" dirty="0">
              <a:solidFill>
                <a:srgbClr val="0036A2"/>
              </a:solidFill>
            </a:endParaRPr>
          </a:p>
        </p:txBody>
      </p:sp>
    </p:spTree>
    <p:extLst>
      <p:ext uri="{BB962C8B-B14F-4D97-AF65-F5344CB8AC3E}">
        <p14:creationId xmlns:p14="http://schemas.microsoft.com/office/powerpoint/2010/main" val="1906120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During the Great Depression of the 1930s, many banks failed. The people and businesses that had made deposits in these institutions lost their money. In 1933, the federal government created the Federal Deposit Insurance Company (FDIC) to protect deposits in banks. The FDIC  insures each account in a federally chartered bank up to $100,000 per account (sometimes raised to $250,000 temporarily). The FDIC also administers the Savings Association Insurance Fund (SAIF) for savings and loan associations. Like FDIC, the SAIF insures deposits up to $100,000. All federally chartered banks must participate in the FDIC program. Banks that are not federally chartered may choose to enroll in the program. </a:t>
            </a:r>
            <a:br>
              <a:rPr lang="en-US" sz="1600" dirty="0" smtClean="0"/>
            </a:br>
            <a:r>
              <a:rPr lang="en-US" sz="1600" dirty="0" smtClean="0"/>
              <a:t/>
            </a:r>
            <a:br>
              <a:rPr lang="en-US" sz="1600" dirty="0" smtClean="0"/>
            </a:br>
            <a:r>
              <a:rPr lang="es-ES" sz="1600" dirty="0">
                <a:solidFill>
                  <a:srgbClr val="0036A2"/>
                </a:solidFill>
              </a:rPr>
              <a:t>Durante la Gran Depresión de la década de 1930 , muchos bancos fracasaron. Las personas y las empresas que habían hecho depósitos en estas instituciones perdieron su dinero. En 1933 , el gobierno federal creó la Compañía de Seguros de Depósito Federal ( FDIC ) para proteger los depósitos en los bancos. La FDIC asegura cada cuenta en un banco federalmente hasta $ 100.000 por cuenta (a veces elevado a $ 250.000 temporalmente) . La FDIC también administra el Fondo de Seguro de Ahorro Asociación ( SAIF ) para asociaciones de ahorro y préstamo. Al igual que la FDIC , el SAIF asegura los depósitos de hasta $ 100.000. Todos los bancos autorizados por el gobierno federal deben participar en el programa de la FDIC . Los bancos que no están fletados por el gobierno federal pueden optar por inscribirse en el programa .</a:t>
            </a:r>
            <a:endParaRPr lang="en-US" sz="1600" dirty="0">
              <a:solidFill>
                <a:srgbClr val="0036A2"/>
              </a:solidFill>
            </a:endParaRPr>
          </a:p>
        </p:txBody>
      </p:sp>
    </p:spTree>
    <p:extLst>
      <p:ext uri="{BB962C8B-B14F-4D97-AF65-F5344CB8AC3E}">
        <p14:creationId xmlns:p14="http://schemas.microsoft.com/office/powerpoint/2010/main" val="1176977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a:t>
            </a:r>
            <a:r>
              <a:rPr lang="es-ES" sz="2400" dirty="0" smtClean="0">
                <a:solidFill>
                  <a:srgbClr val="0036A2"/>
                </a:solidFill>
              </a:rPr>
              <a:t>Servicios </a:t>
            </a:r>
            <a:r>
              <a:rPr lang="es-ES" sz="2400" dirty="0">
                <a:solidFill>
                  <a:srgbClr val="0036A2"/>
                </a:solidFill>
              </a:rPr>
              <a:t>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p:txBody>
          <a:bodyPr>
            <a:normAutofit fontScale="55000" lnSpcReduction="20000"/>
          </a:bodyPr>
          <a:lstStyle/>
          <a:p>
            <a:pPr marL="114300" indent="0">
              <a:buNone/>
            </a:pPr>
            <a:r>
              <a:rPr lang="en-US" sz="2400" b="1" dirty="0" smtClean="0">
                <a:solidFill>
                  <a:srgbClr val="0036A2"/>
                </a:solidFill>
              </a:rPr>
              <a:t>Deposit Institutions </a:t>
            </a:r>
            <a:r>
              <a:rPr lang="en-US" sz="1400" dirty="0" smtClean="0">
                <a:solidFill>
                  <a:srgbClr val="0036A2"/>
                </a:solidFill>
              </a:rPr>
              <a:t>(</a:t>
            </a:r>
            <a:r>
              <a:rPr lang="en-US" sz="1600" dirty="0">
                <a:solidFill>
                  <a:srgbClr val="0036A2"/>
                </a:solidFill>
              </a:rPr>
              <a:t>E</a:t>
            </a:r>
            <a:r>
              <a:rPr lang="es-ES" sz="1400" dirty="0" err="1">
                <a:solidFill>
                  <a:srgbClr val="0036A2"/>
                </a:solidFill>
              </a:rPr>
              <a:t>ntidades</a:t>
            </a:r>
            <a:r>
              <a:rPr lang="es-ES" sz="1400" dirty="0">
                <a:solidFill>
                  <a:srgbClr val="0036A2"/>
                </a:solidFill>
              </a:rPr>
              <a:t> de </a:t>
            </a:r>
            <a:r>
              <a:rPr lang="es-ES" sz="1400" dirty="0" smtClean="0">
                <a:solidFill>
                  <a:srgbClr val="0036A2"/>
                </a:solidFill>
              </a:rPr>
              <a:t>depósito)</a:t>
            </a:r>
            <a:endParaRPr lang="en-US" sz="1400" dirty="0" smtClean="0">
              <a:solidFill>
                <a:srgbClr val="0036A2"/>
              </a:solidFill>
            </a:endParaRPr>
          </a:p>
          <a:p>
            <a:pPr marL="114300" indent="0">
              <a:buNone/>
            </a:pPr>
            <a:r>
              <a:rPr lang="en-US" sz="2000" dirty="0" smtClean="0"/>
              <a:t>Most people use deposit (or depository) institutions to handle their banking needs. These institutions include commercial banks, savings and loan associations,  mutual savings banks, and credit unions.</a:t>
            </a:r>
            <a:br>
              <a:rPr lang="en-US" sz="2000" dirty="0" smtClean="0"/>
            </a:br>
            <a:r>
              <a:rPr lang="en-US" sz="2000" dirty="0" smtClean="0"/>
              <a:t/>
            </a:r>
            <a:br>
              <a:rPr lang="en-US" sz="2000" dirty="0" smtClean="0"/>
            </a:br>
            <a:r>
              <a:rPr lang="es-ES" dirty="0" smtClean="0">
                <a:solidFill>
                  <a:srgbClr val="0036A2"/>
                </a:solidFill>
              </a:rPr>
              <a:t>La </a:t>
            </a:r>
            <a:r>
              <a:rPr lang="es-ES" dirty="0">
                <a:solidFill>
                  <a:srgbClr val="0036A2"/>
                </a:solidFill>
              </a:rPr>
              <a:t>mayoría de la gente usa de depósito ( o depósitos ) instituciones para manejar sus necesidades bancarias . Estas instituciones incluyen bancos comerciales, asociaciones de ahorro y préstamo , cajas de ahorros mutuos y cooperativas de crédito</a:t>
            </a:r>
            <a:r>
              <a:rPr lang="es-ES" dirty="0" smtClean="0">
                <a:solidFill>
                  <a:srgbClr val="0036A2"/>
                </a:solidFill>
              </a:rPr>
              <a:t>.</a:t>
            </a:r>
            <a:br>
              <a:rPr lang="es-ES" dirty="0" smtClean="0">
                <a:solidFill>
                  <a:srgbClr val="0036A2"/>
                </a:solidFill>
              </a:rPr>
            </a:br>
            <a:endParaRPr lang="en-US" sz="2000" dirty="0" smtClean="0">
              <a:solidFill>
                <a:srgbClr val="0036A2"/>
              </a:solidFill>
            </a:endParaRPr>
          </a:p>
          <a:p>
            <a:r>
              <a:rPr lang="en-US" sz="2000" b="1" dirty="0" smtClean="0">
                <a:solidFill>
                  <a:srgbClr val="FF0000"/>
                </a:solidFill>
              </a:rPr>
              <a:t>Commercial Banks </a:t>
            </a:r>
            <a:r>
              <a:rPr lang="en-US" sz="2000" dirty="0" smtClean="0">
                <a:solidFill>
                  <a:srgbClr val="0036A2"/>
                </a:solidFill>
              </a:rPr>
              <a:t>(</a:t>
            </a:r>
            <a:r>
              <a:rPr lang="es-ES" sz="2000" dirty="0">
                <a:solidFill>
                  <a:srgbClr val="0036A2"/>
                </a:solidFill>
              </a:rPr>
              <a:t>Bancos </a:t>
            </a:r>
            <a:r>
              <a:rPr lang="es-ES" sz="2000" dirty="0" smtClean="0">
                <a:solidFill>
                  <a:srgbClr val="0036A2"/>
                </a:solidFill>
              </a:rPr>
              <a:t>Comerciales)</a:t>
            </a:r>
            <a:r>
              <a:rPr lang="en-US" sz="2000" b="1" dirty="0" smtClean="0">
                <a:solidFill>
                  <a:srgbClr val="FF0000"/>
                </a:solidFill>
              </a:rPr>
              <a:t/>
            </a:r>
            <a:br>
              <a:rPr lang="en-US" sz="2000" b="1" dirty="0" smtClean="0">
                <a:solidFill>
                  <a:srgbClr val="FF0000"/>
                </a:solidFill>
              </a:rPr>
            </a:br>
            <a:r>
              <a:rPr lang="en-US" sz="1900" dirty="0" smtClean="0"/>
              <a:t>A commercial bank is a for-profit institution that offers a full range of financial services, including checking, savings, and landing. These banks serve individuals and businesses. Commercial banks are organized as corporations with individual investors, or stockholders, contributing the capital the banks need to operate. National banks are authorized to conduct business through a charter, or license, granted by the federal government and state banks by state governments. State-chartered banks are usually subject to fewer restrictions than federally chartered banks.</a:t>
            </a:r>
            <a:br>
              <a:rPr lang="en-US" sz="1900" dirty="0" smtClean="0"/>
            </a:br>
            <a:r>
              <a:rPr lang="en-US" sz="1900" dirty="0" smtClean="0"/>
              <a:t/>
            </a:r>
            <a:br>
              <a:rPr lang="en-US" sz="1900" dirty="0" smtClean="0"/>
            </a:br>
            <a:r>
              <a:rPr lang="es-ES" dirty="0" smtClean="0">
                <a:solidFill>
                  <a:srgbClr val="0036A2"/>
                </a:solidFill>
              </a:rPr>
              <a:t>Un </a:t>
            </a:r>
            <a:r>
              <a:rPr lang="es-ES" dirty="0">
                <a:solidFill>
                  <a:srgbClr val="0036A2"/>
                </a:solidFill>
              </a:rPr>
              <a:t>banco comercial es una institución con fines de lucro que ofrece una gama completa de servicios financieros , incluyendo cheques, ahorros , y el aterrizaje. Estos bancos sirven particulares y empresas. Los bancos comerciales están organizadas como corporaciones con los inversores individuales , o de los accionistas , lo que contribuye la capital los bancos necesitan para funcionar. Los bancos nacionales están autorizados a realizar negocios a través de una carta, o licencia , otorgada por los bancos del gobierno federal y estatal por los gobiernos estatales . Bancos con privilegios estatales suelen estar sujetos a menos restricciones que los bancos fletados por el gobierno federal </a:t>
            </a:r>
            <a:r>
              <a:rPr lang="es-ES" dirty="0" smtClean="0">
                <a:solidFill>
                  <a:srgbClr val="0036A2"/>
                </a:solidFill>
              </a:rPr>
              <a:t/>
            </a:r>
            <a:br>
              <a:rPr lang="es-ES" dirty="0" smtClean="0">
                <a:solidFill>
                  <a:srgbClr val="0036A2"/>
                </a:solidFill>
              </a:rPr>
            </a:br>
            <a:endParaRPr lang="en-US" sz="2000" dirty="0" smtClean="0">
              <a:solidFill>
                <a:srgbClr val="0036A2"/>
              </a:solidFill>
            </a:endParaRPr>
          </a:p>
          <a:p>
            <a:r>
              <a:rPr lang="en-US" sz="2000" b="1" dirty="0" smtClean="0">
                <a:solidFill>
                  <a:srgbClr val="FF0000"/>
                </a:solidFill>
              </a:rPr>
              <a:t>Savings and Loan Associations </a:t>
            </a:r>
            <a:r>
              <a:rPr lang="en-US" sz="2000" dirty="0" smtClean="0">
                <a:solidFill>
                  <a:srgbClr val="0036A2"/>
                </a:solidFill>
              </a:rPr>
              <a:t>(</a:t>
            </a:r>
            <a:r>
              <a:rPr lang="es-ES" sz="2000" dirty="0">
                <a:solidFill>
                  <a:srgbClr val="0036A2"/>
                </a:solidFill>
              </a:rPr>
              <a:t>Ahorro y préstamo )</a:t>
            </a:r>
            <a:r>
              <a:rPr lang="en-US" sz="2000" b="1" dirty="0" smtClean="0">
                <a:solidFill>
                  <a:srgbClr val="FF0000"/>
                </a:solidFill>
              </a:rPr>
              <a:t/>
            </a:r>
            <a:br>
              <a:rPr lang="en-US" sz="2000" b="1" dirty="0" smtClean="0">
                <a:solidFill>
                  <a:srgbClr val="FF0000"/>
                </a:solidFill>
              </a:rPr>
            </a:br>
            <a:r>
              <a:rPr lang="en-US" sz="2000" dirty="0" smtClean="0"/>
              <a:t>A savings and loan association (S&amp;L) is a financial institution that traditionally specialized in savings accounts and mortgage loans but now offers many of the same services as commercial banks. Services include checking accounts, business loans, and investment services. S&amp;L have either a federal or a state charter.</a:t>
            </a:r>
            <a:br>
              <a:rPr lang="en-US" sz="2000" dirty="0" smtClean="0"/>
            </a:br>
            <a:r>
              <a:rPr lang="es-ES" dirty="0" smtClean="0">
                <a:solidFill>
                  <a:srgbClr val="0036A2"/>
                </a:solidFill>
              </a:rPr>
              <a:t>A </a:t>
            </a:r>
            <a:r>
              <a:rPr lang="es-ES" dirty="0">
                <a:solidFill>
                  <a:srgbClr val="0036A2"/>
                </a:solidFill>
              </a:rPr>
              <a:t>de ahorro y préstamo asociación ( S &amp; L ) es una institución financiera que tradicionalmente especializada en cuentas de ahorro y préstamos hipotecarios , pero ahora ofrece muchos de los mismos servicios que los bancos comerciales . Los servicios incluyen cuentas corrientes , préstamos comerciales , y servicios de inversión . S &amp; L tiene ya sea federal o un estatuto estatal.</a:t>
            </a:r>
            <a:endParaRPr lang="en-US" sz="3600" dirty="0" smtClean="0">
              <a:solidFill>
                <a:srgbClr val="0036A2"/>
              </a:solidFill>
            </a:endParaRPr>
          </a:p>
          <a:p>
            <a:pPr marL="114300" indent="0">
              <a:buNone/>
            </a:pPr>
            <a:endParaRPr lang="en-US" sz="2400" b="1" dirty="0">
              <a:solidFill>
                <a:srgbClr val="FF0000"/>
              </a:solidFill>
            </a:endParaRPr>
          </a:p>
        </p:txBody>
      </p:sp>
    </p:spTree>
    <p:extLst>
      <p:ext uri="{BB962C8B-B14F-4D97-AF65-F5344CB8AC3E}">
        <p14:creationId xmlns:p14="http://schemas.microsoft.com/office/powerpoint/2010/main" val="3957637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rmAutofit fontScale="90000"/>
          </a:bodyPr>
          <a:lstStyle/>
          <a:p>
            <a:r>
              <a:rPr lang="en-US" sz="3600" dirty="0" smtClean="0"/>
              <a:t>Selecting Financial Services and Institutions </a:t>
            </a:r>
            <a:r>
              <a:rPr lang="en-US" sz="1800" dirty="0" smtClean="0"/>
              <a:t>(section 5.1) </a:t>
            </a:r>
            <a:br>
              <a:rPr lang="en-US" sz="1800" dirty="0" smtClean="0"/>
            </a:br>
            <a:r>
              <a:rPr lang="es-ES" sz="2400" dirty="0">
                <a:solidFill>
                  <a:srgbClr val="0036A2"/>
                </a:solidFill>
              </a:rPr>
              <a:t>Selección de Servicios Financieros e Instituciones </a:t>
            </a:r>
            <a:r>
              <a:rPr lang="es-ES" sz="1800" dirty="0">
                <a:solidFill>
                  <a:srgbClr val="0036A2"/>
                </a:solidFill>
              </a:rPr>
              <a:t>( sección 5.1)</a:t>
            </a:r>
            <a:endParaRPr lang="en-US" sz="1800" dirty="0">
              <a:solidFill>
                <a:srgbClr val="0036A2"/>
              </a:solidFill>
            </a:endParaRPr>
          </a:p>
        </p:txBody>
      </p:sp>
      <p:sp>
        <p:nvSpPr>
          <p:cNvPr id="3" name="Content Placeholder 2"/>
          <p:cNvSpPr>
            <a:spLocks noGrp="1"/>
          </p:cNvSpPr>
          <p:nvPr>
            <p:ph idx="1"/>
          </p:nvPr>
        </p:nvSpPr>
        <p:spPr>
          <a:xfrm>
            <a:off x="457200" y="1828800"/>
            <a:ext cx="7620000" cy="4572000"/>
          </a:xfrm>
        </p:spPr>
        <p:txBody>
          <a:bodyPr>
            <a:normAutofit fontScale="92500"/>
          </a:bodyPr>
          <a:lstStyle/>
          <a:p>
            <a:pPr marL="114300" indent="0">
              <a:buNone/>
            </a:pPr>
            <a:r>
              <a:rPr lang="en-US" i="1" u="sng" dirty="0" smtClean="0">
                <a:solidFill>
                  <a:srgbClr val="FF0000"/>
                </a:solidFill>
              </a:rPr>
              <a:t>Objectives </a:t>
            </a:r>
            <a:r>
              <a:rPr lang="en-US" i="1" dirty="0" smtClean="0">
                <a:solidFill>
                  <a:srgbClr val="0036A2"/>
                </a:solidFill>
              </a:rPr>
              <a:t>(</a:t>
            </a:r>
            <a:r>
              <a:rPr lang="en-US" dirty="0" smtClean="0">
                <a:solidFill>
                  <a:srgbClr val="0036A2"/>
                </a:solidFill>
              </a:rPr>
              <a:t>O</a:t>
            </a:r>
            <a:r>
              <a:rPr lang="es-ES" dirty="0" err="1" smtClean="0">
                <a:solidFill>
                  <a:srgbClr val="0036A2"/>
                </a:solidFill>
              </a:rPr>
              <a:t>bjetivos</a:t>
            </a:r>
            <a:r>
              <a:rPr lang="en-US" dirty="0" smtClean="0">
                <a:solidFill>
                  <a:srgbClr val="0036A2"/>
                </a:solidFill>
              </a:rPr>
              <a:t>):</a:t>
            </a:r>
            <a:r>
              <a:rPr lang="en-US" i="1" dirty="0" smtClean="0">
                <a:solidFill>
                  <a:srgbClr val="0036A2"/>
                </a:solidFill>
              </a:rPr>
              <a:t/>
            </a:r>
            <a:br>
              <a:rPr lang="en-US" i="1" dirty="0" smtClean="0">
                <a:solidFill>
                  <a:srgbClr val="0036A2"/>
                </a:solidFill>
              </a:rPr>
            </a:br>
            <a:endParaRPr lang="en-US" i="1" dirty="0" smtClean="0">
              <a:solidFill>
                <a:srgbClr val="0036A2"/>
              </a:solidFill>
            </a:endParaRPr>
          </a:p>
          <a:p>
            <a:pPr marL="571500" indent="-457200">
              <a:buAutoNum type="arabicPeriod"/>
            </a:pPr>
            <a:r>
              <a:rPr lang="en-US" i="1" dirty="0" smtClean="0"/>
              <a:t>How to identify available financial services</a:t>
            </a:r>
            <a:br>
              <a:rPr lang="en-US" i="1" dirty="0" smtClean="0"/>
            </a:br>
            <a:r>
              <a:rPr lang="es-ES" dirty="0">
                <a:solidFill>
                  <a:srgbClr val="0036A2"/>
                </a:solidFill>
              </a:rPr>
              <a:t>Cómo identificar los servicios financieros disponibles</a:t>
            </a:r>
            <a:endParaRPr lang="es-ES" dirty="0" smtClean="0">
              <a:solidFill>
                <a:srgbClr val="0036A2"/>
              </a:solidFill>
            </a:endParaRPr>
          </a:p>
          <a:p>
            <a:pPr marL="571500" indent="-457200">
              <a:buAutoNum type="arabicPeriod"/>
            </a:pPr>
            <a:r>
              <a:rPr lang="en-US" i="1" dirty="0" smtClean="0"/>
              <a:t>How to distinguish among various types of financial institutions</a:t>
            </a:r>
            <a:br>
              <a:rPr lang="en-US" i="1" dirty="0" smtClean="0"/>
            </a:br>
            <a:r>
              <a:rPr lang="es-ES" dirty="0">
                <a:solidFill>
                  <a:srgbClr val="0036A2"/>
                </a:solidFill>
              </a:rPr>
              <a:t>¿Cómo distinguir entre los diversos tipos de instituciones financieras</a:t>
            </a:r>
            <a:r>
              <a:rPr lang="en-US" i="1" u="sng" dirty="0" smtClean="0">
                <a:solidFill>
                  <a:srgbClr val="0036A2"/>
                </a:solidFill>
              </a:rPr>
              <a:t/>
            </a:r>
            <a:br>
              <a:rPr lang="en-US" i="1" u="sng" dirty="0" smtClean="0">
                <a:solidFill>
                  <a:srgbClr val="0036A2"/>
                </a:solidFill>
              </a:rPr>
            </a:br>
            <a:endParaRPr lang="en-US" i="1" u="sng" dirty="0" smtClean="0">
              <a:solidFill>
                <a:srgbClr val="0036A2"/>
              </a:solidFill>
            </a:endParaRPr>
          </a:p>
          <a:p>
            <a:pPr marL="114300" indent="0">
              <a:buNone/>
            </a:pPr>
            <a:r>
              <a:rPr lang="en-US" u="sng" dirty="0" smtClean="0">
                <a:solidFill>
                  <a:srgbClr val="FF0000"/>
                </a:solidFill>
              </a:rPr>
              <a:t>DO NOW</a:t>
            </a:r>
            <a:r>
              <a:rPr lang="en-US" dirty="0" smtClean="0">
                <a:solidFill>
                  <a:srgbClr val="FF0000"/>
                </a:solidFill>
              </a:rPr>
              <a:t> </a:t>
            </a:r>
            <a:r>
              <a:rPr lang="en-US" dirty="0" smtClean="0"/>
              <a:t>(Connect): </a:t>
            </a:r>
            <a:r>
              <a:rPr lang="en-US" i="1" dirty="0" smtClean="0"/>
              <a:t>Why do I need the services of a bank? I only make $75 a week and use most of it for movies, food, and download songs.</a:t>
            </a:r>
            <a:br>
              <a:rPr lang="en-US" i="1" dirty="0" smtClean="0"/>
            </a:br>
            <a:r>
              <a:rPr lang="es-ES" sz="2100" u="sng" dirty="0" smtClean="0">
                <a:solidFill>
                  <a:srgbClr val="0036A2"/>
                </a:solidFill>
              </a:rPr>
              <a:t>HACER </a:t>
            </a:r>
            <a:r>
              <a:rPr lang="es-ES" sz="2100" u="sng" dirty="0">
                <a:solidFill>
                  <a:srgbClr val="0036A2"/>
                </a:solidFill>
              </a:rPr>
              <a:t>AHORA </a:t>
            </a:r>
            <a:r>
              <a:rPr lang="es-ES" sz="2100" dirty="0" smtClean="0">
                <a:solidFill>
                  <a:srgbClr val="0036A2"/>
                </a:solidFill>
              </a:rPr>
              <a:t>(</a:t>
            </a:r>
            <a:r>
              <a:rPr lang="es-ES" sz="1800" dirty="0">
                <a:solidFill>
                  <a:srgbClr val="0036A2"/>
                </a:solidFill>
              </a:rPr>
              <a:t>Conecte</a:t>
            </a:r>
            <a:r>
              <a:rPr lang="es-ES" sz="2100" dirty="0" smtClean="0">
                <a:solidFill>
                  <a:srgbClr val="0036A2"/>
                </a:solidFill>
              </a:rPr>
              <a:t>) </a:t>
            </a:r>
            <a:r>
              <a:rPr lang="es-ES" sz="2100" dirty="0">
                <a:solidFill>
                  <a:srgbClr val="0036A2"/>
                </a:solidFill>
              </a:rPr>
              <a:t>: </a:t>
            </a:r>
            <a:r>
              <a:rPr lang="es-ES" sz="1800" dirty="0">
                <a:solidFill>
                  <a:srgbClr val="0036A2"/>
                </a:solidFill>
              </a:rPr>
              <a:t>¿Por qué necesito los servicios de un banco? Yo sólo hago $ 75 a la semana y el uso de la mayor parte de las películas , comida y descargar canciones .</a:t>
            </a:r>
            <a:endParaRPr lang="en-US" dirty="0">
              <a:solidFill>
                <a:srgbClr val="0036A2"/>
              </a:solidFill>
            </a:endParaRPr>
          </a:p>
          <a:p>
            <a:pPr marL="0" indent="0"/>
            <a:endParaRPr lang="en-US" dirty="0" smtClean="0"/>
          </a:p>
          <a:p>
            <a:pPr marL="0" indent="0"/>
            <a:endParaRPr lang="en-US" dirty="0" smtClean="0"/>
          </a:p>
          <a:p>
            <a:pPr>
              <a:buFont typeface="Arial" charset="0"/>
              <a:buChar char="•"/>
            </a:pPr>
            <a:endParaRPr lang="en-US" dirty="0"/>
          </a:p>
        </p:txBody>
      </p:sp>
    </p:spTree>
    <p:extLst>
      <p:ext uri="{BB962C8B-B14F-4D97-AF65-F5344CB8AC3E}">
        <p14:creationId xmlns:p14="http://schemas.microsoft.com/office/powerpoint/2010/main" val="33431017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p:txBody>
          <a:bodyPr>
            <a:normAutofit fontScale="70000" lnSpcReduction="20000"/>
          </a:bodyPr>
          <a:lstStyle/>
          <a:p>
            <a:r>
              <a:rPr lang="en-US" sz="2000" b="1" dirty="0">
                <a:solidFill>
                  <a:srgbClr val="FF0000"/>
                </a:solidFill>
              </a:rPr>
              <a:t>Mutual Savings </a:t>
            </a:r>
            <a:r>
              <a:rPr lang="en-US" sz="2000" b="1" dirty="0" smtClean="0">
                <a:solidFill>
                  <a:srgbClr val="FF0000"/>
                </a:solidFill>
              </a:rPr>
              <a:t>Banks </a:t>
            </a:r>
            <a:r>
              <a:rPr lang="en-US" sz="1500" dirty="0" smtClean="0">
                <a:solidFill>
                  <a:srgbClr val="0036A2"/>
                </a:solidFill>
              </a:rPr>
              <a:t>(</a:t>
            </a:r>
            <a:r>
              <a:rPr lang="es-ES" sz="1500" dirty="0">
                <a:solidFill>
                  <a:srgbClr val="0036A2"/>
                </a:solidFill>
              </a:rPr>
              <a:t>Mutual de Ahorro </a:t>
            </a:r>
            <a:r>
              <a:rPr lang="es-ES" sz="1500" dirty="0" smtClean="0">
                <a:solidFill>
                  <a:srgbClr val="0036A2"/>
                </a:solidFill>
              </a:rPr>
              <a:t>Bancos)</a:t>
            </a:r>
            <a:r>
              <a:rPr lang="en-US" sz="2000" b="1" dirty="0">
                <a:solidFill>
                  <a:srgbClr val="FF0000"/>
                </a:solidFill>
              </a:rPr>
              <a:t/>
            </a:r>
            <a:br>
              <a:rPr lang="en-US" sz="2000" b="1" dirty="0">
                <a:solidFill>
                  <a:srgbClr val="FF0000"/>
                </a:solidFill>
              </a:rPr>
            </a:br>
            <a:r>
              <a:rPr lang="en-US" sz="2000" dirty="0"/>
              <a:t>Mutual Savings Banks are owned by depositors and specialize in savings accounts and mortgage loans. Some offer personal and automobile loans as well. The interest rates on loans from a mutual savings bank may be lower than those that a commercial bank charges. In addition, mutual savings banks sometimes pay a higher interest rate on savings accounts</a:t>
            </a:r>
            <a:r>
              <a:rPr lang="en-US" sz="2000" dirty="0" smtClean="0"/>
              <a:t>.</a:t>
            </a:r>
            <a:br>
              <a:rPr lang="en-US" sz="2000" dirty="0" smtClean="0"/>
            </a:br>
            <a:r>
              <a:rPr lang="en-US" sz="2000" dirty="0" smtClean="0">
                <a:solidFill>
                  <a:srgbClr val="0036A2"/>
                </a:solidFill>
              </a:rPr>
              <a:t>D</a:t>
            </a:r>
            <a:r>
              <a:rPr lang="es-ES" sz="1800" dirty="0" smtClean="0">
                <a:solidFill>
                  <a:srgbClr val="0036A2"/>
                </a:solidFill>
              </a:rPr>
              <a:t>e </a:t>
            </a:r>
            <a:r>
              <a:rPr lang="es-ES" sz="1800" dirty="0">
                <a:solidFill>
                  <a:srgbClr val="0036A2"/>
                </a:solidFill>
              </a:rPr>
              <a:t>Inversión Cajas de Ahorros son propiedad de los depositantes y se especializan en las cuentas de ahorro y préstamos hipotecarios. Algunos ofrecen préstamos personales y de automóviles también. Las tasas de interés de los préstamos de un banco de ahorros mutuos pueden ser más bajos que los que cobra un banco comercial. Además , las cajas de ahorros mutuos veces pagan una tasa de interés más alta en las cuentas de ahorro.</a:t>
            </a:r>
            <a:endParaRPr lang="en-US" sz="2000" dirty="0">
              <a:solidFill>
                <a:srgbClr val="0036A2"/>
              </a:solidFill>
            </a:endParaRPr>
          </a:p>
          <a:p>
            <a:r>
              <a:rPr lang="en-US" b="1" dirty="0">
                <a:solidFill>
                  <a:srgbClr val="FF0000"/>
                </a:solidFill>
              </a:rPr>
              <a:t>Credit </a:t>
            </a:r>
            <a:r>
              <a:rPr lang="en-US" b="1" dirty="0" smtClean="0">
                <a:solidFill>
                  <a:srgbClr val="FF0000"/>
                </a:solidFill>
              </a:rPr>
              <a:t>Unions </a:t>
            </a:r>
            <a:r>
              <a:rPr lang="en-US" sz="1600" dirty="0" smtClean="0">
                <a:solidFill>
                  <a:srgbClr val="FF0000"/>
                </a:solidFill>
              </a:rPr>
              <a:t>(</a:t>
            </a:r>
            <a:r>
              <a:rPr lang="es-ES" sz="1700" dirty="0">
                <a:solidFill>
                  <a:srgbClr val="0036A2"/>
                </a:solidFill>
              </a:rPr>
              <a:t>Cooperativas de </a:t>
            </a:r>
            <a:r>
              <a:rPr lang="es-ES" sz="1700" dirty="0" smtClean="0">
                <a:solidFill>
                  <a:srgbClr val="0036A2"/>
                </a:solidFill>
              </a:rPr>
              <a:t>Crédito)</a:t>
            </a:r>
            <a:r>
              <a:rPr lang="en-US" sz="1600" dirty="0">
                <a:solidFill>
                  <a:srgbClr val="FF0000"/>
                </a:solidFill>
              </a:rPr>
              <a:t/>
            </a:r>
            <a:br>
              <a:rPr lang="en-US" sz="1600" dirty="0">
                <a:solidFill>
                  <a:srgbClr val="FF0000"/>
                </a:solidFill>
              </a:rPr>
            </a:br>
            <a:r>
              <a:rPr lang="en-US" dirty="0"/>
              <a:t>A credit union as a nonprofit financial institution that is owned by its members and organized for their benefit. Traditionally, a credit union’s members have some common bond, such as membership in a labor union, college alumni association, or employment by the same company. Today more than 80 million people belong to over 9,000 credit unions in the US. </a:t>
            </a:r>
            <a:br>
              <a:rPr lang="en-US" dirty="0"/>
            </a:br>
            <a:r>
              <a:rPr lang="en-US" dirty="0"/>
              <a:t>Most credit unions offer a full range of services, including checking accounts, loans, credit cards, ATMs, safe-deposit boxes, and investment services. Surveys conducted by consumer organizations and others report lower fees and lower loan rates than those at commercial banks</a:t>
            </a:r>
            <a:r>
              <a:rPr lang="en-US" dirty="0" smtClean="0"/>
              <a:t>.</a:t>
            </a:r>
            <a:br>
              <a:rPr lang="en-US" dirty="0" smtClean="0"/>
            </a:br>
            <a:r>
              <a:rPr lang="es-ES" sz="1700" dirty="0" smtClean="0">
                <a:solidFill>
                  <a:srgbClr val="0036A2"/>
                </a:solidFill>
              </a:rPr>
              <a:t>Una </a:t>
            </a:r>
            <a:r>
              <a:rPr lang="es-ES" sz="1700" dirty="0">
                <a:solidFill>
                  <a:srgbClr val="0036A2"/>
                </a:solidFill>
              </a:rPr>
              <a:t>cooperativa de crédito como una institución financiera sin fines de lucro que es propiedad de sus miembros y organizó para su beneficio . Tradicionalmente , los miembros de una cooperativa de crédito tienen algún vínculo común , como la pertenencia a un sindicato , asociación de antiguos alumnos de la universidad , o el empleo de la misma compañía . Hoy en día más de 80 millones de personas pertenecen a más de 9.000 cooperativas de crédito en los EE.UU. . La mayoría de las cooperativas de crédito ofrecen una gama completa de servicios, incluyendo cuentas corrientes , préstamos , tarjetas de crédito , cajeros automáticos, cajas de seguridad y servicios de inversión. Las encuestas realizadas por organizaciones de consumidores y otros reportan tasas más bajas y tasas de préstamos más bajos que los de los bancos comerciales .</a:t>
            </a:r>
            <a:endParaRPr lang="en-US" sz="2300" dirty="0">
              <a:solidFill>
                <a:srgbClr val="0036A2"/>
              </a:solidFill>
            </a:endParaRPr>
          </a:p>
          <a:p>
            <a:pPr marL="114300" indent="0">
              <a:buNone/>
            </a:pPr>
            <a:endParaRPr lang="en-US" dirty="0"/>
          </a:p>
        </p:txBody>
      </p:sp>
    </p:spTree>
    <p:extLst>
      <p:ext uri="{BB962C8B-B14F-4D97-AF65-F5344CB8AC3E}">
        <p14:creationId xmlns:p14="http://schemas.microsoft.com/office/powerpoint/2010/main" val="2493511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2000" b="1" dirty="0">
                <a:solidFill>
                  <a:srgbClr val="0036A2"/>
                </a:solidFill>
              </a:rPr>
              <a:t>Non-Depository </a:t>
            </a:r>
            <a:r>
              <a:rPr lang="en-US" sz="2000" b="1" dirty="0" smtClean="0">
                <a:solidFill>
                  <a:srgbClr val="0036A2"/>
                </a:solidFill>
              </a:rPr>
              <a:t>Institutions </a:t>
            </a:r>
            <a:r>
              <a:rPr lang="en-US" sz="1600" dirty="0" smtClean="0">
                <a:solidFill>
                  <a:srgbClr val="0036A2"/>
                </a:solidFill>
              </a:rPr>
              <a:t>(</a:t>
            </a:r>
            <a:r>
              <a:rPr lang="es-ES" sz="1600" dirty="0">
                <a:solidFill>
                  <a:srgbClr val="0036A2"/>
                </a:solidFill>
              </a:rPr>
              <a:t>no depositarias </a:t>
            </a:r>
            <a:r>
              <a:rPr lang="es-ES" sz="1600" dirty="0" smtClean="0">
                <a:solidFill>
                  <a:srgbClr val="0036A2"/>
                </a:solidFill>
              </a:rPr>
              <a:t>instituciones)</a:t>
            </a:r>
            <a:r>
              <a:rPr lang="en-US" sz="2000" b="1" dirty="0">
                <a:solidFill>
                  <a:srgbClr val="0036A2"/>
                </a:solidFill>
              </a:rPr>
              <a:t/>
            </a:r>
            <a:br>
              <a:rPr lang="en-US" sz="2000" b="1" dirty="0">
                <a:solidFill>
                  <a:srgbClr val="0036A2"/>
                </a:solidFill>
              </a:rPr>
            </a:br>
            <a:r>
              <a:rPr lang="en-US" sz="2000" dirty="0"/>
              <a:t>Financial services are also available at institutions such as life insurance companies, investment companies, finance companies, and mortgage </a:t>
            </a:r>
            <a:r>
              <a:rPr lang="en-US" sz="2000" dirty="0" smtClean="0"/>
              <a:t>companies</a:t>
            </a:r>
            <a:br>
              <a:rPr lang="en-US" sz="2000" dirty="0" smtClean="0"/>
            </a:br>
            <a:r>
              <a:rPr lang="es-ES" sz="1800" dirty="0">
                <a:solidFill>
                  <a:srgbClr val="0036A2"/>
                </a:solidFill>
              </a:rPr>
              <a:t>Los servicios financieros </a:t>
            </a:r>
            <a:r>
              <a:rPr lang="es-ES" sz="1800" dirty="0" smtClean="0">
                <a:solidFill>
                  <a:srgbClr val="0036A2"/>
                </a:solidFill>
              </a:rPr>
              <a:t>también </a:t>
            </a:r>
            <a:r>
              <a:rPr lang="es-ES" sz="1800" dirty="0">
                <a:solidFill>
                  <a:srgbClr val="0036A2"/>
                </a:solidFill>
              </a:rPr>
              <a:t>están disponibles en instituciones tales como compañías de seguros de vida , las sociedades de inversión , compañías financieras y compañías hipotecarias</a:t>
            </a:r>
            <a:endParaRPr lang="en-US" sz="1800" dirty="0">
              <a:solidFill>
                <a:srgbClr val="0036A2"/>
              </a:solidFill>
            </a:endParaRPr>
          </a:p>
          <a:p>
            <a:r>
              <a:rPr lang="en-US" sz="1800" b="1" dirty="0">
                <a:solidFill>
                  <a:srgbClr val="FF0000"/>
                </a:solidFill>
              </a:rPr>
              <a:t>Life Insurance </a:t>
            </a:r>
            <a:r>
              <a:rPr lang="en-US" sz="1800" b="1" dirty="0" smtClean="0">
                <a:solidFill>
                  <a:srgbClr val="FF0000"/>
                </a:solidFill>
              </a:rPr>
              <a:t>Companies </a:t>
            </a:r>
            <a:r>
              <a:rPr lang="en-US" sz="1600" b="1" dirty="0">
                <a:solidFill>
                  <a:srgbClr val="0036A2"/>
                </a:solidFill>
              </a:rPr>
              <a:t/>
            </a:r>
            <a:br>
              <a:rPr lang="en-US" sz="1600" b="1" dirty="0">
                <a:solidFill>
                  <a:srgbClr val="0036A2"/>
                </a:solidFill>
              </a:rPr>
            </a:br>
            <a:r>
              <a:rPr lang="en-US" sz="2400" dirty="0"/>
              <a:t>Though the main purpose of life insurance companies is to provide financial security for dependents, many insurance policies also contain savings and investments features. In addition, some insurance companies offer retirement planning services</a:t>
            </a:r>
            <a:r>
              <a:rPr lang="en-US" sz="2400" dirty="0" smtClean="0"/>
              <a:t>.</a:t>
            </a:r>
            <a:br>
              <a:rPr lang="en-US" sz="2400" dirty="0" smtClean="0"/>
            </a:br>
            <a:r>
              <a:rPr lang="es-ES" sz="2100" dirty="0">
                <a:solidFill>
                  <a:srgbClr val="0036A2"/>
                </a:solidFill>
              </a:rPr>
              <a:t>Aunque el propósito principal de las compañías de seguros de vida es proporcionar seguridad financiera a las personas dependientes , muchas pólizas de seguro también contienen ahorros e inversiones características. Además , algunas compañías de seguros ofrecen servicios de planificación de la jubilación .</a:t>
            </a:r>
            <a:r>
              <a:rPr lang="en-US" sz="2100" dirty="0">
                <a:solidFill>
                  <a:srgbClr val="0036A2"/>
                </a:solidFill>
              </a:rPr>
              <a:t/>
            </a:r>
            <a:br>
              <a:rPr lang="en-US" sz="2100" dirty="0">
                <a:solidFill>
                  <a:srgbClr val="0036A2"/>
                </a:solidFill>
              </a:rPr>
            </a:br>
            <a:endParaRPr lang="en-US" sz="2400" dirty="0">
              <a:solidFill>
                <a:srgbClr val="0036A2"/>
              </a:solidFill>
            </a:endParaRPr>
          </a:p>
          <a:p>
            <a:pPr marL="114300" indent="0">
              <a:buNone/>
            </a:pPr>
            <a:endParaRPr lang="en-US" dirty="0"/>
          </a:p>
        </p:txBody>
      </p:sp>
    </p:spTree>
    <p:extLst>
      <p:ext uri="{BB962C8B-B14F-4D97-AF65-F5344CB8AC3E}">
        <p14:creationId xmlns:p14="http://schemas.microsoft.com/office/powerpoint/2010/main" val="2074799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p:txBody>
          <a:bodyPr>
            <a:normAutofit fontScale="85000" lnSpcReduction="10000"/>
          </a:bodyPr>
          <a:lstStyle/>
          <a:p>
            <a:r>
              <a:rPr lang="en-US" sz="1600" b="1" dirty="0">
                <a:solidFill>
                  <a:srgbClr val="FF0000"/>
                </a:solidFill>
              </a:rPr>
              <a:t>Investment </a:t>
            </a:r>
            <a:r>
              <a:rPr lang="en-US" sz="1600" b="1" dirty="0" smtClean="0">
                <a:solidFill>
                  <a:srgbClr val="FF0000"/>
                </a:solidFill>
              </a:rPr>
              <a:t>Companies </a:t>
            </a:r>
            <a:r>
              <a:rPr lang="en-US" sz="1400" dirty="0" smtClean="0">
                <a:solidFill>
                  <a:srgbClr val="0036A2"/>
                </a:solidFill>
              </a:rPr>
              <a:t>(</a:t>
            </a:r>
            <a:r>
              <a:rPr lang="es-ES" sz="1400" dirty="0">
                <a:solidFill>
                  <a:srgbClr val="0036A2"/>
                </a:solidFill>
              </a:rPr>
              <a:t>Sociedades de </a:t>
            </a:r>
            <a:r>
              <a:rPr lang="es-ES" sz="1400" dirty="0" smtClean="0">
                <a:solidFill>
                  <a:srgbClr val="0036A2"/>
                </a:solidFill>
              </a:rPr>
              <a:t>inversión)</a:t>
            </a:r>
            <a:r>
              <a:rPr lang="en-US" sz="1600" b="1" dirty="0">
                <a:solidFill>
                  <a:srgbClr val="FF0000"/>
                </a:solidFill>
              </a:rPr>
              <a:t/>
            </a:r>
            <a:br>
              <a:rPr lang="en-US" sz="1600" b="1" dirty="0">
                <a:solidFill>
                  <a:srgbClr val="FF0000"/>
                </a:solidFill>
              </a:rPr>
            </a:br>
            <a:r>
              <a:rPr lang="en-US" sz="2000" dirty="0"/>
              <a:t>These firms combine your money with funds from other investors in order to buy stocks, bonds, and other securities. The investment company then manage these combined investments, which are called </a:t>
            </a:r>
            <a:r>
              <a:rPr lang="en-US" sz="2000" i="1" dirty="0">
                <a:solidFill>
                  <a:srgbClr val="FF0000"/>
                </a:solidFill>
              </a:rPr>
              <a:t>mutual funds</a:t>
            </a:r>
            <a:r>
              <a:rPr lang="en-US" sz="2000" i="1" dirty="0"/>
              <a:t>.</a:t>
            </a:r>
            <a:r>
              <a:rPr lang="en-US" sz="2000" dirty="0"/>
              <a:t> Investment company accounts are not covered by federal deposit insurance</a:t>
            </a:r>
            <a:r>
              <a:rPr lang="en-US" sz="2000" dirty="0" smtClean="0"/>
              <a:t>.</a:t>
            </a:r>
            <a:br>
              <a:rPr lang="en-US" sz="2000" dirty="0" smtClean="0"/>
            </a:br>
            <a:r>
              <a:rPr lang="es-ES" sz="1900" dirty="0">
                <a:solidFill>
                  <a:srgbClr val="0036A2"/>
                </a:solidFill>
              </a:rPr>
              <a:t>Estas empresas combinan su dinero con los fondos de otros inversores para la compra de acciones, bonos y otros valores . La sociedad de inversión luego gestionar estas inversiones combinadas , que se denominan </a:t>
            </a:r>
            <a:r>
              <a:rPr lang="es-ES" sz="1900" dirty="0">
                <a:solidFill>
                  <a:srgbClr val="FF0000"/>
                </a:solidFill>
              </a:rPr>
              <a:t>fondos de inversión</a:t>
            </a:r>
            <a:r>
              <a:rPr lang="es-ES" sz="1900" dirty="0">
                <a:solidFill>
                  <a:srgbClr val="0036A2"/>
                </a:solidFill>
              </a:rPr>
              <a:t>. Cuentas de la empresa de inversión no están cubiertos por el seguro de depósito federal.</a:t>
            </a:r>
            <a:r>
              <a:rPr lang="en-US" sz="1900" dirty="0">
                <a:solidFill>
                  <a:srgbClr val="0036A2"/>
                </a:solidFill>
              </a:rPr>
              <a:t/>
            </a:r>
            <a:br>
              <a:rPr lang="en-US" sz="1900" dirty="0">
                <a:solidFill>
                  <a:srgbClr val="0036A2"/>
                </a:solidFill>
              </a:rPr>
            </a:br>
            <a:endParaRPr lang="en-US" sz="1500" dirty="0">
              <a:solidFill>
                <a:srgbClr val="0036A2"/>
              </a:solidFill>
            </a:endParaRPr>
          </a:p>
          <a:p>
            <a:r>
              <a:rPr lang="en-US" sz="1600" b="1" dirty="0">
                <a:solidFill>
                  <a:srgbClr val="FF0000"/>
                </a:solidFill>
              </a:rPr>
              <a:t>Finance </a:t>
            </a:r>
            <a:r>
              <a:rPr lang="en-US" sz="1600" b="1" dirty="0" smtClean="0">
                <a:solidFill>
                  <a:srgbClr val="FF0000"/>
                </a:solidFill>
              </a:rPr>
              <a:t>Companies </a:t>
            </a:r>
            <a:r>
              <a:rPr lang="en-US" sz="1600" dirty="0" smtClean="0">
                <a:solidFill>
                  <a:srgbClr val="0036A2"/>
                </a:solidFill>
              </a:rPr>
              <a:t>(</a:t>
            </a:r>
            <a:r>
              <a:rPr lang="es-ES" sz="1400" dirty="0">
                <a:solidFill>
                  <a:srgbClr val="0036A2"/>
                </a:solidFill>
              </a:rPr>
              <a:t>Empresas </a:t>
            </a:r>
            <a:r>
              <a:rPr lang="es-ES" sz="1400" dirty="0" smtClean="0">
                <a:solidFill>
                  <a:srgbClr val="0036A2"/>
                </a:solidFill>
              </a:rPr>
              <a:t>Financieras)</a:t>
            </a:r>
            <a:r>
              <a:rPr lang="en-US" sz="1600" b="1" dirty="0">
                <a:solidFill>
                  <a:srgbClr val="FF0000"/>
                </a:solidFill>
              </a:rPr>
              <a:t/>
            </a:r>
            <a:br>
              <a:rPr lang="en-US" sz="1600" b="1" dirty="0">
                <a:solidFill>
                  <a:srgbClr val="FF0000"/>
                </a:solidFill>
              </a:rPr>
            </a:br>
            <a:r>
              <a:rPr lang="en-US" sz="2000" dirty="0"/>
              <a:t>Finance companies make higher-interest loans to consumers and small businesses that cannot borrow elsewhere because they have below-average credit ratings</a:t>
            </a:r>
            <a:r>
              <a:rPr lang="en-US" sz="2000" dirty="0" smtClean="0"/>
              <a:t>.</a:t>
            </a:r>
            <a:br>
              <a:rPr lang="en-US" sz="2000" dirty="0" smtClean="0"/>
            </a:br>
            <a:r>
              <a:rPr lang="es-ES" sz="1800" dirty="0">
                <a:solidFill>
                  <a:srgbClr val="0036A2"/>
                </a:solidFill>
              </a:rPr>
              <a:t>Las empresas financieras hacen préstamos de alto interés para los consumidores y las pequeñas empresas que no pueden pedir prestado en otro lugar , ya que tienen calificaciones de crédito por debajo del promedio .</a:t>
            </a:r>
            <a:r>
              <a:rPr lang="en-US" sz="2000" dirty="0"/>
              <a:t/>
            </a:r>
            <a:br>
              <a:rPr lang="en-US" sz="2000" dirty="0"/>
            </a:br>
            <a:endParaRPr lang="en-US" sz="2000" dirty="0"/>
          </a:p>
          <a:p>
            <a:pPr marL="114300" indent="0">
              <a:buNone/>
            </a:pPr>
            <a:r>
              <a:rPr lang="en-US" sz="2000" dirty="0">
                <a:solidFill>
                  <a:srgbClr val="FF0000"/>
                </a:solidFill>
              </a:rPr>
              <a:t>Reading check: </a:t>
            </a:r>
            <a:r>
              <a:rPr lang="en-US" sz="2000" dirty="0"/>
              <a:t>Identify (name) four types of deposit institutions </a:t>
            </a:r>
            <a:r>
              <a:rPr lang="en-US" sz="2000" dirty="0" smtClean="0"/>
              <a:t/>
            </a:r>
            <a:br>
              <a:rPr lang="en-US" sz="2000" dirty="0" smtClean="0"/>
            </a:br>
            <a:r>
              <a:rPr lang="es-ES" sz="1800" dirty="0">
                <a:solidFill>
                  <a:srgbClr val="FF0000"/>
                </a:solidFill>
              </a:rPr>
              <a:t>Verificación de lectura</a:t>
            </a:r>
            <a:r>
              <a:rPr lang="es-ES" sz="1800" dirty="0"/>
              <a:t>: Identificar ( nombre) cuatro tipos de entidades de depósito</a:t>
            </a:r>
            <a:endParaRPr lang="en-US" sz="2000" dirty="0"/>
          </a:p>
          <a:p>
            <a:pPr marL="114300" indent="0">
              <a:buNone/>
            </a:pPr>
            <a:endParaRPr lang="en-US" dirty="0"/>
          </a:p>
        </p:txBody>
      </p:sp>
    </p:spTree>
    <p:extLst>
      <p:ext uri="{BB962C8B-B14F-4D97-AF65-F5344CB8AC3E}">
        <p14:creationId xmlns:p14="http://schemas.microsoft.com/office/powerpoint/2010/main" val="2320887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b="1" dirty="0" smtClean="0">
                <a:solidFill>
                  <a:srgbClr val="0036A2"/>
                </a:solidFill>
              </a:rPr>
              <a:t>Problematic Financial Businesses </a:t>
            </a:r>
            <a:r>
              <a:rPr lang="en-US" sz="1700" dirty="0" smtClean="0">
                <a:solidFill>
                  <a:srgbClr val="0036A2"/>
                </a:solidFill>
              </a:rPr>
              <a:t>(</a:t>
            </a:r>
            <a:r>
              <a:rPr lang="es-ES" sz="1900" dirty="0">
                <a:solidFill>
                  <a:srgbClr val="0036A2"/>
                </a:solidFill>
              </a:rPr>
              <a:t>Las empresas financieras </a:t>
            </a:r>
            <a:r>
              <a:rPr lang="es-ES" sz="1900" dirty="0" smtClean="0">
                <a:solidFill>
                  <a:srgbClr val="0036A2"/>
                </a:solidFill>
              </a:rPr>
              <a:t>problemáticas)</a:t>
            </a:r>
            <a:endParaRPr lang="en-US" sz="1700" dirty="0" smtClean="0">
              <a:solidFill>
                <a:srgbClr val="0036A2"/>
              </a:solidFill>
            </a:endParaRPr>
          </a:p>
          <a:p>
            <a:pPr marL="114300" indent="0">
              <a:buNone/>
            </a:pPr>
            <a:r>
              <a:rPr lang="en-US" sz="1800" b="1" i="1" dirty="0" smtClean="0">
                <a:solidFill>
                  <a:srgbClr val="FF0000"/>
                </a:solidFill>
              </a:rPr>
              <a:t>What are problematic financial businesses?</a:t>
            </a:r>
            <a:br>
              <a:rPr lang="en-US" sz="1800" b="1" i="1" dirty="0" smtClean="0">
                <a:solidFill>
                  <a:srgbClr val="FF0000"/>
                </a:solidFill>
              </a:rPr>
            </a:br>
            <a:r>
              <a:rPr lang="es-ES" sz="1400" dirty="0" smtClean="0">
                <a:solidFill>
                  <a:srgbClr val="FF0000"/>
                </a:solidFill>
              </a:rPr>
              <a:t>¿</a:t>
            </a:r>
            <a:r>
              <a:rPr lang="es-ES" sz="1400" dirty="0">
                <a:solidFill>
                  <a:srgbClr val="FF0000"/>
                </a:solidFill>
              </a:rPr>
              <a:t>Cuáles son las empresas financieras problemáticas </a:t>
            </a:r>
            <a:r>
              <a:rPr lang="es-ES" sz="1400" dirty="0" smtClean="0">
                <a:solidFill>
                  <a:srgbClr val="FF0000"/>
                </a:solidFill>
              </a:rPr>
              <a:t>?</a:t>
            </a:r>
            <a:br>
              <a:rPr lang="es-ES" sz="1400" dirty="0" smtClean="0">
                <a:solidFill>
                  <a:srgbClr val="FF0000"/>
                </a:solidFill>
              </a:rPr>
            </a:br>
            <a:endParaRPr lang="en-US" sz="1400" b="1" i="1" dirty="0" smtClean="0">
              <a:solidFill>
                <a:srgbClr val="FF0000"/>
              </a:solidFill>
            </a:endParaRPr>
          </a:p>
          <a:p>
            <a:pPr marL="114300" indent="0">
              <a:buNone/>
            </a:pPr>
            <a:r>
              <a:rPr lang="en-US" sz="1400" dirty="0" smtClean="0"/>
              <a:t>Would you pay $20 to borrow $100 for two weeks? Many people without access to financial services use pawnshops, check-cashing outlets, loan stores, and rent-to-own centers.</a:t>
            </a:r>
            <a:br>
              <a:rPr lang="en-US" sz="1400" dirty="0" smtClean="0"/>
            </a:br>
            <a:r>
              <a:rPr lang="es-ES" sz="1300" dirty="0">
                <a:solidFill>
                  <a:srgbClr val="0036A2"/>
                </a:solidFill>
              </a:rPr>
              <a:t>¿Pagaría usted $ 20 a un préstamo de $ 100 para dos semanas ? Muchas personas que no tienen acceso a los servicios financieros utilizan las casas de empeño , cobro de cheques puntos de venta , tiendas de préstamos y de alquiler con opción a compra centros.</a:t>
            </a:r>
            <a:endParaRPr lang="en-US" sz="1500" dirty="0" smtClean="0">
              <a:solidFill>
                <a:srgbClr val="0036A2"/>
              </a:solidFill>
            </a:endParaRPr>
          </a:p>
          <a:p>
            <a:r>
              <a:rPr lang="en-US" sz="1600" b="1" dirty="0" smtClean="0">
                <a:solidFill>
                  <a:srgbClr val="0036A2"/>
                </a:solidFill>
              </a:rPr>
              <a:t>Pawnshops </a:t>
            </a:r>
            <a:r>
              <a:rPr lang="en-US" sz="1500" dirty="0" smtClean="0">
                <a:solidFill>
                  <a:srgbClr val="0036A2"/>
                </a:solidFill>
              </a:rPr>
              <a:t>(</a:t>
            </a:r>
            <a:r>
              <a:rPr lang="es-ES" sz="1300" dirty="0">
                <a:solidFill>
                  <a:srgbClr val="0036A2"/>
                </a:solidFill>
              </a:rPr>
              <a:t>Casas de </a:t>
            </a:r>
            <a:r>
              <a:rPr lang="es-ES" sz="1300" dirty="0" smtClean="0">
                <a:solidFill>
                  <a:srgbClr val="0036A2"/>
                </a:solidFill>
              </a:rPr>
              <a:t>Empeño)</a:t>
            </a:r>
            <a:r>
              <a:rPr lang="en-US" sz="1600" b="1" dirty="0" smtClean="0">
                <a:solidFill>
                  <a:srgbClr val="0036A2"/>
                </a:solidFill>
              </a:rPr>
              <a:t/>
            </a:r>
            <a:br>
              <a:rPr lang="en-US" sz="1600" b="1" dirty="0" smtClean="0">
                <a:solidFill>
                  <a:srgbClr val="0036A2"/>
                </a:solidFill>
              </a:rPr>
            </a:br>
            <a:r>
              <a:rPr lang="en-US" sz="1400" dirty="0" smtClean="0"/>
              <a:t>Pawnshops make loans based on the value of tangible possessions such as jewelry or other valuable items. Many law- and moderate- income families use these organizations to obtain cash loans quickly. Pawnshops charge higher fees than other financial institutions. Thousands of consumers are increasingly in need of small loans- usually around $75, to be repaid in 30 to 45 days. Pawnshops have become the “neighborhood bankers” and the “local shopping malls”, since they provide both lending and retail shopping services, selling items that owners do not redeem. While states regulate rates, 3% interest a month or higher is common.</a:t>
            </a:r>
            <a:br>
              <a:rPr lang="en-US" sz="1400" dirty="0" smtClean="0"/>
            </a:br>
            <a:r>
              <a:rPr lang="es-ES" sz="1500" dirty="0">
                <a:solidFill>
                  <a:srgbClr val="0036A2"/>
                </a:solidFill>
              </a:rPr>
              <a:t>Las casas de empeño hacen préstamos basados ​​en el valor de los bienes tangibles, tales como joyas u otros objetos de valor . Muchas familias de ingresos ley- y moderados utilizan estas organizaciones para obtener préstamos en efectivo rápidamente. Las casas de empeño cobran tarifas más altas que otras instituciones financieras. Miles de consumidores están cada vez más en la necesidad de los pequeños préstamos- por lo general alrededor de $ 75, que será cancelado en 30 a 45 días. Las casas de empeño se han convertido en los "banqueros del barrio " y los " centros comerciales locales" , ya que proporcionan tanto los préstamos y los servicios comerciales al por menor , la venta de artículos que los propietarios no se redimen . Mientras que los estados regulan las tasas , 3 % de interés al mes o más alto es común</a:t>
            </a:r>
            <a:r>
              <a:rPr lang="es-ES" sz="1500" dirty="0" smtClean="0">
                <a:solidFill>
                  <a:srgbClr val="0036A2"/>
                </a:solidFill>
              </a:rPr>
              <a:t>.</a:t>
            </a:r>
            <a:br>
              <a:rPr lang="es-ES" sz="1500" dirty="0" smtClean="0">
                <a:solidFill>
                  <a:srgbClr val="0036A2"/>
                </a:solidFill>
              </a:rPr>
            </a:br>
            <a:endParaRPr lang="en-US" sz="2100" dirty="0" smtClean="0">
              <a:solidFill>
                <a:srgbClr val="0036A2"/>
              </a:solidFill>
            </a:endParaRPr>
          </a:p>
          <a:p>
            <a:r>
              <a:rPr lang="en-US" sz="1600" b="1" dirty="0" smtClean="0">
                <a:solidFill>
                  <a:srgbClr val="0036A2"/>
                </a:solidFill>
              </a:rPr>
              <a:t>Check Caching Outlets </a:t>
            </a:r>
            <a:r>
              <a:rPr lang="en-US" sz="2100" dirty="0" smtClean="0">
                <a:solidFill>
                  <a:srgbClr val="0036A2"/>
                </a:solidFill>
              </a:rPr>
              <a:t>(</a:t>
            </a:r>
            <a:r>
              <a:rPr lang="es-ES" sz="1400" dirty="0">
                <a:solidFill>
                  <a:srgbClr val="0036A2"/>
                </a:solidFill>
              </a:rPr>
              <a:t>Compruebe </a:t>
            </a:r>
            <a:r>
              <a:rPr lang="es-ES" sz="1400" dirty="0" err="1">
                <a:solidFill>
                  <a:srgbClr val="0036A2"/>
                </a:solidFill>
              </a:rPr>
              <a:t>Outlets</a:t>
            </a:r>
            <a:r>
              <a:rPr lang="es-ES" sz="1400" dirty="0">
                <a:solidFill>
                  <a:srgbClr val="0036A2"/>
                </a:solidFill>
              </a:rPr>
              <a:t> </a:t>
            </a:r>
            <a:r>
              <a:rPr lang="es-ES" sz="1400" dirty="0" err="1" smtClean="0">
                <a:solidFill>
                  <a:srgbClr val="0036A2"/>
                </a:solidFill>
              </a:rPr>
              <a:t>Caching</a:t>
            </a:r>
            <a:r>
              <a:rPr lang="es-ES" sz="1400" dirty="0" smtClean="0">
                <a:solidFill>
                  <a:srgbClr val="0036A2"/>
                </a:solidFill>
              </a:rPr>
              <a:t>)</a:t>
            </a:r>
            <a:r>
              <a:rPr lang="en-US" sz="1600" dirty="0" smtClean="0">
                <a:solidFill>
                  <a:srgbClr val="0036A2"/>
                </a:solidFill>
              </a:rPr>
              <a:t/>
            </a:r>
            <a:br>
              <a:rPr lang="en-US" sz="1600" dirty="0" smtClean="0">
                <a:solidFill>
                  <a:srgbClr val="0036A2"/>
                </a:solidFill>
              </a:rPr>
            </a:br>
            <a:r>
              <a:rPr lang="en-US" sz="1500" dirty="0" smtClean="0"/>
              <a:t>Most financial institutions will not cash a check unless you have an account. The more than 6,000 check-cashing outlets (CCOs) charge anywhere from 1% to 20% of face value of an check; the average cost is two to three percent. For a low-income family, that can be a significant portion of the total household budget. CCOs, sometimes called currency exchanges, also offer services, including electronic tax filing, money orders, private postal boxes, utility bill payment, and the sale of transit tokens.</a:t>
            </a:r>
            <a:br>
              <a:rPr lang="en-US" sz="1500" dirty="0" smtClean="0"/>
            </a:br>
            <a:r>
              <a:rPr lang="es-ES" sz="1400" dirty="0">
                <a:solidFill>
                  <a:srgbClr val="0036A2"/>
                </a:solidFill>
              </a:rPr>
              <a:t>La mayoría de las instituciones financieras no van a cobrar un cheque a menos que tenga una cuenta. Los más de 6.000 puntos de venta de cambio de cheques ( </a:t>
            </a:r>
            <a:r>
              <a:rPr lang="es-ES" sz="1400" dirty="0" err="1">
                <a:solidFill>
                  <a:srgbClr val="0036A2"/>
                </a:solidFill>
              </a:rPr>
              <a:t>CCOs</a:t>
            </a:r>
            <a:r>
              <a:rPr lang="es-ES" sz="1400" dirty="0">
                <a:solidFill>
                  <a:srgbClr val="0036A2"/>
                </a:solidFill>
              </a:rPr>
              <a:t> ) cargo en cualquier lugar de 1 % a 20 % del valor nominal de un cheque ; el costo promedio es de dos a tres por ciento. Para una familia de bajos ingresos , que puede ser una parte importante del presupuesto total del hogar. CCO , a veces llamadas casas de cambio , también ofrecen servicios, incluyendo la presentación electrónica de impuestos, giros postales , cajas postales privados , pago de facturas de servicios públicos, y la venta de fichas de tránsito.</a:t>
            </a:r>
            <a:endParaRPr lang="en-US" sz="2000" dirty="0" smtClean="0">
              <a:solidFill>
                <a:srgbClr val="0036A2"/>
              </a:solidFill>
            </a:endParaRPr>
          </a:p>
        </p:txBody>
      </p:sp>
    </p:spTree>
    <p:extLst>
      <p:ext uri="{BB962C8B-B14F-4D97-AF65-F5344CB8AC3E}">
        <p14:creationId xmlns:p14="http://schemas.microsoft.com/office/powerpoint/2010/main" val="4060496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fontScale="62500" lnSpcReduction="20000"/>
          </a:bodyPr>
          <a:lstStyle/>
          <a:p>
            <a:r>
              <a:rPr lang="en-US" sz="2400" b="1" dirty="0">
                <a:solidFill>
                  <a:srgbClr val="0036A2"/>
                </a:solidFill>
              </a:rPr>
              <a:t>Payday </a:t>
            </a:r>
            <a:r>
              <a:rPr lang="en-US" sz="2400" b="1" dirty="0" smtClean="0">
                <a:solidFill>
                  <a:srgbClr val="0036A2"/>
                </a:solidFill>
              </a:rPr>
              <a:t>Loans </a:t>
            </a:r>
            <a:r>
              <a:rPr lang="en-US" sz="2900" dirty="0" smtClean="0">
                <a:solidFill>
                  <a:srgbClr val="0036A2"/>
                </a:solidFill>
              </a:rPr>
              <a:t>(</a:t>
            </a:r>
            <a:r>
              <a:rPr lang="es-ES" sz="2000" dirty="0">
                <a:solidFill>
                  <a:srgbClr val="0036A2"/>
                </a:solidFill>
              </a:rPr>
              <a:t>Préstamos de día de </a:t>
            </a:r>
            <a:r>
              <a:rPr lang="es-ES" sz="2000" dirty="0" smtClean="0">
                <a:solidFill>
                  <a:srgbClr val="0036A2"/>
                </a:solidFill>
              </a:rPr>
              <a:t>pago)</a:t>
            </a:r>
            <a:r>
              <a:rPr lang="en-US" sz="2400" b="1" dirty="0" smtClean="0">
                <a:solidFill>
                  <a:srgbClr val="0036A2"/>
                </a:solidFill>
              </a:rPr>
              <a:t/>
            </a:r>
            <a:br>
              <a:rPr lang="en-US" sz="2400" b="1" dirty="0" smtClean="0">
                <a:solidFill>
                  <a:srgbClr val="0036A2"/>
                </a:solidFill>
              </a:rPr>
            </a:br>
            <a:r>
              <a:rPr lang="en-US" sz="2000" dirty="0" smtClean="0"/>
              <a:t>Many consumer organizations caution against using a payday loans, also referred to as </a:t>
            </a:r>
            <a:r>
              <a:rPr lang="en-US" sz="2000" i="1" dirty="0" smtClean="0"/>
              <a:t>cash advances, check advance loans, </a:t>
            </a:r>
            <a:r>
              <a:rPr lang="en-US" sz="2000" dirty="0" smtClean="0"/>
              <a:t>and </a:t>
            </a:r>
            <a:r>
              <a:rPr lang="en-US" sz="2000" i="1" dirty="0" smtClean="0"/>
              <a:t>delayed deposit loans. </a:t>
            </a:r>
            <a:r>
              <a:rPr lang="en-US" sz="2000" dirty="0" smtClean="0"/>
              <a:t>Desperate borrowers pay annual interest rates of as much as 780 percent and more to obtain needed cash from payday loan companies. These enterprise have increased in recent years. The most frequent users of payday loans are workers who have become trapped by debts or who have been driven into debt by misfortune. In a typical payday loan, a consumer writes a personal check for </a:t>
            </a:r>
            <a:r>
              <a:rPr lang="en-US" sz="2000" b="1" dirty="0" smtClean="0">
                <a:solidFill>
                  <a:srgbClr val="FF0000"/>
                </a:solidFill>
              </a:rPr>
              <a:t>$115 to borrow $100 for fourteen days</a:t>
            </a:r>
            <a:r>
              <a:rPr lang="en-US" sz="2000" dirty="0" smtClean="0"/>
              <a:t>. The payday lender agrees to hold the check until the next payday. This $15 finance charge for the fourteen days translates into an annual percentage </a:t>
            </a:r>
            <a:r>
              <a:rPr lang="en-US" sz="2000" b="1" dirty="0" smtClean="0">
                <a:solidFill>
                  <a:srgbClr val="FF0000"/>
                </a:solidFill>
              </a:rPr>
              <a:t>rate of 391%. </a:t>
            </a:r>
            <a:r>
              <a:rPr lang="en-US" sz="2000" dirty="0" smtClean="0"/>
              <a:t>Some consumers “roll over” their loans, paying another $15 for the $100 loan for the next fourteen days. After a few rollovers, the finance charge can exceed the amount borrowed. The Chicago Department of Consumer Services has reported annual rates ranging from </a:t>
            </a:r>
            <a:r>
              <a:rPr lang="en-US" sz="2000" b="1" dirty="0" smtClean="0">
                <a:solidFill>
                  <a:srgbClr val="FF0000"/>
                </a:solidFill>
              </a:rPr>
              <a:t>659 to 1,300 percent</a:t>
            </a:r>
            <a:r>
              <a:rPr lang="en-US" sz="2000" dirty="0" smtClean="0"/>
              <a:t> for some pay day loans.</a:t>
            </a:r>
            <a:br>
              <a:rPr lang="en-US" sz="2000" dirty="0" smtClean="0"/>
            </a:br>
            <a:r>
              <a:rPr lang="es-ES" dirty="0">
                <a:solidFill>
                  <a:srgbClr val="0036A2"/>
                </a:solidFill>
              </a:rPr>
              <a:t>Muchas organizaciones de consumidores advierten contra el uso de un préstamos de día de pago, también conocidos como los adelantos en efectivo, comprobar préstamos de anticipo, y el retraso en los préstamos de depósito. Prestatarios desesperados pagan tasas de interés anual de hasta un 780 por ciento y más para obtener efectivo necesaria de las compañías de préstamos de día de pago. Estas empresas han aumentado en los últimos años. Los usuarios más frecuentes de los préstamos de día de pago son los trabajadores que han quedado atrapados por las deudas o que han sido conducidos a la deuda por la desgracia. En un préstamo de día de pago típico, escribe un consumidor un cheque personal por </a:t>
            </a:r>
            <a:r>
              <a:rPr lang="es-ES" dirty="0">
                <a:solidFill>
                  <a:srgbClr val="FF0000"/>
                </a:solidFill>
              </a:rPr>
              <a:t>$ 115 para pedir prestado $ 100 para catorce días</a:t>
            </a:r>
            <a:r>
              <a:rPr lang="es-ES" dirty="0">
                <a:solidFill>
                  <a:srgbClr val="0036A2"/>
                </a:solidFill>
              </a:rPr>
              <a:t>. El prestamista se compromete a mantener el cheque hasta el próximo día de pago. Este cargo financiero de $ 15 para los catorce días se traduce en </a:t>
            </a:r>
            <a:r>
              <a:rPr lang="es-ES" dirty="0">
                <a:solidFill>
                  <a:srgbClr val="FF0000"/>
                </a:solidFill>
              </a:rPr>
              <a:t>un porcentaje anual de 391%. </a:t>
            </a:r>
            <a:r>
              <a:rPr lang="es-ES" dirty="0">
                <a:solidFill>
                  <a:srgbClr val="0036A2"/>
                </a:solidFill>
              </a:rPr>
              <a:t>Algunos consumidores "darse la vuelta" a sus préstamos, pagar otros $ 15 para el préstamo de $ 100 para los próximos catorce días. Después de unos vuelcos, el cargo financiero puede exceder de la cantidad prestada. El Departamento de Servicios al Consumidor de Chicago ha reportado tasas anuales que van desde </a:t>
            </a:r>
            <a:r>
              <a:rPr lang="es-ES" dirty="0">
                <a:solidFill>
                  <a:srgbClr val="FF0000"/>
                </a:solidFill>
              </a:rPr>
              <a:t>659 a 1.300 por ciento </a:t>
            </a:r>
            <a:r>
              <a:rPr lang="es-ES" dirty="0">
                <a:solidFill>
                  <a:srgbClr val="0036A2"/>
                </a:solidFill>
              </a:rPr>
              <a:t>para algunos préstamos de día de pago.</a:t>
            </a:r>
            <a:endParaRPr lang="en-US" sz="2400" dirty="0">
              <a:solidFill>
                <a:srgbClr val="0036A2"/>
              </a:solidFill>
            </a:endParaRPr>
          </a:p>
          <a:p>
            <a:endParaRPr lang="en-US" dirty="0"/>
          </a:p>
        </p:txBody>
      </p:sp>
    </p:spTree>
    <p:extLst>
      <p:ext uri="{BB962C8B-B14F-4D97-AF65-F5344CB8AC3E}">
        <p14:creationId xmlns:p14="http://schemas.microsoft.com/office/powerpoint/2010/main" val="2579291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fontScale="92500" lnSpcReduction="20000"/>
          </a:bodyPr>
          <a:lstStyle/>
          <a:p>
            <a:r>
              <a:rPr lang="en-US" sz="2000" b="1" dirty="0">
                <a:solidFill>
                  <a:srgbClr val="0036A2"/>
                </a:solidFill>
              </a:rPr>
              <a:t>Rent-to-Own </a:t>
            </a:r>
            <a:r>
              <a:rPr lang="en-US" sz="2000" b="1" dirty="0" smtClean="0">
                <a:solidFill>
                  <a:srgbClr val="0036A2"/>
                </a:solidFill>
              </a:rPr>
              <a:t>Centers </a:t>
            </a:r>
            <a:br>
              <a:rPr lang="en-US" sz="2000" b="1" dirty="0" smtClean="0">
                <a:solidFill>
                  <a:srgbClr val="0036A2"/>
                </a:solidFill>
              </a:rPr>
            </a:br>
            <a:r>
              <a:rPr lang="en-US" sz="2000" dirty="0" smtClean="0"/>
              <a:t>Years </a:t>
            </a:r>
            <a:r>
              <a:rPr lang="en-US" sz="2000" dirty="0"/>
              <a:t>ago, people who </a:t>
            </a:r>
            <a:r>
              <a:rPr lang="en-US" sz="2000" dirty="0" smtClean="0"/>
              <a:t>rented </a:t>
            </a:r>
            <a:r>
              <a:rPr lang="en-US" sz="2000" dirty="0"/>
              <a:t>furniture and appliances found few deluxe items available. Today rental businesses offer big-screen televisions, seven-piece cherry wood bedroom sets, and personal computers. The rent-to-purchase industry is defined as stores that lease products to consumers who can own the item if they complete a certain number of monthly or weekly payments</a:t>
            </a:r>
            <a:r>
              <a:rPr lang="en-US" sz="2000" dirty="0" smtClean="0"/>
              <a:t>.</a:t>
            </a:r>
            <a:br>
              <a:rPr lang="en-US" sz="2000" dirty="0" smtClean="0"/>
            </a:br>
            <a:endParaRPr lang="en-US" sz="2000" dirty="0"/>
          </a:p>
          <a:p>
            <a:r>
              <a:rPr lang="es-ES" sz="2000" b="1" dirty="0" err="1" smtClean="0">
                <a:solidFill>
                  <a:srgbClr val="0036A2"/>
                </a:solidFill>
              </a:rPr>
              <a:t>Rent</a:t>
            </a:r>
            <a:r>
              <a:rPr lang="es-ES" sz="2000" b="1" dirty="0" smtClean="0">
                <a:solidFill>
                  <a:srgbClr val="0036A2"/>
                </a:solidFill>
              </a:rPr>
              <a:t>- </a:t>
            </a:r>
            <a:r>
              <a:rPr lang="es-ES" sz="2000" b="1" dirty="0">
                <a:solidFill>
                  <a:srgbClr val="0036A2"/>
                </a:solidFill>
              </a:rPr>
              <a:t>para-Comprar </a:t>
            </a:r>
            <a:r>
              <a:rPr lang="es-ES" sz="2000" b="1" dirty="0" smtClean="0">
                <a:solidFill>
                  <a:srgbClr val="0036A2"/>
                </a:solidFill>
              </a:rPr>
              <a:t>Centros</a:t>
            </a:r>
            <a:r>
              <a:rPr lang="en-US" sz="2400" b="1" dirty="0">
                <a:solidFill>
                  <a:srgbClr val="0036A2"/>
                </a:solidFill>
              </a:rPr>
              <a:t/>
            </a:r>
            <a:br>
              <a:rPr lang="en-US" sz="2400" b="1" dirty="0">
                <a:solidFill>
                  <a:srgbClr val="0036A2"/>
                </a:solidFill>
              </a:rPr>
            </a:br>
            <a:r>
              <a:rPr lang="es-ES" sz="2000" dirty="0" smtClean="0">
                <a:solidFill>
                  <a:srgbClr val="0036A2"/>
                </a:solidFill>
              </a:rPr>
              <a:t>Hace </a:t>
            </a:r>
            <a:r>
              <a:rPr lang="es-ES" sz="2000" dirty="0">
                <a:solidFill>
                  <a:srgbClr val="0036A2"/>
                </a:solidFill>
              </a:rPr>
              <a:t>años , la gente que alquilaba muebles y electrodomésticos se han encontrado algunos artículos de lujo disponibles. Hoy en día las empresas de alquiler ofrecen televisores de pantalla grande , de siete piezas dormitorio conjuntos de madera de cerezo , y las computadoras personales . La industria de alquiler con opción a compra se define como tiendas que alquilan los productos a los consumidores que pueden poseer el elemento si completan un determinado número de pagos mensuales o semanales .</a:t>
            </a:r>
            <a:endParaRPr lang="en-US" sz="2000" b="1" dirty="0">
              <a:solidFill>
                <a:srgbClr val="0036A2"/>
              </a:solidFill>
            </a:endParaRPr>
          </a:p>
          <a:p>
            <a:pPr marL="114300" indent="0">
              <a:buNone/>
            </a:pPr>
            <a:r>
              <a:rPr lang="en-US" sz="2000" dirty="0">
                <a:solidFill>
                  <a:srgbClr val="FF0000"/>
                </a:solidFill>
              </a:rPr>
              <a:t>Reading Check</a:t>
            </a:r>
            <a:r>
              <a:rPr lang="en-US" sz="2000" b="1" dirty="0">
                <a:solidFill>
                  <a:srgbClr val="0036A2"/>
                </a:solidFill>
              </a:rPr>
              <a:t>: </a:t>
            </a:r>
            <a:r>
              <a:rPr lang="en-US" sz="2000" dirty="0"/>
              <a:t>Rephrase what is a payday loan</a:t>
            </a:r>
            <a:r>
              <a:rPr lang="en-US" sz="2000" dirty="0" smtClean="0"/>
              <a:t>?</a:t>
            </a:r>
          </a:p>
          <a:p>
            <a:pPr marL="114300" indent="0">
              <a:buNone/>
            </a:pPr>
            <a:r>
              <a:rPr lang="es-ES" sz="1800" dirty="0">
                <a:solidFill>
                  <a:srgbClr val="FF0000"/>
                </a:solidFill>
              </a:rPr>
              <a:t>Lectura Comprobar</a:t>
            </a:r>
            <a:r>
              <a:rPr lang="es-ES" sz="1800" dirty="0">
                <a:solidFill>
                  <a:srgbClr val="0036A2"/>
                </a:solidFill>
              </a:rPr>
              <a:t>: Reformular lo que es un préstamo de día de </a:t>
            </a:r>
            <a:r>
              <a:rPr lang="es-ES" sz="1800" dirty="0" smtClean="0">
                <a:solidFill>
                  <a:srgbClr val="0036A2"/>
                </a:solidFill>
              </a:rPr>
              <a:t>pago?</a:t>
            </a:r>
            <a:endParaRPr lang="en-US" sz="2000" dirty="0">
              <a:solidFill>
                <a:srgbClr val="0036A2"/>
              </a:solidFill>
            </a:endParaRPr>
          </a:p>
          <a:p>
            <a:pPr marL="114300" indent="0">
              <a:buNone/>
            </a:pPr>
            <a:endParaRPr lang="en-US" dirty="0"/>
          </a:p>
        </p:txBody>
      </p:sp>
    </p:spTree>
    <p:extLst>
      <p:ext uri="{BB962C8B-B14F-4D97-AF65-F5344CB8AC3E}">
        <p14:creationId xmlns:p14="http://schemas.microsoft.com/office/powerpoint/2010/main" val="933349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dirty="0"/>
          </a:p>
        </p:txBody>
      </p:sp>
      <p:sp>
        <p:nvSpPr>
          <p:cNvPr id="3" name="Content Placeholder 2"/>
          <p:cNvSpPr>
            <a:spLocks noGrp="1"/>
          </p:cNvSpPr>
          <p:nvPr>
            <p:ph idx="1"/>
          </p:nvPr>
        </p:nvSpPr>
        <p:spPr/>
        <p:txBody>
          <a:bodyPr>
            <a:normAutofit fontScale="62500" lnSpcReduction="20000"/>
          </a:bodyPr>
          <a:lstStyle/>
          <a:p>
            <a:pPr marL="114300" indent="0">
              <a:buNone/>
            </a:pPr>
            <a:r>
              <a:rPr lang="en-US" b="1" dirty="0" smtClean="0">
                <a:solidFill>
                  <a:srgbClr val="0036A2"/>
                </a:solidFill>
              </a:rPr>
              <a:t>Comparing Financial Institutions </a:t>
            </a:r>
            <a:r>
              <a:rPr lang="en-US" sz="1300" dirty="0" smtClean="0">
                <a:solidFill>
                  <a:srgbClr val="0036A2"/>
                </a:solidFill>
              </a:rPr>
              <a:t>(</a:t>
            </a:r>
            <a:r>
              <a:rPr lang="es-ES" sz="1500" dirty="0">
                <a:solidFill>
                  <a:srgbClr val="0036A2"/>
                </a:solidFill>
              </a:rPr>
              <a:t>La comparación de las Instituciones </a:t>
            </a:r>
            <a:r>
              <a:rPr lang="es-ES" sz="1500" dirty="0" smtClean="0">
                <a:solidFill>
                  <a:srgbClr val="0036A2"/>
                </a:solidFill>
              </a:rPr>
              <a:t>Financieras)</a:t>
            </a:r>
            <a:endParaRPr lang="en-US" dirty="0" smtClean="0">
              <a:solidFill>
                <a:srgbClr val="0036A2"/>
              </a:solidFill>
            </a:endParaRPr>
          </a:p>
          <a:p>
            <a:pPr marL="114300" indent="0">
              <a:buNone/>
            </a:pPr>
            <a:r>
              <a:rPr lang="en-US" sz="1800" b="1" i="1" dirty="0" smtClean="0">
                <a:solidFill>
                  <a:srgbClr val="FF0000"/>
                </a:solidFill>
              </a:rPr>
              <a:t>What should you know to choose a financial institution?</a:t>
            </a:r>
            <a:br>
              <a:rPr lang="en-US" sz="1800" b="1" i="1" dirty="0" smtClean="0">
                <a:solidFill>
                  <a:srgbClr val="FF0000"/>
                </a:solidFill>
              </a:rPr>
            </a:br>
            <a:r>
              <a:rPr lang="es-ES" sz="1800" i="1" dirty="0" smtClean="0">
                <a:solidFill>
                  <a:srgbClr val="FF0000"/>
                </a:solidFill>
              </a:rPr>
              <a:t>¿</a:t>
            </a:r>
            <a:r>
              <a:rPr lang="es-ES" sz="1800" i="1" dirty="0">
                <a:solidFill>
                  <a:srgbClr val="FF0000"/>
                </a:solidFill>
              </a:rPr>
              <a:t>Qué debe saber para elegir una institución financiera ?</a:t>
            </a:r>
            <a:endParaRPr lang="en-US" sz="1800" b="1" i="1" dirty="0" smtClean="0">
              <a:solidFill>
                <a:srgbClr val="FF0000"/>
              </a:solidFill>
            </a:endParaRPr>
          </a:p>
          <a:p>
            <a:pPr marL="114300" indent="0">
              <a:buNone/>
            </a:pPr>
            <a:endParaRPr lang="en-US" sz="1800" b="1" i="1" dirty="0">
              <a:solidFill>
                <a:srgbClr val="FF0000"/>
              </a:solidFill>
            </a:endParaRPr>
          </a:p>
          <a:p>
            <a:pPr marL="114300" indent="0">
              <a:buNone/>
            </a:pPr>
            <a:r>
              <a:rPr lang="en-US" sz="1800" dirty="0" smtClean="0"/>
              <a:t>When you compare banks and other financial institutions, you should ask these questions to help choose the best one:</a:t>
            </a:r>
          </a:p>
          <a:p>
            <a:r>
              <a:rPr lang="en-US" sz="1800" dirty="0" smtClean="0"/>
              <a:t>Where can you get the highest rate of interest on your savings?</a:t>
            </a:r>
          </a:p>
          <a:p>
            <a:r>
              <a:rPr lang="en-US" sz="1800" dirty="0" smtClean="0"/>
              <a:t>Where can you obtain a checking account with low (or no) fees?</a:t>
            </a:r>
          </a:p>
          <a:p>
            <a:r>
              <a:rPr lang="en-US" sz="1800" dirty="0" smtClean="0"/>
              <a:t>Will you be able to borrow money from the institution-with a credit card or another type of loan – when you need it?</a:t>
            </a:r>
          </a:p>
          <a:p>
            <a:r>
              <a:rPr lang="en-US" sz="1800" dirty="0" smtClean="0"/>
              <a:t>Do you need an institution that offers free financial advice?</a:t>
            </a:r>
          </a:p>
          <a:p>
            <a:r>
              <a:rPr lang="en-US" sz="1800" dirty="0" smtClean="0"/>
              <a:t>Is the institution FDIC – or SAIF – insured?</a:t>
            </a:r>
          </a:p>
          <a:p>
            <a:r>
              <a:rPr lang="en-US" sz="1800" dirty="0" smtClean="0"/>
              <a:t>Does the institution have convenient locations?</a:t>
            </a:r>
          </a:p>
          <a:p>
            <a:r>
              <a:rPr lang="en-US" sz="1800" dirty="0" smtClean="0"/>
              <a:t>Does it have online banking services?</a:t>
            </a:r>
          </a:p>
          <a:p>
            <a:r>
              <a:rPr lang="en-US" sz="1800" dirty="0" smtClean="0"/>
              <a:t>Does it have any special banking services that you might need?</a:t>
            </a:r>
            <a:br>
              <a:rPr lang="en-US" sz="1800" dirty="0" smtClean="0"/>
            </a:br>
            <a:r>
              <a:rPr lang="en-US" sz="1800" dirty="0" smtClean="0"/>
              <a:t/>
            </a:r>
            <a:br>
              <a:rPr lang="en-US" sz="1800" dirty="0" smtClean="0"/>
            </a:br>
            <a:r>
              <a:rPr lang="es-ES" sz="1900" dirty="0">
                <a:solidFill>
                  <a:srgbClr val="0036A2"/>
                </a:solidFill>
              </a:rPr>
              <a:t>Cuando se comparan los bancos y otras instituciones financieras , usted debe hacer estas preguntas para ayudar a elegir la mejor opción :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Dónde puede obtener la más alta tasa de interés sobre sus ahorros?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Dónde se puede obtener una cuenta de cheques con los honorarios bajos (o no ) ?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Serás capaz de pedir dinero prestado a la institución con una tarjeta de crédito u otro tipo de préstamo - cuando lo necesite ?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Necesita una institución que ofrece asesoramiento financiero gratuito ? </a:t>
            </a:r>
            <a:endParaRPr lang="es-ES" sz="1900" dirty="0" smtClean="0">
              <a:solidFill>
                <a:srgbClr val="0036A2"/>
              </a:solidFill>
            </a:endParaRPr>
          </a:p>
          <a:p>
            <a:r>
              <a:rPr lang="es-ES" sz="1900" dirty="0" smtClean="0">
                <a:solidFill>
                  <a:srgbClr val="0036A2"/>
                </a:solidFill>
              </a:rPr>
              <a:t>Es </a:t>
            </a:r>
            <a:r>
              <a:rPr lang="es-ES" sz="1900" dirty="0">
                <a:solidFill>
                  <a:srgbClr val="0036A2"/>
                </a:solidFill>
              </a:rPr>
              <a:t>la institución FDIC - o SAIF - asegurado ?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Tiene la institución lugares convenientes ? ¿Cuenta con los servicios de banca en línea ? </a:t>
            </a:r>
            <a:endParaRPr lang="es-ES" sz="1900" dirty="0" smtClean="0">
              <a:solidFill>
                <a:srgbClr val="0036A2"/>
              </a:solidFill>
            </a:endParaRPr>
          </a:p>
          <a:p>
            <a:r>
              <a:rPr lang="es-ES" sz="1900" dirty="0" smtClean="0">
                <a:solidFill>
                  <a:srgbClr val="0036A2"/>
                </a:solidFill>
              </a:rPr>
              <a:t>¿</a:t>
            </a:r>
            <a:r>
              <a:rPr lang="es-ES" sz="1900" dirty="0">
                <a:solidFill>
                  <a:srgbClr val="0036A2"/>
                </a:solidFill>
              </a:rPr>
              <a:t>Tiene alguna servicios bancarios especiales que pueda necesitar ?</a:t>
            </a:r>
            <a:endParaRPr lang="en-US" dirty="0">
              <a:solidFill>
                <a:srgbClr val="0036A2"/>
              </a:solidFill>
            </a:endParaRPr>
          </a:p>
        </p:txBody>
      </p:sp>
    </p:spTree>
    <p:extLst>
      <p:ext uri="{BB962C8B-B14F-4D97-AF65-F5344CB8AC3E}">
        <p14:creationId xmlns:p14="http://schemas.microsoft.com/office/powerpoint/2010/main" val="2395180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Saving Plans and  Payments Methods</a:t>
            </a:r>
            <a:r>
              <a:rPr lang="en-US" sz="1600" dirty="0" smtClean="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a:bodyPr>
          <a:lstStyle/>
          <a:p>
            <a:pPr marL="114300" indent="0">
              <a:buNone/>
            </a:pPr>
            <a:r>
              <a:rPr lang="en-US" dirty="0" smtClean="0">
                <a:solidFill>
                  <a:srgbClr val="FF0000"/>
                </a:solidFill>
              </a:rPr>
              <a:t>Section Objectives:</a:t>
            </a:r>
          </a:p>
          <a:p>
            <a:r>
              <a:rPr lang="en-US" dirty="0" smtClean="0"/>
              <a:t>Compare the costs and benefits of different savings plans</a:t>
            </a:r>
          </a:p>
          <a:p>
            <a:r>
              <a:rPr lang="en-US" dirty="0" smtClean="0"/>
              <a:t>Explain features of different savings plans</a:t>
            </a:r>
          </a:p>
          <a:p>
            <a:r>
              <a:rPr lang="en-US" dirty="0" smtClean="0"/>
              <a:t>Compare the costs and benefits of different types of checking accounts</a:t>
            </a:r>
          </a:p>
          <a:p>
            <a:r>
              <a:rPr lang="en-US" dirty="0" smtClean="0"/>
              <a:t>Use checking account effectively</a:t>
            </a:r>
            <a:br>
              <a:rPr lang="en-US" dirty="0" smtClean="0"/>
            </a:br>
            <a:endParaRPr lang="en-US" dirty="0" smtClean="0"/>
          </a:p>
          <a:p>
            <a:r>
              <a:rPr lang="es-ES" dirty="0">
                <a:solidFill>
                  <a:srgbClr val="FF0000"/>
                </a:solidFill>
              </a:rPr>
              <a:t>Sección Objetivos: </a:t>
            </a:r>
          </a:p>
          <a:p>
            <a:r>
              <a:rPr lang="es-ES" dirty="0" smtClean="0">
                <a:solidFill>
                  <a:srgbClr val="0036A2"/>
                </a:solidFill>
              </a:rPr>
              <a:t>Comparar </a:t>
            </a:r>
            <a:r>
              <a:rPr lang="es-ES" dirty="0">
                <a:solidFill>
                  <a:srgbClr val="0036A2"/>
                </a:solidFill>
              </a:rPr>
              <a:t>los costos y beneficios de los diferentes planes de ahorro </a:t>
            </a:r>
            <a:endParaRPr lang="es-ES" dirty="0" smtClean="0">
              <a:solidFill>
                <a:srgbClr val="0036A2"/>
              </a:solidFill>
            </a:endParaRPr>
          </a:p>
          <a:p>
            <a:r>
              <a:rPr lang="es-ES" dirty="0" smtClean="0">
                <a:solidFill>
                  <a:srgbClr val="0036A2"/>
                </a:solidFill>
              </a:rPr>
              <a:t>Explicar </a:t>
            </a:r>
            <a:r>
              <a:rPr lang="es-ES" dirty="0">
                <a:solidFill>
                  <a:srgbClr val="0036A2"/>
                </a:solidFill>
              </a:rPr>
              <a:t>las características de los diferentes planes de ahorro </a:t>
            </a:r>
            <a:endParaRPr lang="es-ES" dirty="0" smtClean="0">
              <a:solidFill>
                <a:srgbClr val="0036A2"/>
              </a:solidFill>
            </a:endParaRPr>
          </a:p>
          <a:p>
            <a:r>
              <a:rPr lang="es-ES" dirty="0" smtClean="0">
                <a:solidFill>
                  <a:srgbClr val="0036A2"/>
                </a:solidFill>
              </a:rPr>
              <a:t>Comparar </a:t>
            </a:r>
            <a:r>
              <a:rPr lang="es-ES" dirty="0">
                <a:solidFill>
                  <a:srgbClr val="0036A2"/>
                </a:solidFill>
              </a:rPr>
              <a:t>los costos y beneficios de los diferentes tipos de cuentas de cheques </a:t>
            </a:r>
            <a:endParaRPr lang="es-ES" dirty="0" smtClean="0">
              <a:solidFill>
                <a:srgbClr val="0036A2"/>
              </a:solidFill>
            </a:endParaRPr>
          </a:p>
          <a:p>
            <a:r>
              <a:rPr lang="es-ES" dirty="0" smtClean="0">
                <a:solidFill>
                  <a:srgbClr val="0036A2"/>
                </a:solidFill>
              </a:rPr>
              <a:t>Use </a:t>
            </a:r>
            <a:r>
              <a:rPr lang="es-ES" dirty="0">
                <a:solidFill>
                  <a:srgbClr val="0036A2"/>
                </a:solidFill>
              </a:rPr>
              <a:t>cuenta de cheques con eficacia</a:t>
            </a:r>
            <a:endParaRPr lang="en-US" dirty="0" smtClean="0">
              <a:solidFill>
                <a:srgbClr val="0036A2"/>
              </a:solidFill>
            </a:endParaRP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p:txBody>
      </p:sp>
    </p:spTree>
    <p:extLst>
      <p:ext uri="{BB962C8B-B14F-4D97-AF65-F5344CB8AC3E}">
        <p14:creationId xmlns:p14="http://schemas.microsoft.com/office/powerpoint/2010/main" val="2462960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solidFill>
                  <a:srgbClr val="0036A2"/>
                </a:solidFill>
              </a:rPr>
              <a:t>Types of Savings </a:t>
            </a:r>
            <a:r>
              <a:rPr lang="en-US" dirty="0" smtClean="0">
                <a:solidFill>
                  <a:srgbClr val="0036A2"/>
                </a:solidFill>
              </a:rPr>
              <a:t>Plans </a:t>
            </a:r>
            <a:r>
              <a:rPr lang="en-US" sz="1700" dirty="0" smtClean="0">
                <a:solidFill>
                  <a:srgbClr val="0036A2"/>
                </a:solidFill>
              </a:rPr>
              <a:t>(</a:t>
            </a:r>
            <a:r>
              <a:rPr lang="es-ES" sz="1700" dirty="0" smtClean="0">
                <a:solidFill>
                  <a:srgbClr val="0036A2"/>
                </a:solidFill>
              </a:rPr>
              <a:t>Tipos </a:t>
            </a:r>
            <a:r>
              <a:rPr lang="es-ES" sz="1700" dirty="0">
                <a:solidFill>
                  <a:srgbClr val="0036A2"/>
                </a:solidFill>
              </a:rPr>
              <a:t>de Planes de </a:t>
            </a:r>
            <a:r>
              <a:rPr lang="es-ES" sz="1700" dirty="0" smtClean="0">
                <a:solidFill>
                  <a:srgbClr val="0036A2"/>
                </a:solidFill>
              </a:rPr>
              <a:t>Ahorro)</a:t>
            </a:r>
            <a:endParaRPr lang="es-ES" dirty="0" smtClean="0">
              <a:solidFill>
                <a:srgbClr val="0036A2"/>
              </a:solidFill>
            </a:endParaRPr>
          </a:p>
          <a:p>
            <a:pPr marL="114300" indent="0">
              <a:buNone/>
            </a:pPr>
            <a:r>
              <a:rPr lang="en-US" sz="2000" i="1" dirty="0" smtClean="0">
                <a:solidFill>
                  <a:srgbClr val="FF0000"/>
                </a:solidFill>
              </a:rPr>
              <a:t>What </a:t>
            </a:r>
            <a:r>
              <a:rPr lang="en-US" sz="2000" i="1" dirty="0">
                <a:solidFill>
                  <a:srgbClr val="FF0000"/>
                </a:solidFill>
              </a:rPr>
              <a:t>are some savings program options</a:t>
            </a:r>
            <a:r>
              <a:rPr lang="en-US" sz="2000" i="1" dirty="0" smtClean="0">
                <a:solidFill>
                  <a:srgbClr val="FF0000"/>
                </a:solidFill>
              </a:rPr>
              <a:t>?</a:t>
            </a:r>
            <a:br>
              <a:rPr lang="en-US" sz="2000" i="1" dirty="0" smtClean="0">
                <a:solidFill>
                  <a:srgbClr val="FF0000"/>
                </a:solidFill>
              </a:rPr>
            </a:br>
            <a:r>
              <a:rPr lang="es-ES" sz="1800" i="1" dirty="0">
                <a:solidFill>
                  <a:srgbClr val="FF0000"/>
                </a:solidFill>
              </a:rPr>
              <a:t>¿Cuáles son algunas opciones del programa de ahorros?</a:t>
            </a:r>
            <a:endParaRPr lang="en-US" sz="1800" i="1" dirty="0">
              <a:solidFill>
                <a:srgbClr val="FF0000"/>
              </a:solidFill>
            </a:endParaRPr>
          </a:p>
          <a:p>
            <a:pPr marL="114300" indent="0">
              <a:buNone/>
            </a:pPr>
            <a:endParaRPr lang="en-US" dirty="0"/>
          </a:p>
          <a:p>
            <a:pPr marL="114300" indent="0">
              <a:buNone/>
            </a:pPr>
            <a:r>
              <a:rPr lang="en-US" dirty="0" smtClean="0"/>
              <a:t>To achieve your financial goals, you will need a savings program. Savings programs may include regular savings accounts, certificates of deposits, money market accounts, and savings bonds. </a:t>
            </a:r>
          </a:p>
          <a:p>
            <a:pPr marL="114300" indent="0">
              <a:buNone/>
            </a:pPr>
            <a:r>
              <a:rPr lang="en-US" dirty="0" smtClean="0"/>
              <a:t>When you apply for a savings or a checking account, you will need to provide information such as your driver’s license number, social security number, home address, phone number, mother’s maiden name, and employment information. In addition, some banks have age requirements for a certain accounts. With most banks, the application process can be completed at your local branch or online.</a:t>
            </a:r>
          </a:p>
          <a:p>
            <a:pPr marL="114300" indent="0">
              <a:buNone/>
            </a:pPr>
            <a:r>
              <a:rPr lang="es-ES" dirty="0">
                <a:solidFill>
                  <a:srgbClr val="0036A2"/>
                </a:solidFill>
              </a:rPr>
              <a:t>Para lograr sus objetivos financieros , se necesita un programa de ahorro . Programas de ahorro pueden incluir las cuentas regulares de ahorros, certificados de depósito , cuentas de mercado de dinero y bonos de ahorro . </a:t>
            </a:r>
            <a:r>
              <a:rPr lang="es-ES" dirty="0" smtClean="0">
                <a:solidFill>
                  <a:srgbClr val="0036A2"/>
                </a:solidFill>
              </a:rPr>
              <a:t/>
            </a:r>
            <a:br>
              <a:rPr lang="es-ES" dirty="0" smtClean="0">
                <a:solidFill>
                  <a:srgbClr val="0036A2"/>
                </a:solidFill>
              </a:rPr>
            </a:br>
            <a:r>
              <a:rPr lang="es-ES" dirty="0" smtClean="0">
                <a:solidFill>
                  <a:srgbClr val="0036A2"/>
                </a:solidFill>
              </a:rPr>
              <a:t>Cuando </a:t>
            </a:r>
            <a:r>
              <a:rPr lang="es-ES" dirty="0">
                <a:solidFill>
                  <a:srgbClr val="0036A2"/>
                </a:solidFill>
              </a:rPr>
              <a:t>usted solicita un ahorro o una cuenta de cheques , usted tendrá que proporcionar información como el número de su licencia de conducir, número de seguro social , dirección, número de teléfono, nombre de soltera de la madre, y la información de empleo . Además , algunos bancos tienen requisitos de edad para unas ciertas cuentas . Con la mayoría de los bancos , el proceso de solicitud puede ser completada en su sucursal local o en línea.</a:t>
            </a:r>
            <a:endParaRPr lang="en-US" dirty="0">
              <a:solidFill>
                <a:srgbClr val="0036A2"/>
              </a:solidFill>
            </a:endParaRPr>
          </a:p>
          <a:p>
            <a:endParaRPr lang="en-US" dirty="0"/>
          </a:p>
        </p:txBody>
      </p:sp>
    </p:spTree>
    <p:extLst>
      <p:ext uri="{BB962C8B-B14F-4D97-AF65-F5344CB8AC3E}">
        <p14:creationId xmlns:p14="http://schemas.microsoft.com/office/powerpoint/2010/main" val="1691918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2400" dirty="0"/>
              <a:t/>
            </a:r>
            <a:br>
              <a:rPr lang="en-US" sz="2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sz="2600" b="1" dirty="0" smtClean="0">
                <a:solidFill>
                  <a:srgbClr val="0036A2"/>
                </a:solidFill>
              </a:rPr>
              <a:t>Regular Savings Accounts</a:t>
            </a:r>
          </a:p>
          <a:p>
            <a:pPr marL="114300" indent="0">
              <a:buNone/>
            </a:pPr>
            <a:r>
              <a:rPr lang="en-US" dirty="0" smtClean="0"/>
              <a:t>Regular savings accounts, traditionally called passbook accounts, are ideal if you plan to make frequent deposits and withdrawals. They require little or no minimum balance and allow you to withdraw money on demand. The trade-off for this convenience is that the interest you earn will be low compared with other savings plans.</a:t>
            </a:r>
          </a:p>
          <a:p>
            <a:pPr marL="114300" indent="0">
              <a:buNone/>
            </a:pPr>
            <a:r>
              <a:rPr lang="en-US" dirty="0" smtClean="0"/>
              <a:t>You may receive a passbook that records deposits and withdrawals, but typically, you will get a monthly or quarterly statement in the mail. Quarterly mean every three months. Commercial banks, savings and loan associations, and other financial institutions offer regular savings accounts. At credit unions they may be called share accounts. </a:t>
            </a:r>
            <a:br>
              <a:rPr lang="en-US" dirty="0" smtClean="0"/>
            </a:br>
            <a:endParaRPr lang="en-US" dirty="0" smtClean="0"/>
          </a:p>
          <a:p>
            <a:pPr marL="114300" indent="0">
              <a:buNone/>
            </a:pPr>
            <a:r>
              <a:rPr lang="es-ES" b="1" dirty="0">
                <a:solidFill>
                  <a:srgbClr val="0036A2"/>
                </a:solidFill>
              </a:rPr>
              <a:t>Cuentas de Ahorro Regular </a:t>
            </a:r>
            <a:endParaRPr lang="es-ES" b="1" dirty="0" smtClean="0">
              <a:solidFill>
                <a:srgbClr val="0036A2"/>
              </a:solidFill>
            </a:endParaRPr>
          </a:p>
          <a:p>
            <a:pPr marL="114300" indent="0">
              <a:buNone/>
            </a:pPr>
            <a:r>
              <a:rPr lang="es-ES" dirty="0" smtClean="0">
                <a:solidFill>
                  <a:srgbClr val="0036A2"/>
                </a:solidFill>
              </a:rPr>
              <a:t>Cuentas </a:t>
            </a:r>
            <a:r>
              <a:rPr lang="es-ES" dirty="0">
                <a:solidFill>
                  <a:srgbClr val="0036A2"/>
                </a:solidFill>
              </a:rPr>
              <a:t>de ahorro regulares , tradicionalmente llamados cuentas con libreta , son ideales si usted planea hacer depósitos y retiros frecuentes . Requieren poco o ningún saldo mínimo y le permiten retirar dinero en la demanda. La compensación por este servicio es que el interés que gana será baja en comparación con otros planes de ahorro . Es posible que reciba una libreta que registra los depósitos y retiros , pero por lo general , usted recibirá un estado de cuenta mensual o trimestral en el correo. Trimestral significa cada tres meses . Los bancos comerciales, asociaciones de ahorro y préstamo y demás instituciones financieras ofrecen cuentas de ahorro regulares . En las cooperativas de crédito que pueden ser llamadas cuentas de acciones .</a:t>
            </a:r>
            <a:endParaRPr lang="en-US" dirty="0">
              <a:solidFill>
                <a:srgbClr val="0036A2"/>
              </a:solidFill>
            </a:endParaRPr>
          </a:p>
        </p:txBody>
      </p:sp>
    </p:spTree>
    <p:extLst>
      <p:ext uri="{BB962C8B-B14F-4D97-AF65-F5344CB8AC3E}">
        <p14:creationId xmlns:p14="http://schemas.microsoft.com/office/powerpoint/2010/main" val="1196294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2800" dirty="0"/>
              <a:t>Selecting Financial Services and Institutions </a:t>
            </a:r>
            <a:r>
              <a:rPr lang="en-US" sz="1400" dirty="0"/>
              <a:t>(section 5.1)</a:t>
            </a:r>
            <a:r>
              <a:rPr lang="en-US" sz="1200" dirty="0"/>
              <a:t/>
            </a:r>
            <a:br>
              <a:rPr lang="en-US" sz="1200" dirty="0"/>
            </a:br>
            <a:r>
              <a:rPr lang="es-ES" sz="2000" dirty="0">
                <a:solidFill>
                  <a:srgbClr val="0036A2"/>
                </a:solidFill>
              </a:rPr>
              <a:t>Selección de Servicios Financieros e Instituciones </a:t>
            </a:r>
            <a:r>
              <a:rPr lang="es-ES" sz="1600" dirty="0">
                <a:solidFill>
                  <a:srgbClr val="0036A2"/>
                </a:solidFill>
              </a:rPr>
              <a:t>( sección 5.1)</a:t>
            </a:r>
            <a:endParaRPr lang="en-US" dirty="0"/>
          </a:p>
        </p:txBody>
      </p:sp>
      <p:sp>
        <p:nvSpPr>
          <p:cNvPr id="3" name="Content Placeholder 2"/>
          <p:cNvSpPr>
            <a:spLocks noGrp="1"/>
          </p:cNvSpPr>
          <p:nvPr>
            <p:ph idx="1"/>
          </p:nvPr>
        </p:nvSpPr>
        <p:spPr>
          <a:xfrm>
            <a:off x="457200" y="1752600"/>
            <a:ext cx="7620000" cy="4648200"/>
          </a:xfrm>
        </p:spPr>
        <p:txBody>
          <a:bodyPr>
            <a:normAutofit fontScale="85000" lnSpcReduction="20000"/>
          </a:bodyPr>
          <a:lstStyle/>
          <a:p>
            <a:r>
              <a:rPr lang="en-US" dirty="0" smtClean="0">
                <a:solidFill>
                  <a:srgbClr val="FF0000"/>
                </a:solidFill>
              </a:rPr>
              <a:t>How to manage your cash </a:t>
            </a:r>
            <a:r>
              <a:rPr lang="en-US" dirty="0" smtClean="0">
                <a:solidFill>
                  <a:srgbClr val="0036A2"/>
                </a:solidFill>
              </a:rPr>
              <a:t>(</a:t>
            </a:r>
            <a:r>
              <a:rPr lang="es-ES" sz="1800" dirty="0" smtClean="0">
                <a:solidFill>
                  <a:srgbClr val="0036A2"/>
                </a:solidFill>
              </a:rPr>
              <a:t>Cómo </a:t>
            </a:r>
            <a:r>
              <a:rPr lang="es-ES" sz="1800" dirty="0">
                <a:solidFill>
                  <a:srgbClr val="0036A2"/>
                </a:solidFill>
              </a:rPr>
              <a:t>administrar su </a:t>
            </a:r>
            <a:r>
              <a:rPr lang="es-ES" sz="1800" dirty="0" smtClean="0">
                <a:solidFill>
                  <a:srgbClr val="0036A2"/>
                </a:solidFill>
              </a:rPr>
              <a:t>dinero)</a:t>
            </a:r>
            <a:r>
              <a:rPr lang="en-US" dirty="0" smtClean="0">
                <a:solidFill>
                  <a:srgbClr val="0036A2"/>
                </a:solidFill>
              </a:rPr>
              <a:t/>
            </a:r>
            <a:br>
              <a:rPr lang="en-US" dirty="0" smtClean="0">
                <a:solidFill>
                  <a:srgbClr val="0036A2"/>
                </a:solidFill>
              </a:rPr>
            </a:br>
            <a:r>
              <a:rPr lang="en-US" dirty="0" smtClean="0"/>
              <a:t>- </a:t>
            </a:r>
            <a:r>
              <a:rPr lang="en-US" sz="2100" dirty="0" smtClean="0"/>
              <a:t>With more than 11,000 banks, 2000 savings and loan associations, and 12,000 credit unions in the Unites States, you have a wide array of financial services from which to choose. A “trip to the bank” may be a visit to an automatic teller machine(ATM) in the mall or a quick look at your savings account balance on the internet. Your choice of financial services will depend on your daily cash needs and your savings goals (see fig.5.1).</a:t>
            </a:r>
            <a:br>
              <a:rPr lang="en-US" sz="2100" dirty="0" smtClean="0"/>
            </a:br>
            <a:r>
              <a:rPr lang="en-US" sz="2100" dirty="0" smtClean="0"/>
              <a:t/>
            </a:r>
            <a:br>
              <a:rPr lang="en-US" sz="2100" dirty="0" smtClean="0"/>
            </a:br>
            <a:r>
              <a:rPr lang="es-ES" sz="1800" dirty="0">
                <a:solidFill>
                  <a:srgbClr val="0036A2"/>
                </a:solidFill>
              </a:rPr>
              <a:t>Con más de 11.000 bancos, 2.000 asociaciones de ahorro y préstamos, y 12.000 cooperativas de crédito en los Estados </a:t>
            </a:r>
            <a:r>
              <a:rPr lang="es-ES" sz="1800" dirty="0" smtClean="0">
                <a:solidFill>
                  <a:srgbClr val="0036A2"/>
                </a:solidFill>
              </a:rPr>
              <a:t>Unidos </a:t>
            </a:r>
            <a:r>
              <a:rPr lang="es-ES" sz="1800" dirty="0">
                <a:solidFill>
                  <a:srgbClr val="0036A2"/>
                </a:solidFill>
              </a:rPr>
              <a:t>, que tiene una amplia gama de servicios financieros entre los que elegir . Un " viaje al banco " puede ser una visita a un cajero automático ( ATM) en el centro comercial o un rápido vistazo a su saldo de cuenta de ahorros en el Internet . Su elección de los servicios financieros dependerá de sus necesidades diarias de efectivo y sus metas de ahorro </a:t>
            </a:r>
            <a:r>
              <a:rPr lang="es-ES" sz="1800" dirty="0" smtClean="0">
                <a:solidFill>
                  <a:srgbClr val="0036A2"/>
                </a:solidFill>
              </a:rPr>
              <a:t>(ver </a:t>
            </a:r>
            <a:r>
              <a:rPr lang="es-ES" sz="1800" dirty="0">
                <a:solidFill>
                  <a:srgbClr val="0036A2"/>
                </a:solidFill>
              </a:rPr>
              <a:t>fig.5.1 </a:t>
            </a:r>
            <a:r>
              <a:rPr lang="es-ES" sz="1800" dirty="0" smtClean="0">
                <a:solidFill>
                  <a:srgbClr val="0036A2"/>
                </a:solidFill>
              </a:rPr>
              <a:t>).</a:t>
            </a:r>
            <a:br>
              <a:rPr lang="es-ES" sz="1800" dirty="0" smtClean="0">
                <a:solidFill>
                  <a:srgbClr val="0036A2"/>
                </a:solidFill>
              </a:rPr>
            </a:br>
            <a:endParaRPr lang="en-US" dirty="0" smtClean="0">
              <a:solidFill>
                <a:srgbClr val="0036A2"/>
              </a:solidFill>
            </a:endParaRPr>
          </a:p>
          <a:p>
            <a:r>
              <a:rPr lang="en-US" i="1" u="sng" dirty="0" smtClean="0"/>
              <a:t>Key terms</a:t>
            </a:r>
            <a:r>
              <a:rPr lang="en-US" dirty="0" smtClean="0"/>
              <a:t>: </a:t>
            </a:r>
            <a:r>
              <a:rPr lang="en-US" dirty="0" smtClean="0">
                <a:solidFill>
                  <a:srgbClr val="FF0000"/>
                </a:solidFill>
              </a:rPr>
              <a:t>automatic teller machine (ATM), debit card, point-of-sale transaction, commercial bank, savings and loan association (S&amp;L), credit union.</a:t>
            </a:r>
            <a:r>
              <a:rPr lang="en-US" dirty="0" smtClean="0"/>
              <a:t/>
            </a:r>
            <a:br>
              <a:rPr lang="en-US" dirty="0" smtClean="0"/>
            </a:br>
            <a:r>
              <a:rPr lang="es-ES" i="1" u="sng" dirty="0">
                <a:solidFill>
                  <a:srgbClr val="0036A2"/>
                </a:solidFill>
              </a:rPr>
              <a:t>Términos clave </a:t>
            </a:r>
            <a:r>
              <a:rPr lang="es-ES" dirty="0">
                <a:solidFill>
                  <a:srgbClr val="0036A2"/>
                </a:solidFill>
              </a:rPr>
              <a:t>: máquina automática cajero (ATM ) , tarjeta de débito , transacciones de punto de venta, banco comercial, asociación de ahorro y préstamo ( S &amp; L ) , cooperativa de </a:t>
            </a:r>
            <a:r>
              <a:rPr lang="es-ES" dirty="0" smtClean="0">
                <a:solidFill>
                  <a:srgbClr val="0036A2"/>
                </a:solidFill>
              </a:rPr>
              <a:t>crédito.</a:t>
            </a:r>
            <a:endParaRPr lang="en-US" dirty="0" smtClean="0">
              <a:solidFill>
                <a:srgbClr val="0036A2"/>
              </a:solidFill>
            </a:endParaRPr>
          </a:p>
        </p:txBody>
      </p:sp>
    </p:spTree>
    <p:extLst>
      <p:ext uri="{BB962C8B-B14F-4D97-AF65-F5344CB8AC3E}">
        <p14:creationId xmlns:p14="http://schemas.microsoft.com/office/powerpoint/2010/main" val="308101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solidFill>
                  <a:srgbClr val="0036A2"/>
                </a:solidFill>
              </a:rPr>
              <a:t>Certificate of Deposit</a:t>
            </a:r>
          </a:p>
          <a:p>
            <a:pPr marL="114300" indent="0">
              <a:buNone/>
            </a:pPr>
            <a:r>
              <a:rPr lang="en-US" dirty="0" smtClean="0"/>
              <a:t>A certificate of deposit (CD) is a savings alternative, or option, in which money is left on deposit for a stated period of time to earn a specific rate of return. This period of time is called the term. The date when the money becomes available to you is called the maturity date. The savings plan is relatively low-risk way to invest your money. It offers a higher interest rate paid by CDs, you must accept three key limitations:</a:t>
            </a:r>
          </a:p>
          <a:p>
            <a:pPr marL="114300" indent="0">
              <a:buNone/>
            </a:pPr>
            <a:endParaRPr lang="en-US" dirty="0" smtClean="0"/>
          </a:p>
          <a:p>
            <a:pPr marL="114300" indent="0">
              <a:buNone/>
            </a:pPr>
            <a:r>
              <a:rPr lang="es-ES" b="1" dirty="0">
                <a:solidFill>
                  <a:srgbClr val="0036A2"/>
                </a:solidFill>
              </a:rPr>
              <a:t>Certificado de deposito </a:t>
            </a:r>
            <a:endParaRPr lang="es-ES" b="1" dirty="0" smtClean="0">
              <a:solidFill>
                <a:srgbClr val="0036A2"/>
              </a:solidFill>
            </a:endParaRPr>
          </a:p>
          <a:p>
            <a:pPr marL="114300" indent="0">
              <a:buNone/>
            </a:pPr>
            <a:r>
              <a:rPr lang="es-ES" dirty="0" smtClean="0">
                <a:solidFill>
                  <a:srgbClr val="0036A2"/>
                </a:solidFill>
              </a:rPr>
              <a:t>Un </a:t>
            </a:r>
            <a:r>
              <a:rPr lang="es-ES" dirty="0">
                <a:solidFill>
                  <a:srgbClr val="0036A2"/>
                </a:solidFill>
              </a:rPr>
              <a:t>certificado de depósito (CD ) es una alternativa de ahorro , o la opción , en la que el dinero se queda en depósito durante un período determinado de tiempo para obtener una tasa específica de retorno. Este período de tiempo se denomina el término . La fecha en que el dinero esté disponible para usted, se llama la fecha de vencimiento . El plan de ahorro es relativamente manera de bajo riesgo para invertir su dinero. Ofrece una mayor tasa de interés pagada por los </a:t>
            </a:r>
            <a:r>
              <a:rPr lang="es-ES" dirty="0" err="1">
                <a:solidFill>
                  <a:srgbClr val="0036A2"/>
                </a:solidFill>
              </a:rPr>
              <a:t>CDs</a:t>
            </a:r>
            <a:r>
              <a:rPr lang="es-ES" dirty="0">
                <a:solidFill>
                  <a:srgbClr val="0036A2"/>
                </a:solidFill>
              </a:rPr>
              <a:t> , debes aceptar tres limitaciones fundamentales:</a:t>
            </a:r>
            <a:endParaRPr lang="en-US" dirty="0">
              <a:solidFill>
                <a:srgbClr val="0036A2"/>
              </a:solidFill>
            </a:endParaRPr>
          </a:p>
        </p:txBody>
      </p:sp>
    </p:spTree>
    <p:extLst>
      <p:ext uri="{BB962C8B-B14F-4D97-AF65-F5344CB8AC3E}">
        <p14:creationId xmlns:p14="http://schemas.microsoft.com/office/powerpoint/2010/main" val="2397899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You may have to leave your money on deposit for one month to five or more years</a:t>
            </a:r>
          </a:p>
          <a:p>
            <a:r>
              <a:rPr lang="en-US" dirty="0" smtClean="0"/>
              <a:t>You probably will pay a penalty if you take the money out before the maturity date</a:t>
            </a:r>
          </a:p>
          <a:p>
            <a:r>
              <a:rPr lang="en-US" dirty="0" smtClean="0"/>
              <a:t>Financial institutions require that you deposit a minimum amount to buy a certificate of deposit. This amount is usually larger than the balance a regular savings account requires. </a:t>
            </a:r>
          </a:p>
          <a:p>
            <a:r>
              <a:rPr lang="es-ES" dirty="0">
                <a:solidFill>
                  <a:srgbClr val="0036A2"/>
                </a:solidFill>
              </a:rPr>
              <a:t>Puede que tenga que dejar su dinero en depósito durante un mes a cinco o más años </a:t>
            </a:r>
            <a:endParaRPr lang="es-ES" dirty="0" smtClean="0">
              <a:solidFill>
                <a:srgbClr val="0036A2"/>
              </a:solidFill>
            </a:endParaRPr>
          </a:p>
          <a:p>
            <a:r>
              <a:rPr lang="es-ES" dirty="0" smtClean="0">
                <a:solidFill>
                  <a:srgbClr val="0036A2"/>
                </a:solidFill>
              </a:rPr>
              <a:t>Usted </a:t>
            </a:r>
            <a:r>
              <a:rPr lang="es-ES" dirty="0">
                <a:solidFill>
                  <a:srgbClr val="0036A2"/>
                </a:solidFill>
              </a:rPr>
              <a:t>probablemente tendrá que pagar una multa si se toma el dinero antes de la fecha de vencimiento </a:t>
            </a:r>
            <a:endParaRPr lang="es-ES" dirty="0" smtClean="0">
              <a:solidFill>
                <a:srgbClr val="0036A2"/>
              </a:solidFill>
            </a:endParaRPr>
          </a:p>
          <a:p>
            <a:r>
              <a:rPr lang="es-ES" dirty="0" smtClean="0">
                <a:solidFill>
                  <a:srgbClr val="0036A2"/>
                </a:solidFill>
              </a:rPr>
              <a:t>Las </a:t>
            </a:r>
            <a:r>
              <a:rPr lang="es-ES" dirty="0">
                <a:solidFill>
                  <a:srgbClr val="0036A2"/>
                </a:solidFill>
              </a:rPr>
              <a:t>instituciones financieras requieren que usted deposita una cantidad mínima para comprar un certificado de depósito . </a:t>
            </a:r>
            <a:endParaRPr lang="es-ES" dirty="0" smtClean="0">
              <a:solidFill>
                <a:srgbClr val="0036A2"/>
              </a:solidFill>
            </a:endParaRPr>
          </a:p>
          <a:p>
            <a:r>
              <a:rPr lang="es-ES" dirty="0" smtClean="0">
                <a:solidFill>
                  <a:srgbClr val="0036A2"/>
                </a:solidFill>
              </a:rPr>
              <a:t>Esta </a:t>
            </a:r>
            <a:r>
              <a:rPr lang="es-ES" dirty="0">
                <a:solidFill>
                  <a:srgbClr val="0036A2"/>
                </a:solidFill>
              </a:rPr>
              <a:t>cantidad suele ser mayor que el saldo de una cuenta de ahorros regular requiere .</a:t>
            </a:r>
            <a:endParaRPr lang="en-US" dirty="0">
              <a:solidFill>
                <a:srgbClr val="0036A2"/>
              </a:solidFill>
            </a:endParaRPr>
          </a:p>
        </p:txBody>
      </p:sp>
    </p:spTree>
    <p:extLst>
      <p:ext uri="{BB962C8B-B14F-4D97-AF65-F5344CB8AC3E}">
        <p14:creationId xmlns:p14="http://schemas.microsoft.com/office/powerpoint/2010/main" val="72533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smtClean="0">
                <a:solidFill>
                  <a:srgbClr val="0036A2"/>
                </a:solidFill>
              </a:rPr>
              <a:t>CD Investment Strategies </a:t>
            </a:r>
          </a:p>
          <a:p>
            <a:r>
              <a:rPr lang="en-US" dirty="0" smtClean="0"/>
              <a:t>Find out where you can get the best rate. You can put your savings in a bank anywhere in the US. You can use the Internet to find out what rates banks offer all over the country.</a:t>
            </a:r>
          </a:p>
          <a:p>
            <a:r>
              <a:rPr lang="en-US" dirty="0" smtClean="0"/>
              <a:t>Consider the economy as you decide what maturity date to choose. You may want to buy long-term CD if interest rate are relatively high. Then, if interest rates go down because of changes in the economy, your money will continue to earn a higher rate.</a:t>
            </a:r>
          </a:p>
          <a:p>
            <a:r>
              <a:rPr lang="en-US" i="1" dirty="0" smtClean="0"/>
              <a:t>For Savings Alternatives see figure 4 on page 203.</a:t>
            </a:r>
            <a:r>
              <a:rPr lang="en-US" dirty="0" smtClean="0"/>
              <a:t/>
            </a:r>
            <a:br>
              <a:rPr lang="en-US" dirty="0" smtClean="0"/>
            </a:br>
            <a:endParaRPr lang="en-US" dirty="0" smtClean="0"/>
          </a:p>
          <a:p>
            <a:pPr marL="114300" indent="0">
              <a:buNone/>
            </a:pPr>
            <a:r>
              <a:rPr lang="es-ES" b="1" dirty="0">
                <a:solidFill>
                  <a:srgbClr val="0036A2"/>
                </a:solidFill>
              </a:rPr>
              <a:t>CD de Estrategias de </a:t>
            </a:r>
            <a:r>
              <a:rPr lang="es-ES" b="1" dirty="0" smtClean="0">
                <a:solidFill>
                  <a:srgbClr val="0036A2"/>
                </a:solidFill>
              </a:rPr>
              <a:t>Inversión</a:t>
            </a:r>
          </a:p>
          <a:p>
            <a:r>
              <a:rPr lang="es-ES" dirty="0" smtClean="0"/>
              <a:t> </a:t>
            </a:r>
            <a:r>
              <a:rPr lang="es-ES" dirty="0">
                <a:solidFill>
                  <a:srgbClr val="0036A2"/>
                </a:solidFill>
              </a:rPr>
              <a:t>Averigüe donde se puede obtener la mejor tarifa . Usted puede poner sus ahorros en un banco en cualquier parte de los </a:t>
            </a:r>
            <a:r>
              <a:rPr lang="es-ES" dirty="0" smtClean="0">
                <a:solidFill>
                  <a:srgbClr val="0036A2"/>
                </a:solidFill>
              </a:rPr>
              <a:t>E.U. Usted </a:t>
            </a:r>
            <a:r>
              <a:rPr lang="es-ES" dirty="0">
                <a:solidFill>
                  <a:srgbClr val="0036A2"/>
                </a:solidFill>
              </a:rPr>
              <a:t>puede utilizar el Internet para averiguar lo que las tasas de los bancos </a:t>
            </a:r>
            <a:r>
              <a:rPr lang="es-ES" dirty="0" smtClean="0">
                <a:solidFill>
                  <a:srgbClr val="0036A2"/>
                </a:solidFill>
              </a:rPr>
              <a:t>ofrecen </a:t>
            </a:r>
            <a:r>
              <a:rPr lang="es-ES" dirty="0">
                <a:solidFill>
                  <a:srgbClr val="0036A2"/>
                </a:solidFill>
              </a:rPr>
              <a:t>en todo el país . </a:t>
            </a:r>
            <a:endParaRPr lang="es-ES" dirty="0" smtClean="0">
              <a:solidFill>
                <a:srgbClr val="0036A2"/>
              </a:solidFill>
            </a:endParaRPr>
          </a:p>
          <a:p>
            <a:r>
              <a:rPr lang="es-ES" dirty="0" smtClean="0">
                <a:solidFill>
                  <a:srgbClr val="0036A2"/>
                </a:solidFill>
              </a:rPr>
              <a:t>Considere </a:t>
            </a:r>
            <a:r>
              <a:rPr lang="es-ES" dirty="0">
                <a:solidFill>
                  <a:srgbClr val="0036A2"/>
                </a:solidFill>
              </a:rPr>
              <a:t>la economía como a decidir qué fecha de vencimiento para elegir . Es posible que desee comprar CD a largo plazo si la tasa de interés son relativamente altos . </a:t>
            </a:r>
            <a:endParaRPr lang="es-ES" dirty="0" smtClean="0">
              <a:solidFill>
                <a:srgbClr val="0036A2"/>
              </a:solidFill>
            </a:endParaRPr>
          </a:p>
          <a:p>
            <a:r>
              <a:rPr lang="es-ES" dirty="0" smtClean="0">
                <a:solidFill>
                  <a:srgbClr val="0036A2"/>
                </a:solidFill>
              </a:rPr>
              <a:t>Entonces </a:t>
            </a:r>
            <a:r>
              <a:rPr lang="es-ES" dirty="0">
                <a:solidFill>
                  <a:srgbClr val="0036A2"/>
                </a:solidFill>
              </a:rPr>
              <a:t>, si las tasas de interés bajan debido a cambios en la economía , el dinero seguirá obtener una tasa más alta. </a:t>
            </a:r>
            <a:endParaRPr lang="es-ES" dirty="0" smtClean="0">
              <a:solidFill>
                <a:srgbClr val="0036A2"/>
              </a:solidFill>
            </a:endParaRPr>
          </a:p>
          <a:p>
            <a:r>
              <a:rPr lang="es-ES" i="1" dirty="0" smtClean="0">
                <a:solidFill>
                  <a:srgbClr val="0036A2"/>
                </a:solidFill>
              </a:rPr>
              <a:t>Para </a:t>
            </a:r>
            <a:r>
              <a:rPr lang="es-ES" i="1" dirty="0">
                <a:solidFill>
                  <a:srgbClr val="0036A2"/>
                </a:solidFill>
              </a:rPr>
              <a:t>Ahorro Alternativas ver figura 4 en la página 203 .</a:t>
            </a:r>
            <a:endParaRPr lang="en-US" i="1" dirty="0">
              <a:solidFill>
                <a:srgbClr val="0036A2"/>
              </a:solidFill>
            </a:endParaRPr>
          </a:p>
        </p:txBody>
      </p:sp>
    </p:spTree>
    <p:extLst>
      <p:ext uri="{BB962C8B-B14F-4D97-AF65-F5344CB8AC3E}">
        <p14:creationId xmlns:p14="http://schemas.microsoft.com/office/powerpoint/2010/main" val="3733344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Never let financial institution “roll over” a CD. For example, if your one-year CD matures, and you do nothing, the bank will redeposit that money in another one-year CD. You may decide to roll over; however, if you know that you will get the best rate possible. </a:t>
            </a:r>
          </a:p>
          <a:p>
            <a:r>
              <a:rPr lang="en-US" dirty="0" smtClean="0"/>
              <a:t>Consider when you will need the money. If you plan to use the money in two years to help pay for college, then  buy a CD with a term of two years or less. </a:t>
            </a:r>
          </a:p>
          <a:p>
            <a:r>
              <a:rPr lang="es-ES" dirty="0">
                <a:solidFill>
                  <a:srgbClr val="0036A2"/>
                </a:solidFill>
              </a:rPr>
              <a:t>Nunca deje que la institución " roll </a:t>
            </a:r>
            <a:r>
              <a:rPr lang="es-ES" dirty="0" err="1">
                <a:solidFill>
                  <a:srgbClr val="0036A2"/>
                </a:solidFill>
              </a:rPr>
              <a:t>over</a:t>
            </a:r>
            <a:r>
              <a:rPr lang="es-ES" dirty="0">
                <a:solidFill>
                  <a:srgbClr val="0036A2"/>
                </a:solidFill>
              </a:rPr>
              <a:t> " financiera un CD. Por ejemplo, si la unidad de CD de un año de vencimiento , y no hace nada, el banco va a volver a depositar ese dinero en otro CD de un año. Usted puede decidir darse la vuelta ; Sin embargo , si usted sabe que va a obtener el mejor precio posible . </a:t>
            </a:r>
            <a:endParaRPr lang="es-ES" dirty="0" smtClean="0">
              <a:solidFill>
                <a:srgbClr val="0036A2"/>
              </a:solidFill>
            </a:endParaRPr>
          </a:p>
          <a:p>
            <a:r>
              <a:rPr lang="es-ES" dirty="0" smtClean="0">
                <a:solidFill>
                  <a:srgbClr val="0036A2"/>
                </a:solidFill>
              </a:rPr>
              <a:t>Considere </a:t>
            </a:r>
            <a:r>
              <a:rPr lang="es-ES" dirty="0">
                <a:solidFill>
                  <a:srgbClr val="0036A2"/>
                </a:solidFill>
              </a:rPr>
              <a:t>cuando se necesita el dinero. Si va a utilizar el dinero de dos años para ayudar a pagar la universidad , y luego comprar un CD con un plazo de dos años o menos .</a:t>
            </a:r>
            <a:endParaRPr lang="en-US" dirty="0" smtClean="0">
              <a:solidFill>
                <a:srgbClr val="0036A2"/>
              </a:solidFill>
            </a:endParaRPr>
          </a:p>
          <a:p>
            <a:endParaRPr lang="en-US" dirty="0"/>
          </a:p>
        </p:txBody>
      </p:sp>
    </p:spTree>
    <p:extLst>
      <p:ext uri="{BB962C8B-B14F-4D97-AF65-F5344CB8AC3E}">
        <p14:creationId xmlns:p14="http://schemas.microsoft.com/office/powerpoint/2010/main" val="3317363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lnSpcReduction="10000"/>
          </a:bodyPr>
          <a:lstStyle/>
          <a:p>
            <a:r>
              <a:rPr lang="en-US" dirty="0" smtClean="0"/>
              <a:t>If you have enough funds to have several accounts, you might consider creating a CD portfolio, which includes CDs that mature at different times. For example, you could have $1,000 in a three-month CD, $1,000 in a six month CD, and $1,000 in a one-year CD. This way, you would be able to withdraw money at different times and still get better interest rates than you would with a passbook savings account.</a:t>
            </a:r>
          </a:p>
          <a:p>
            <a:r>
              <a:rPr lang="es-ES" dirty="0">
                <a:solidFill>
                  <a:srgbClr val="0036A2"/>
                </a:solidFill>
              </a:rPr>
              <a:t>Si usted tiene fondos suficientes para tener varias cuentas , usted podría considerar la creación de una cartera de CD , que incluye </a:t>
            </a:r>
            <a:r>
              <a:rPr lang="es-ES" dirty="0" err="1">
                <a:solidFill>
                  <a:srgbClr val="0036A2"/>
                </a:solidFill>
              </a:rPr>
              <a:t>CDs</a:t>
            </a:r>
            <a:r>
              <a:rPr lang="es-ES" dirty="0">
                <a:solidFill>
                  <a:srgbClr val="0036A2"/>
                </a:solidFill>
              </a:rPr>
              <a:t> que maduran en diferentes momentos. Por ejemplo , usted podría tener $ 1,000 en un CD de tres meses , $ 1.000 en un CD de seis meses, y $ 1.000 en un CD de un año. De esta manera , usted sería capaz de retirar dinero en diferentes momentos y aún así obtener mejores tasas de interés que lo haría con una cuenta de ahorro con libreta .</a:t>
            </a:r>
            <a:endParaRPr lang="en-US" dirty="0">
              <a:solidFill>
                <a:srgbClr val="0036A2"/>
              </a:solidFill>
            </a:endParaRPr>
          </a:p>
        </p:txBody>
      </p:sp>
    </p:spTree>
    <p:extLst>
      <p:ext uri="{BB962C8B-B14F-4D97-AF65-F5344CB8AC3E}">
        <p14:creationId xmlns:p14="http://schemas.microsoft.com/office/powerpoint/2010/main" val="2247092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smtClean="0">
                <a:solidFill>
                  <a:srgbClr val="0036A2"/>
                </a:solidFill>
              </a:rPr>
              <a:t>Money Market Accounts</a:t>
            </a:r>
          </a:p>
          <a:p>
            <a:pPr marL="114300" indent="0">
              <a:buNone/>
            </a:pPr>
            <a:r>
              <a:rPr lang="en-US" dirty="0" smtClean="0"/>
              <a:t>A money market account is a savings account that requires a minimum balance and earns interest that varies from month to month. The rates float, or go up and down, as market rates changes. Although the interest rate of a money market account is usually higher than that of a regular savings account, a money market account requires a higher minimum balance, typically $1,000. You may have to pay a penalty if your balance goes below the minimum amount. Money market accounts are covered by federal deposit insurance. The FDIC insures money market accounts up to $250,000.</a:t>
            </a:r>
          </a:p>
          <a:p>
            <a:pPr marL="114300" indent="0">
              <a:buNone/>
            </a:pPr>
            <a:r>
              <a:rPr lang="es-ES" b="1" dirty="0">
                <a:solidFill>
                  <a:srgbClr val="0036A2"/>
                </a:solidFill>
              </a:rPr>
              <a:t>Cuentas de Mercado de Dinero </a:t>
            </a:r>
            <a:endParaRPr lang="es-ES" b="1" dirty="0" smtClean="0">
              <a:solidFill>
                <a:srgbClr val="0036A2"/>
              </a:solidFill>
            </a:endParaRPr>
          </a:p>
          <a:p>
            <a:pPr marL="114300" indent="0">
              <a:buNone/>
            </a:pPr>
            <a:r>
              <a:rPr lang="es-ES" dirty="0" smtClean="0">
                <a:solidFill>
                  <a:srgbClr val="0036A2"/>
                </a:solidFill>
              </a:rPr>
              <a:t>Una </a:t>
            </a:r>
            <a:r>
              <a:rPr lang="es-ES" dirty="0">
                <a:solidFill>
                  <a:srgbClr val="0036A2"/>
                </a:solidFill>
              </a:rPr>
              <a:t>cuenta de mercado monetario es una cuenta de ahorros que requiere un saldo mínimo y gana intereses que varía de mes a mes . Las tasas flotan o van hacia arriba y hacia abajo, como las tasas de mercado los cambios . Aunque la tasa de interés de una cuenta de mercado de dinero suele ser mayor que la de una cuenta de ahorros regular, una cuenta de mercado monetario requiere un saldo mínimo más alto , por lo general $ 1.000. Es posible que tenga que pagar una multa si el saldo desciende por debajo de la cantidad mínima . Cuentas del mercado monetario están cubiertos por el seguro de depósito federal. El mercado de dinero FDIC asegura las cuentas de hasta $ 250.000.</a:t>
            </a:r>
            <a:endParaRPr lang="en-US" dirty="0">
              <a:solidFill>
                <a:srgbClr val="0036A2"/>
              </a:solidFill>
            </a:endParaRPr>
          </a:p>
        </p:txBody>
      </p:sp>
    </p:spTree>
    <p:extLst>
      <p:ext uri="{BB962C8B-B14F-4D97-AF65-F5344CB8AC3E}">
        <p14:creationId xmlns:p14="http://schemas.microsoft.com/office/powerpoint/2010/main" val="1447405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solidFill>
                  <a:srgbClr val="0036A2"/>
                </a:solidFill>
              </a:rPr>
              <a:t>U.S. Savings Bonds</a:t>
            </a:r>
          </a:p>
          <a:p>
            <a:pPr marL="114300" indent="0">
              <a:buNone/>
            </a:pPr>
            <a:r>
              <a:rPr lang="en-US" dirty="0" smtClean="0"/>
              <a:t>Another saving option is purchasing a U.S. Savings Bond (also called a Patriot Bond). For example,  when Megan graduated high school in 2000, her aunt gave her a U.S. Savings Bond as a gift. Her aunt paid a $250 for the bond, but  it has a face value of $500. This means that if Megan keeps the bond until the designated maturity date, it will eventually earn enough interest to be worth $500 or even more.</a:t>
            </a:r>
          </a:p>
          <a:p>
            <a:pPr marL="114300" indent="0">
              <a:buNone/>
            </a:pPr>
            <a:endParaRPr lang="en-US" dirty="0" smtClean="0"/>
          </a:p>
          <a:p>
            <a:pPr marL="114300" indent="0">
              <a:buNone/>
            </a:pPr>
            <a:r>
              <a:rPr lang="es-ES" b="1" dirty="0">
                <a:solidFill>
                  <a:srgbClr val="0036A2"/>
                </a:solidFill>
              </a:rPr>
              <a:t>Bonos de Ahorro de Estados Unidos </a:t>
            </a:r>
            <a:endParaRPr lang="es-ES" b="1" dirty="0" smtClean="0">
              <a:solidFill>
                <a:srgbClr val="0036A2"/>
              </a:solidFill>
            </a:endParaRPr>
          </a:p>
          <a:p>
            <a:pPr marL="114300" indent="0">
              <a:buNone/>
            </a:pPr>
            <a:r>
              <a:rPr lang="es-ES" dirty="0" smtClean="0">
                <a:solidFill>
                  <a:srgbClr val="0036A2"/>
                </a:solidFill>
              </a:rPr>
              <a:t>Otra </a:t>
            </a:r>
            <a:r>
              <a:rPr lang="es-ES" dirty="0">
                <a:solidFill>
                  <a:srgbClr val="0036A2"/>
                </a:solidFill>
              </a:rPr>
              <a:t>opción de ahorro es la compra de un bono de ahorro de los Estados Unidos ( también llamado Bond Patriota ) . Por ejemplo, cuando Megan se graduó de la escuela secundaria en 2000, su tía le dio un bono de ahorro de Estados Unidos como un regalo. Su tía pagado $ 250 para la fianza, pero tiene un valor nominal de $ 500. Esto significa que si Megan mantiene la fianza hasta la fecha de vencimiento designado , con el tiempo se gana lo suficiente interés para un valor de $ 500 o más .</a:t>
            </a:r>
            <a:endParaRPr lang="en-US" dirty="0">
              <a:solidFill>
                <a:srgbClr val="0036A2"/>
              </a:solidFill>
            </a:endParaRPr>
          </a:p>
        </p:txBody>
      </p:sp>
    </p:spTree>
    <p:extLst>
      <p:ext uri="{BB962C8B-B14F-4D97-AF65-F5344CB8AC3E}">
        <p14:creationId xmlns:p14="http://schemas.microsoft.com/office/powerpoint/2010/main" val="6655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600" dirty="0" smtClean="0"/>
              <a:t>)</a:t>
            </a:r>
            <a:r>
              <a:rPr lang="es-ES" sz="1400" dirty="0">
                <a:solidFill>
                  <a:srgbClr val="0036A2"/>
                </a:solidFill>
              </a:rPr>
              <a:t> </a:t>
            </a:r>
            <a:r>
              <a:rPr lang="es-ES" sz="1400" dirty="0" smtClean="0">
                <a:solidFill>
                  <a:srgbClr val="0036A2"/>
                </a:solidFill>
              </a:rPr>
              <a:t/>
            </a:r>
            <a:br>
              <a:rPr lang="es-ES" sz="1400" dirty="0" smtClean="0">
                <a:solidFill>
                  <a:srgbClr val="0036A2"/>
                </a:solidFill>
              </a:rPr>
            </a:br>
            <a:r>
              <a:rPr lang="es-ES" sz="2400" dirty="0" smtClean="0">
                <a:solidFill>
                  <a:srgbClr val="0036A2"/>
                </a:solidFill>
              </a:rPr>
              <a:t>Planes </a:t>
            </a:r>
            <a:r>
              <a:rPr lang="es-ES" sz="2400" dirty="0">
                <a:solidFill>
                  <a:srgbClr val="0036A2"/>
                </a:solidFill>
              </a:rPr>
              <a:t>de Ahorro y Pagos Métodos </a:t>
            </a:r>
            <a:r>
              <a:rPr lang="es-ES" sz="1800" dirty="0">
                <a:solidFill>
                  <a:srgbClr val="0036A2"/>
                </a:solidFill>
              </a:rPr>
              <a:t>( sección 5.2)</a:t>
            </a:r>
            <a:r>
              <a:rPr lang="en-US" sz="2400" dirty="0"/>
              <a:t/>
            </a:r>
            <a:br>
              <a:rPr lang="en-US" sz="2400" dirty="0"/>
            </a:br>
            <a:endParaRPr lang="en-US" sz="3200" dirty="0"/>
          </a:p>
        </p:txBody>
      </p:sp>
      <p:sp>
        <p:nvSpPr>
          <p:cNvPr id="3" name="Content Placeholder 2"/>
          <p:cNvSpPr>
            <a:spLocks noGrp="1"/>
          </p:cNvSpPr>
          <p:nvPr>
            <p:ph idx="1"/>
          </p:nvPr>
        </p:nvSpPr>
        <p:spPr/>
        <p:txBody>
          <a:bodyPr/>
          <a:lstStyle/>
          <a:p>
            <a:pPr marL="114300" indent="0">
              <a:buNone/>
            </a:pPr>
            <a:r>
              <a:rPr lang="en-US" dirty="0" smtClean="0"/>
              <a:t>You can purchase Series EE Savings Bonds from the federal government in amounts that range from $25 to $5,000 (face values of $50 to $10,000 respectively). The government limits total purchases per year to $15,000 ($30,000 face value) per person. You may buy savings bonds from banks or through the government’s Web site.</a:t>
            </a:r>
          </a:p>
          <a:p>
            <a:pPr marL="114300" indent="0">
              <a:buNone/>
            </a:pPr>
            <a:r>
              <a:rPr lang="es-ES" dirty="0">
                <a:solidFill>
                  <a:srgbClr val="0036A2"/>
                </a:solidFill>
              </a:rPr>
              <a:t>Usted puede comprar la serie EE bonos de ahorro del gobierno federal en cantidades que van desde $ 25 a $ 5.000 ( valor nominal de $ 50 a $ 10 000 , respectivamente ) . El gobierno limita las compras totales por año a $ 15.000 ( $ 30.000 de valor nominal ) por persona . Usted puede comprar bonos de ahorro de los bancos </a:t>
            </a:r>
            <a:r>
              <a:rPr lang="es-ES" dirty="0" err="1">
                <a:solidFill>
                  <a:srgbClr val="0036A2"/>
                </a:solidFill>
              </a:rPr>
              <a:t>oa</a:t>
            </a:r>
            <a:r>
              <a:rPr lang="es-ES" dirty="0">
                <a:solidFill>
                  <a:srgbClr val="0036A2"/>
                </a:solidFill>
              </a:rPr>
              <a:t> través de la página web del gobierno</a:t>
            </a:r>
            <a:endParaRPr lang="en-US" dirty="0">
              <a:solidFill>
                <a:srgbClr val="0036A2"/>
              </a:solidFill>
            </a:endParaRPr>
          </a:p>
        </p:txBody>
      </p:sp>
    </p:spTree>
    <p:extLst>
      <p:ext uri="{BB962C8B-B14F-4D97-AF65-F5344CB8AC3E}">
        <p14:creationId xmlns:p14="http://schemas.microsoft.com/office/powerpoint/2010/main" val="2463461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The maturity date, or the date a bond reaches its face value, depends on the date it was bought and the interest rate the bond is earning. For some bonds, the rate changes every six months. Because interest rates vary, no official maturity date exists for Series EE Savings Bonds. Bonds purchased after April 1997 and cashed after less that five years are subject to a three-month penalty – that is, you will not receive any interest for the last three months before you cash it.</a:t>
            </a:r>
          </a:p>
          <a:p>
            <a:pPr marL="114300" indent="0">
              <a:buNone/>
            </a:pPr>
            <a:r>
              <a:rPr lang="es-ES" dirty="0">
                <a:solidFill>
                  <a:srgbClr val="0036A2"/>
                </a:solidFill>
              </a:rPr>
              <a:t>La fecha de vencimiento , o la fecha de un bono alcanza su valor nominal , depende de la fecha en que fue comprado y el tipo de interés del bono está ganando . Para algunos bonos , la tasa cambia cada seis meses . Debido a que las tasas de interés varían, no existe una fecha oficial de vencimiento de Bonos de la Serie de ahorros de EE . Bonos adquiridos después de abril de 1997 y cobrados después de menos que cinco años están sujetos a una pena de tres meses - es decir, usted no recibirá ningún interés durante los últimos tres meses antes de cobrar la misma.</a:t>
            </a:r>
            <a:endParaRPr lang="en-US" dirty="0">
              <a:solidFill>
                <a:srgbClr val="0036A2"/>
              </a:solidFill>
            </a:endParaRPr>
          </a:p>
        </p:txBody>
      </p:sp>
    </p:spTree>
    <p:extLst>
      <p:ext uri="{BB962C8B-B14F-4D97-AF65-F5344CB8AC3E}">
        <p14:creationId xmlns:p14="http://schemas.microsoft.com/office/powerpoint/2010/main" val="580503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Saving Plans and  Payments Methods</a:t>
            </a:r>
            <a:r>
              <a:rPr lang="en-US" sz="1600" dirty="0" smtClean="0"/>
              <a:t>(section 5.2)</a:t>
            </a:r>
            <a:r>
              <a:rPr lang="en-US" sz="2400" dirty="0"/>
              <a:t/>
            </a:r>
            <a:br>
              <a:rPr lang="en-US" sz="2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A Series EE Savings Bond continues to earn interest for 30 years in you do not cash it in. The longer you hold it, the more is worth. Its value may be more than the face value if it is held past maturity.</a:t>
            </a:r>
          </a:p>
          <a:p>
            <a:pPr marL="114300" indent="0">
              <a:buNone/>
            </a:pPr>
            <a:r>
              <a:rPr lang="en-US" dirty="0" smtClean="0"/>
              <a:t>Megan kept her bond for ten years. In 2004, she decided to cash it in to help her make a down payment on a condominium. She found out that it was worth a little more than $450. Your bond’s worth will depend on current interest rates and on the month and year in which the bond was issued.</a:t>
            </a:r>
          </a:p>
          <a:p>
            <a:pPr marL="114300" indent="0">
              <a:buNone/>
            </a:pPr>
            <a:r>
              <a:rPr lang="es-ES" dirty="0">
                <a:solidFill>
                  <a:srgbClr val="0036A2"/>
                </a:solidFill>
              </a:rPr>
              <a:t>Una Serie EE Ahorro Bond continúa para ganar intereses durante 30 años en no cobrar en . Cuanto más tiempo mantenga , más vale . Su valor puede ser más que el valor nominal si se mantiene más allá de la madurez. Megan mantuvo su vínculo durante diez años . En 2004 , decidió cobrarlo para ayudarla a hacer un pago inicial de un condominio . Se enteró de que valía la pena un poco más de $ 450. El valor de su bono dependerá de los tipos de interés actuales y en el mes y año en que se emitió el bono.</a:t>
            </a:r>
            <a:endParaRPr lang="en-US" dirty="0">
              <a:solidFill>
                <a:srgbClr val="0036A2"/>
              </a:solidFill>
            </a:endParaRPr>
          </a:p>
        </p:txBody>
      </p:sp>
    </p:spTree>
    <p:extLst>
      <p:ext uri="{BB962C8B-B14F-4D97-AF65-F5344CB8AC3E}">
        <p14:creationId xmlns:p14="http://schemas.microsoft.com/office/powerpoint/2010/main" val="290350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3200" dirty="0"/>
              <a:t>Selecting Financial Services and Institutions </a:t>
            </a:r>
            <a:r>
              <a:rPr lang="en-US" sz="1600" dirty="0"/>
              <a:t>(section 5.1)</a:t>
            </a:r>
            <a:r>
              <a:rPr lang="en-US" sz="1400" dirty="0"/>
              <a:t/>
            </a:r>
            <a:br>
              <a:rPr lang="en-US" sz="1400" dirty="0"/>
            </a:br>
            <a:r>
              <a:rPr lang="es-ES" sz="2400" dirty="0">
                <a:solidFill>
                  <a:srgbClr val="0036A2"/>
                </a:solidFill>
              </a:rPr>
              <a:t>Selección de Servicios Financieros e Instituciones </a:t>
            </a:r>
            <a:r>
              <a:rPr lang="es-ES" sz="1800" dirty="0">
                <a:solidFill>
                  <a:srgbClr val="0036A2"/>
                </a:solidFill>
              </a:rPr>
              <a:t>( sección 5.1)</a:t>
            </a:r>
            <a:endParaRPr lang="en-US" sz="2400" dirty="0">
              <a:solidFill>
                <a:srgbClr val="0036A2"/>
              </a:solidFill>
            </a:endParaRPr>
          </a:p>
        </p:txBody>
      </p:sp>
      <p:sp>
        <p:nvSpPr>
          <p:cNvPr id="3" name="Content Placeholder 2"/>
          <p:cNvSpPr>
            <a:spLocks noGrp="1"/>
          </p:cNvSpPr>
          <p:nvPr>
            <p:ph idx="1"/>
          </p:nvPr>
        </p:nvSpPr>
        <p:spPr>
          <a:xfrm>
            <a:off x="457200" y="2057400"/>
            <a:ext cx="7620000" cy="4343400"/>
          </a:xfrm>
        </p:spPr>
        <p:txBody>
          <a:bodyPr>
            <a:normAutofit fontScale="40000" lnSpcReduction="20000"/>
          </a:bodyPr>
          <a:lstStyle/>
          <a:p>
            <a:pPr marL="114300" indent="0">
              <a:buNone/>
            </a:pPr>
            <a:r>
              <a:rPr lang="en-US" sz="3500" b="1" dirty="0" smtClean="0">
                <a:solidFill>
                  <a:srgbClr val="0036A2"/>
                </a:solidFill>
              </a:rPr>
              <a:t>Daily Cash Needs</a:t>
            </a:r>
            <a:r>
              <a:rPr lang="en-US" sz="3500" dirty="0" smtClean="0">
                <a:solidFill>
                  <a:srgbClr val="0036A2"/>
                </a:solidFill>
              </a:rPr>
              <a:t> </a:t>
            </a:r>
            <a:r>
              <a:rPr lang="en-US" sz="2800" dirty="0" smtClean="0">
                <a:solidFill>
                  <a:srgbClr val="0036A2"/>
                </a:solidFill>
              </a:rPr>
              <a:t>(</a:t>
            </a:r>
            <a:r>
              <a:rPr lang="es-ES" sz="2800" dirty="0">
                <a:solidFill>
                  <a:srgbClr val="0036A2"/>
                </a:solidFill>
              </a:rPr>
              <a:t>Necesidades Diarias Efectivo</a:t>
            </a:r>
            <a:r>
              <a:rPr lang="es-ES" sz="2800" dirty="0" smtClean="0">
                <a:solidFill>
                  <a:srgbClr val="0036A2"/>
                </a:solidFill>
              </a:rPr>
              <a:t>)</a:t>
            </a:r>
            <a:br>
              <a:rPr lang="es-ES" sz="2800" dirty="0" smtClean="0">
                <a:solidFill>
                  <a:srgbClr val="0036A2"/>
                </a:solidFill>
              </a:rPr>
            </a:br>
            <a:endParaRPr lang="en-US" sz="4000" b="1" dirty="0" smtClean="0">
              <a:solidFill>
                <a:srgbClr val="0036A2"/>
              </a:solidFill>
            </a:endParaRPr>
          </a:p>
          <a:p>
            <a:r>
              <a:rPr lang="en-US" sz="3000" dirty="0" smtClean="0"/>
              <a:t>Your daily cash needs may include buying lunch, going to the movies with friends, filling the car with gasoline, or paying for other routine activities. Of course, you can carry currency-bills and coins- to pay for these items. You can also use credit card or go to an ATM, also known as cash machine. </a:t>
            </a:r>
            <a:br>
              <a:rPr lang="en-US" sz="3000" dirty="0" smtClean="0"/>
            </a:br>
            <a:r>
              <a:rPr lang="en-US" sz="2800" dirty="0" smtClean="0"/>
              <a:t/>
            </a:r>
            <a:br>
              <a:rPr lang="en-US" sz="2800" dirty="0" smtClean="0"/>
            </a:br>
            <a:r>
              <a:rPr lang="es-ES" sz="2800" dirty="0">
                <a:solidFill>
                  <a:srgbClr val="0036A2"/>
                </a:solidFill>
              </a:rPr>
              <a:t>Sus necesidades de efectivo diarias pueden incluir la compra de comida , ir al cine con amigos , llenar el coche con gasolina, o pagando por otras actividades de rutina. Por supuesto , puede llevar a la moneda -</a:t>
            </a:r>
            <a:r>
              <a:rPr lang="es-ES" sz="2800" dirty="0" err="1">
                <a:solidFill>
                  <a:srgbClr val="0036A2"/>
                </a:solidFill>
              </a:rPr>
              <a:t>bills</a:t>
            </a:r>
            <a:r>
              <a:rPr lang="es-ES" sz="2800" dirty="0">
                <a:solidFill>
                  <a:srgbClr val="0036A2"/>
                </a:solidFill>
              </a:rPr>
              <a:t> y </a:t>
            </a:r>
            <a:r>
              <a:rPr lang="es-ES" sz="2800" dirty="0" err="1">
                <a:solidFill>
                  <a:srgbClr val="0036A2"/>
                </a:solidFill>
              </a:rPr>
              <a:t>coins</a:t>
            </a:r>
            <a:r>
              <a:rPr lang="es-ES" sz="2800" dirty="0">
                <a:solidFill>
                  <a:srgbClr val="0036A2"/>
                </a:solidFill>
              </a:rPr>
              <a:t>- que pagar por estos artículos . También puede utilizar su tarjeta de crédito o ir a un cajero automático , también conocido como máquina de </a:t>
            </a:r>
            <a:r>
              <a:rPr lang="es-ES" sz="2800" dirty="0" smtClean="0">
                <a:solidFill>
                  <a:srgbClr val="0036A2"/>
                </a:solidFill>
              </a:rPr>
              <a:t>efectivo.</a:t>
            </a:r>
            <a:br>
              <a:rPr lang="es-ES" sz="2800" dirty="0" smtClean="0">
                <a:solidFill>
                  <a:srgbClr val="0036A2"/>
                </a:solidFill>
              </a:rPr>
            </a:br>
            <a:endParaRPr lang="en-US" sz="2800" dirty="0" smtClean="0">
              <a:solidFill>
                <a:srgbClr val="0036A2"/>
              </a:solidFill>
            </a:endParaRPr>
          </a:p>
          <a:p>
            <a:r>
              <a:rPr lang="en-US" sz="3000" dirty="0" smtClean="0"/>
              <a:t>As you decide which payment method to use for your everyday needs, consider the pros and cons of each one. For example, ATMs often charge a fee for each use. Think about it: If you pay a $1 fee at an ATM each time you take out cash, and you do this twice a week, you spend $104 on fees each year.</a:t>
            </a:r>
            <a:br>
              <a:rPr lang="en-US" sz="3000" dirty="0" smtClean="0"/>
            </a:br>
            <a:r>
              <a:rPr lang="en-US" sz="2800" dirty="0" smtClean="0"/>
              <a:t/>
            </a:r>
            <a:br>
              <a:rPr lang="en-US" sz="2800" dirty="0" smtClean="0"/>
            </a:br>
            <a:r>
              <a:rPr lang="es-ES" sz="2800" dirty="0">
                <a:solidFill>
                  <a:srgbClr val="0036A2"/>
                </a:solidFill>
              </a:rPr>
              <a:t>Como a decidir qué método de pago a utilizar para sus necesidades diarias , considerar los pros y los contras de cada una. Por ejemplo , los cajeros automáticos a menudo cobran una tarifa por cada uso. Piense en esto: Si usted paga una cuota de $ 1 en un cajero automático cada vez que usted saca dinero en efectivo, y lo hace dos veces por semana , que gasta $ 104 en gastos de cada año </a:t>
            </a:r>
            <a:r>
              <a:rPr lang="es-ES" sz="2800" dirty="0" smtClean="0">
                <a:solidFill>
                  <a:srgbClr val="0036A2"/>
                </a:solidFill>
              </a:rPr>
              <a:t>.</a:t>
            </a:r>
            <a:br>
              <a:rPr lang="es-ES" sz="2800" dirty="0" smtClean="0">
                <a:solidFill>
                  <a:srgbClr val="0036A2"/>
                </a:solidFill>
              </a:rPr>
            </a:br>
            <a:endParaRPr lang="en-US" sz="2800" dirty="0" smtClean="0">
              <a:solidFill>
                <a:srgbClr val="0036A2"/>
              </a:solidFill>
            </a:endParaRPr>
          </a:p>
          <a:p>
            <a:r>
              <a:rPr lang="en-US" sz="3000" dirty="0" smtClean="0"/>
              <a:t>In addition to your short-term cash needs, you’ll want to consider your long-term financial goals. Resist the temptation to overspend and don’t buy on impulse or overuse credit cars. Try not to dip into your savings to pay your current bills. Do put extra money you have to work for you - in a savings account of investment plan.</a:t>
            </a:r>
            <a:br>
              <a:rPr lang="en-US" sz="3000" dirty="0" smtClean="0"/>
            </a:br>
            <a:r>
              <a:rPr lang="en-US" sz="2800" dirty="0" smtClean="0"/>
              <a:t/>
            </a:r>
            <a:br>
              <a:rPr lang="en-US" sz="2800" dirty="0" smtClean="0"/>
            </a:br>
            <a:r>
              <a:rPr lang="es-ES" sz="2800" dirty="0">
                <a:solidFill>
                  <a:srgbClr val="0036A2"/>
                </a:solidFill>
              </a:rPr>
              <a:t>Además de sus necesidades de efectivo a corto plazo , tendrá que considerar sus metas financieras a largo plazo . Resista la tentación de gastar en exceso y no comprar en los coches de crédito por impulso o por uso excesivo . Trate de no echar mano de sus ahorros para pagar sus cuentas actuales . No poner el dinero extra que tiene que trabajar para usted - en una cuenta de ahorros del plan de inversiones</a:t>
            </a:r>
            <a:r>
              <a:rPr lang="es-ES" sz="2800" dirty="0" smtClean="0">
                <a:solidFill>
                  <a:srgbClr val="0036A2"/>
                </a:solidFill>
              </a:rPr>
              <a:t>.</a:t>
            </a:r>
            <a:r>
              <a:rPr lang="en-US" sz="2800" dirty="0" smtClean="0">
                <a:solidFill>
                  <a:srgbClr val="0036A2"/>
                </a:solidFill>
              </a:rPr>
              <a:t/>
            </a:r>
            <a:br>
              <a:rPr lang="en-US" sz="2800" dirty="0" smtClean="0">
                <a:solidFill>
                  <a:srgbClr val="0036A2"/>
                </a:solidFill>
              </a:rPr>
            </a:br>
            <a:endParaRPr lang="en-US" sz="2800" dirty="0" smtClean="0">
              <a:solidFill>
                <a:srgbClr val="0036A2"/>
              </a:solidFill>
            </a:endParaRPr>
          </a:p>
          <a:p>
            <a:pPr>
              <a:buFont typeface="Arial" pitchFamily="34" charset="0"/>
              <a:buChar char="•"/>
            </a:pPr>
            <a:endParaRPr lang="en-US" sz="2800" dirty="0">
              <a:solidFill>
                <a:schemeClr val="accent4">
                  <a:lumMod val="75000"/>
                </a:schemeClr>
              </a:solidFill>
            </a:endParaRPr>
          </a:p>
        </p:txBody>
      </p:sp>
    </p:spTree>
    <p:extLst>
      <p:ext uri="{BB962C8B-B14F-4D97-AF65-F5344CB8AC3E}">
        <p14:creationId xmlns:p14="http://schemas.microsoft.com/office/powerpoint/2010/main" val="70329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2400" dirty="0"/>
              <a:t/>
            </a:r>
            <a:br>
              <a:rPr lang="en-US" sz="2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smtClean="0">
                <a:solidFill>
                  <a:srgbClr val="0036A2"/>
                </a:solidFill>
              </a:rPr>
              <a:t>Taxes on Savings Bonds</a:t>
            </a:r>
          </a:p>
          <a:p>
            <a:pPr marL="114300" indent="0">
              <a:buNone/>
            </a:pPr>
            <a:r>
              <a:rPr lang="en-US" dirty="0" smtClean="0"/>
              <a:t>The interest you earn on Series EE Bonds is exempt from (or free of) state and local taxes. You do not pay federal taxes on the interest earnings until you cash in the bond,  federal taxes further by exchanging it for a Series HH Bond. Low- and middle-income families who use the money from redeemed Series EE Bonds to pay for higher education pay no taxes on the interest.</a:t>
            </a:r>
            <a:br>
              <a:rPr lang="en-US" dirty="0" smtClean="0"/>
            </a:br>
            <a:endParaRPr lang="en-US" dirty="0" smtClean="0"/>
          </a:p>
          <a:p>
            <a:pPr marL="114300" indent="0">
              <a:buNone/>
            </a:pPr>
            <a:r>
              <a:rPr lang="es-ES" b="1" dirty="0">
                <a:solidFill>
                  <a:srgbClr val="0036A2"/>
                </a:solidFill>
              </a:rPr>
              <a:t>Los impuestos sobre los Bonos de Ahorro </a:t>
            </a:r>
            <a:endParaRPr lang="es-ES" b="1" dirty="0" smtClean="0">
              <a:solidFill>
                <a:srgbClr val="0036A2"/>
              </a:solidFill>
            </a:endParaRPr>
          </a:p>
          <a:p>
            <a:pPr marL="114300" indent="0">
              <a:buNone/>
            </a:pPr>
            <a:r>
              <a:rPr lang="es-ES" dirty="0" smtClean="0">
                <a:solidFill>
                  <a:srgbClr val="0036A2"/>
                </a:solidFill>
              </a:rPr>
              <a:t>El </a:t>
            </a:r>
            <a:r>
              <a:rPr lang="es-ES" dirty="0">
                <a:solidFill>
                  <a:srgbClr val="0036A2"/>
                </a:solidFill>
              </a:rPr>
              <a:t>interés que gana en Bonos de la Serie EE está exento de (o sin ) los impuestos estatales y locales. Usted no paga impuestos federales sobre los ingresos por intereses , hasta dinero en efectivo en el vínculo , los impuestos federales aún más por el intercambio para un HH Bond Series. Las familias de ingresos bajos y medianos que utilizan el dinero de los redimidos Bonos de la Serie EE para pagar la educación superior no pagan impuestos sobre los intereses .</a:t>
            </a:r>
            <a:endParaRPr lang="en-US" dirty="0">
              <a:solidFill>
                <a:srgbClr val="0036A2"/>
              </a:solidFill>
            </a:endParaRPr>
          </a:p>
        </p:txBody>
      </p:sp>
    </p:spTree>
    <p:extLst>
      <p:ext uri="{BB962C8B-B14F-4D97-AF65-F5344CB8AC3E}">
        <p14:creationId xmlns:p14="http://schemas.microsoft.com/office/powerpoint/2010/main" val="28153227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smtClean="0">
                <a:solidFill>
                  <a:srgbClr val="0036A2"/>
                </a:solidFill>
              </a:rPr>
              <a:t>Economics and You: The Federal Reserve System</a:t>
            </a:r>
          </a:p>
          <a:p>
            <a:pPr marL="114300" indent="0">
              <a:buNone/>
            </a:pPr>
            <a:r>
              <a:rPr lang="en-US" dirty="0" smtClean="0"/>
              <a:t>The Federal Reserve System (The Fed) is the United States Central Bank. There are twelve Federal Reserve Banks that assist the Fed in servicing and regulating depository institutions. The Fed also has the responsibility of monitoring the economy. If the economy is growing too quickly and there is fear of inflation, the Fed may increase interest rates to member banks in a effort to discourage borrowing. This makes it more expensive for other banks to borrow money so they pass the increase onto savers and borrowers. Home mortgages, as well as personal higher interest rates to borrow money, which slows the economy.</a:t>
            </a:r>
          </a:p>
          <a:p>
            <a:pPr marL="114300" indent="0">
              <a:buNone/>
            </a:pPr>
            <a:endParaRPr lang="en-US" dirty="0"/>
          </a:p>
          <a:p>
            <a:pPr marL="114300" indent="0">
              <a:buNone/>
            </a:pPr>
            <a:r>
              <a:rPr lang="es-ES" b="1" dirty="0">
                <a:solidFill>
                  <a:srgbClr val="0036A2"/>
                </a:solidFill>
              </a:rPr>
              <a:t>Economía y usted: El Sistema de la Reserva Federal </a:t>
            </a:r>
            <a:endParaRPr lang="es-ES" b="1" dirty="0" smtClean="0">
              <a:solidFill>
                <a:srgbClr val="0036A2"/>
              </a:solidFill>
            </a:endParaRPr>
          </a:p>
          <a:p>
            <a:pPr marL="114300" indent="0">
              <a:buNone/>
            </a:pPr>
            <a:r>
              <a:rPr lang="es-ES" dirty="0" smtClean="0">
                <a:solidFill>
                  <a:srgbClr val="0036A2"/>
                </a:solidFill>
              </a:rPr>
              <a:t>El </a:t>
            </a:r>
            <a:r>
              <a:rPr lang="es-ES" dirty="0">
                <a:solidFill>
                  <a:srgbClr val="0036A2"/>
                </a:solidFill>
              </a:rPr>
              <a:t>Sistema de la Reserva Federal ( </a:t>
            </a:r>
            <a:r>
              <a:rPr lang="es-ES" dirty="0" err="1">
                <a:solidFill>
                  <a:srgbClr val="0036A2"/>
                </a:solidFill>
              </a:rPr>
              <a:t>Fed</a:t>
            </a:r>
            <a:r>
              <a:rPr lang="es-ES" dirty="0">
                <a:solidFill>
                  <a:srgbClr val="0036A2"/>
                </a:solidFill>
              </a:rPr>
              <a:t>) es el Banco Central de Estados Unidos. Hay doce Bancos de la Reserva Federal que asisten a la </a:t>
            </a:r>
            <a:r>
              <a:rPr lang="es-ES" dirty="0" err="1">
                <a:solidFill>
                  <a:srgbClr val="0036A2"/>
                </a:solidFill>
              </a:rPr>
              <a:t>Fed</a:t>
            </a:r>
            <a:r>
              <a:rPr lang="es-ES" dirty="0">
                <a:solidFill>
                  <a:srgbClr val="0036A2"/>
                </a:solidFill>
              </a:rPr>
              <a:t> en el servicio y la regulación de las instituciones de depósito . La </a:t>
            </a:r>
            <a:r>
              <a:rPr lang="es-ES" dirty="0" err="1">
                <a:solidFill>
                  <a:srgbClr val="0036A2"/>
                </a:solidFill>
              </a:rPr>
              <a:t>Fed</a:t>
            </a:r>
            <a:r>
              <a:rPr lang="es-ES" dirty="0">
                <a:solidFill>
                  <a:srgbClr val="0036A2"/>
                </a:solidFill>
              </a:rPr>
              <a:t> también tiene la responsabilidad de supervisar la economía. Si la economía está creciendo demasiado rápido y no hay temor a la inflación , la </a:t>
            </a:r>
            <a:r>
              <a:rPr lang="es-ES" dirty="0" err="1">
                <a:solidFill>
                  <a:srgbClr val="0036A2"/>
                </a:solidFill>
              </a:rPr>
              <a:t>Fed</a:t>
            </a:r>
            <a:r>
              <a:rPr lang="es-ES" dirty="0">
                <a:solidFill>
                  <a:srgbClr val="0036A2"/>
                </a:solidFill>
              </a:rPr>
              <a:t> podría aumentar las tasas de interés a los bancos miembros en un esfuerzo para desalentar el endeudamiento . Esto hace que sea más caro para los otros bancos a pedir prestado dinero para que pasen el aumento a los ahorradores y prestatarios. Inicio hipotecas, así como las tasas de interés más altas personales para pedir dinero prestado , lo que ralentiza la economía.</a:t>
            </a:r>
            <a:r>
              <a:rPr lang="en-US" dirty="0" smtClean="0">
                <a:solidFill>
                  <a:srgbClr val="0036A2"/>
                </a:solidFill>
              </a:rPr>
              <a:t/>
            </a:r>
            <a:br>
              <a:rPr lang="en-US" dirty="0" smtClean="0">
                <a:solidFill>
                  <a:srgbClr val="0036A2"/>
                </a:solidFill>
              </a:rPr>
            </a:br>
            <a:endParaRPr lang="en-US" dirty="0">
              <a:solidFill>
                <a:srgbClr val="0036A2"/>
              </a:solidFill>
            </a:endParaRPr>
          </a:p>
        </p:txBody>
      </p:sp>
    </p:spTree>
    <p:extLst>
      <p:ext uri="{BB962C8B-B14F-4D97-AF65-F5344CB8AC3E}">
        <p14:creationId xmlns:p14="http://schemas.microsoft.com/office/powerpoint/2010/main" val="1409265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400" dirty="0">
                <a:solidFill>
                  <a:srgbClr val="0036A2"/>
                </a:solidFill>
              </a:rPr>
              <a:t>Planes de Ahorro y Pagos Métodos </a:t>
            </a:r>
            <a:r>
              <a:rPr lang="es-ES" sz="1800" dirty="0">
                <a:solidFill>
                  <a:srgbClr val="0036A2"/>
                </a:solidFill>
              </a:rPr>
              <a:t>( sección 5.2)</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smtClean="0">
                <a:solidFill>
                  <a:srgbClr val="0036A2"/>
                </a:solidFill>
              </a:rPr>
              <a:t>Economics </a:t>
            </a:r>
            <a:r>
              <a:rPr lang="en-US" b="1" dirty="0">
                <a:solidFill>
                  <a:srgbClr val="0036A2"/>
                </a:solidFill>
              </a:rPr>
              <a:t>and You: The Federal Reserve System</a:t>
            </a:r>
          </a:p>
          <a:p>
            <a:pPr marL="114300" indent="0">
              <a:buNone/>
            </a:pPr>
            <a:r>
              <a:rPr lang="en-US" i="1" dirty="0" smtClean="0">
                <a:solidFill>
                  <a:srgbClr val="0036A2"/>
                </a:solidFill>
              </a:rPr>
              <a:t>Personal </a:t>
            </a:r>
            <a:r>
              <a:rPr lang="en-US" i="1" dirty="0">
                <a:solidFill>
                  <a:srgbClr val="0036A2"/>
                </a:solidFill>
              </a:rPr>
              <a:t>Finance Connection</a:t>
            </a:r>
            <a:r>
              <a:rPr lang="en-US" dirty="0"/>
              <a:t>: If </a:t>
            </a:r>
            <a:r>
              <a:rPr lang="en-US" dirty="0" smtClean="0"/>
              <a:t>you put your money in a savings account at a local bank and the Fed increases interest rates, you can expect to make more money as your bank increases savings interest rates. However, if you take out a loan when the Fed increases interest rates, the amount of money you will have to pay back to satisfy the loan will be higher.</a:t>
            </a:r>
          </a:p>
          <a:p>
            <a:pPr marL="114300" indent="0">
              <a:buNone/>
            </a:pPr>
            <a:r>
              <a:rPr lang="en-US" i="1" dirty="0" smtClean="0">
                <a:solidFill>
                  <a:srgbClr val="0036A2"/>
                </a:solidFill>
              </a:rPr>
              <a:t>Critical Thinking</a:t>
            </a:r>
            <a:r>
              <a:rPr lang="en-US" dirty="0" smtClean="0"/>
              <a:t>: What do you think the Fed does when the economy is slowing down and is in a recession? Why?</a:t>
            </a:r>
          </a:p>
          <a:p>
            <a:pPr marL="114300" indent="0">
              <a:buNone/>
            </a:pPr>
            <a:endParaRPr lang="en-US" dirty="0"/>
          </a:p>
          <a:p>
            <a:pPr marL="114300" indent="0">
              <a:buNone/>
            </a:pPr>
            <a:r>
              <a:rPr lang="es-ES" b="1" dirty="0">
                <a:solidFill>
                  <a:srgbClr val="0036A2"/>
                </a:solidFill>
              </a:rPr>
              <a:t>Economía y usted: El Sistema de la Reserva Federal </a:t>
            </a:r>
            <a:endParaRPr lang="es-ES" b="1" dirty="0" smtClean="0">
              <a:solidFill>
                <a:srgbClr val="0036A2"/>
              </a:solidFill>
            </a:endParaRPr>
          </a:p>
          <a:p>
            <a:pPr marL="114300" indent="0">
              <a:buNone/>
            </a:pPr>
            <a:r>
              <a:rPr lang="es-ES" i="1" dirty="0" smtClean="0"/>
              <a:t>Conexión </a:t>
            </a:r>
            <a:r>
              <a:rPr lang="es-ES" i="1" dirty="0"/>
              <a:t>de Finanzas Personales </a:t>
            </a:r>
            <a:r>
              <a:rPr lang="es-ES" dirty="0">
                <a:solidFill>
                  <a:srgbClr val="0036A2"/>
                </a:solidFill>
              </a:rPr>
              <a:t>: Si usted pone su dinero en una cuenta de ahorros en un banco local y la Reserva Federal aumenta los tipos de interés , usted puede esperar para hacer más dinero a medida que aumenta bancarias de ahorro las tasas de interés . Sin embargo , si usted toma un préstamo cuando la Reserva Federal aumenta los tipos de interés , la cantidad de dinero que tendrá que pagar para satisfacer el préstamo será mayor. </a:t>
            </a:r>
            <a:endParaRPr lang="es-ES" dirty="0" smtClean="0">
              <a:solidFill>
                <a:srgbClr val="0036A2"/>
              </a:solidFill>
            </a:endParaRPr>
          </a:p>
          <a:p>
            <a:pPr marL="114300" indent="0">
              <a:buNone/>
            </a:pPr>
            <a:r>
              <a:rPr lang="es-ES" i="1" dirty="0" smtClean="0"/>
              <a:t>Pensamiento </a:t>
            </a:r>
            <a:r>
              <a:rPr lang="es-ES" i="1" dirty="0"/>
              <a:t>Crítico</a:t>
            </a:r>
            <a:r>
              <a:rPr lang="es-ES" dirty="0">
                <a:solidFill>
                  <a:srgbClr val="0036A2"/>
                </a:solidFill>
              </a:rPr>
              <a:t> : ¿Qué crees que la </a:t>
            </a:r>
            <a:r>
              <a:rPr lang="es-ES" dirty="0" err="1">
                <a:solidFill>
                  <a:srgbClr val="0036A2"/>
                </a:solidFill>
              </a:rPr>
              <a:t>Fed</a:t>
            </a:r>
            <a:r>
              <a:rPr lang="es-ES" dirty="0">
                <a:solidFill>
                  <a:srgbClr val="0036A2"/>
                </a:solidFill>
              </a:rPr>
              <a:t> hace cuando la economía se está desacelerando y se encuentra en una recesión ? ¿Por qué?</a:t>
            </a:r>
            <a:endParaRPr lang="en-US" dirty="0">
              <a:solidFill>
                <a:srgbClr val="0036A2"/>
              </a:solidFill>
            </a:endParaRPr>
          </a:p>
        </p:txBody>
      </p:sp>
    </p:spTree>
    <p:extLst>
      <p:ext uri="{BB962C8B-B14F-4D97-AF65-F5344CB8AC3E}">
        <p14:creationId xmlns:p14="http://schemas.microsoft.com/office/powerpoint/2010/main" val="8752959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2400" dirty="0">
              <a:solidFill>
                <a:srgbClr val="0036A2"/>
              </a:solidFill>
            </a:endParaRPr>
          </a:p>
        </p:txBody>
      </p:sp>
      <p:sp>
        <p:nvSpPr>
          <p:cNvPr id="3" name="Content Placeholder 2"/>
          <p:cNvSpPr>
            <a:spLocks noGrp="1"/>
          </p:cNvSpPr>
          <p:nvPr>
            <p:ph idx="1"/>
          </p:nvPr>
        </p:nvSpPr>
        <p:spPr/>
        <p:txBody>
          <a:bodyPr/>
          <a:lstStyle/>
          <a:p>
            <a:r>
              <a:rPr lang="en-US" dirty="0" smtClean="0"/>
              <a:t>Balancing Monetary Policy </a:t>
            </a:r>
            <a:r>
              <a:rPr lang="en-US" sz="1800" dirty="0" smtClean="0">
                <a:solidFill>
                  <a:srgbClr val="0036A2"/>
                </a:solidFill>
              </a:rPr>
              <a:t>(</a:t>
            </a:r>
            <a:r>
              <a:rPr lang="es-ES" sz="1800" dirty="0">
                <a:solidFill>
                  <a:srgbClr val="0036A2"/>
                </a:solidFill>
              </a:rPr>
              <a:t>Equilibrio de Política </a:t>
            </a:r>
            <a:r>
              <a:rPr lang="es-ES" sz="1800" dirty="0" smtClean="0">
                <a:solidFill>
                  <a:srgbClr val="0036A2"/>
                </a:solidFill>
              </a:rPr>
              <a:t>Monetaria)</a:t>
            </a:r>
            <a:endParaRPr lang="en-US" dirty="0" smtClean="0">
              <a:solidFill>
                <a:srgbClr val="0036A2"/>
              </a:solidFill>
            </a:endParaRPr>
          </a:p>
          <a:p>
            <a:endParaRPr lang="en-US" dirty="0"/>
          </a:p>
        </p:txBody>
      </p:sp>
      <p:graphicFrame>
        <p:nvGraphicFramePr>
          <p:cNvPr id="5" name="Diagram 4"/>
          <p:cNvGraphicFramePr/>
          <p:nvPr>
            <p:extLst>
              <p:ext uri="{D42A27DB-BD31-4B8C-83A1-F6EECF244321}">
                <p14:modId xmlns:p14="http://schemas.microsoft.com/office/powerpoint/2010/main" val="3055116514"/>
              </p:ext>
            </p:extLst>
          </p:nvPr>
        </p:nvGraphicFramePr>
        <p:xfrm>
          <a:off x="4572000" y="2209800"/>
          <a:ext cx="32004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237614086"/>
              </p:ext>
            </p:extLst>
          </p:nvPr>
        </p:nvGraphicFramePr>
        <p:xfrm>
          <a:off x="914400" y="2209800"/>
          <a:ext cx="3200400" cy="213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99172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Evaluating Savings Plans</a:t>
            </a:r>
          </a:p>
          <a:p>
            <a:pPr marL="114300" indent="0">
              <a:buNone/>
            </a:pPr>
            <a:r>
              <a:rPr lang="en-US" i="1" dirty="0" smtClean="0"/>
              <a:t>How should you evaluate a savings plan?</a:t>
            </a:r>
          </a:p>
          <a:p>
            <a:pPr marL="114300" indent="0">
              <a:buNone/>
            </a:pPr>
            <a:r>
              <a:rPr lang="en-US" dirty="0" smtClean="0"/>
              <a:t>Your selection of a savings plan will be influenced by several factors. You should consider the rate of return, inflation, tax </a:t>
            </a:r>
          </a:p>
          <a:p>
            <a:pPr marL="114300" indent="0">
              <a:buNone/>
            </a:pPr>
            <a:r>
              <a:rPr lang="en-US" dirty="0" smtClean="0"/>
              <a:t>considerations, liquidity, restrictions, and fees.</a:t>
            </a:r>
          </a:p>
          <a:p>
            <a:pPr marL="114300" indent="0">
              <a:buNone/>
            </a:pPr>
            <a:r>
              <a:rPr lang="en-US" dirty="0" smtClean="0"/>
              <a:t>Rate of return</a:t>
            </a:r>
          </a:p>
          <a:p>
            <a:pPr marL="114300" indent="0">
              <a:buNone/>
            </a:pPr>
            <a:r>
              <a:rPr lang="en-US" dirty="0" smtClean="0"/>
              <a:t>Earnings on savings can be measured by the rate of return, or yield. The rate of return is the percentage of increase in the value of your savings from earned interest. For example: when </a:t>
            </a:r>
            <a:r>
              <a:rPr lang="en-US" dirty="0" err="1" smtClean="0"/>
              <a:t>Emisha</a:t>
            </a:r>
            <a:r>
              <a:rPr lang="en-US" dirty="0" smtClean="0"/>
              <a:t> put $75 she earned from babysitting on New Year’s Eve into a regular savings account last year, she earned $3 in interest. Therefore, her rate of return was 4%. To calculate the rate of return, she divided the total interest by the amount of her deposit ($3/$75 = 0.04 or 4%).</a:t>
            </a:r>
            <a:endParaRPr lang="en-US" dirty="0"/>
          </a:p>
        </p:txBody>
      </p:sp>
    </p:spTree>
    <p:extLst>
      <p:ext uri="{BB962C8B-B14F-4D97-AF65-F5344CB8AC3E}">
        <p14:creationId xmlns:p14="http://schemas.microsoft.com/office/powerpoint/2010/main" val="4215110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Compounding</a:t>
            </a:r>
          </a:p>
          <a:p>
            <a:pPr marL="114300" indent="0">
              <a:buNone/>
            </a:pPr>
            <a:r>
              <a:rPr lang="en-US" dirty="0" smtClean="0"/>
              <a:t>The yield on your savings will usually be greater than the stated interest rate. Compounding is the process in which interest is earned on both principal – the original amount you deposited- and on any previously earned interest. It is a multistep process for computing interest. First, the interest on the principal is computed. That interest is added to the principal. The next time interest is computed, the new larger balance is used. Compounding may take place every year, every quarter, every month, or even every day. </a:t>
            </a:r>
          </a:p>
          <a:p>
            <a:pPr marL="114300" indent="0">
              <a:buNone/>
            </a:pPr>
            <a:r>
              <a:rPr lang="en-US" dirty="0" smtClean="0"/>
              <a:t>The more frequently your balance is compounded, the greater your yield, or rate of return, will be. </a:t>
            </a:r>
          </a:p>
          <a:p>
            <a:pPr marL="114300" indent="0">
              <a:buNone/>
            </a:pPr>
            <a:r>
              <a:rPr lang="en-US" dirty="0" smtClean="0"/>
              <a:t>Remember, your rate of return is the total interest earned divided by the amount of your original deposit. The difference may not seem like much, but compounding can have a great impact on large amounts of money that are held in savings accounts for long periods. </a:t>
            </a:r>
            <a:endParaRPr lang="en-US" dirty="0"/>
          </a:p>
          <a:p>
            <a:pPr marL="114300" indent="0">
              <a:buNone/>
            </a:pPr>
            <a:endParaRPr lang="en-US" dirty="0"/>
          </a:p>
        </p:txBody>
      </p:sp>
    </p:spTree>
    <p:extLst>
      <p:ext uri="{BB962C8B-B14F-4D97-AF65-F5344CB8AC3E}">
        <p14:creationId xmlns:p14="http://schemas.microsoft.com/office/powerpoint/2010/main" val="28395785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a:bodyPr>
          <a:lstStyle/>
          <a:p>
            <a:pPr marL="114300" indent="0">
              <a:buNone/>
            </a:pPr>
            <a:r>
              <a:rPr lang="en-US" dirty="0" smtClean="0"/>
              <a:t>Truth in Savings</a:t>
            </a:r>
          </a:p>
          <a:p>
            <a:pPr marL="114300" indent="0">
              <a:buNone/>
            </a:pPr>
            <a:r>
              <a:rPr lang="en-US" dirty="0" smtClean="0"/>
              <a:t>According to the Truth in Savings Law (Federal Reserve Regulation DD), financial institutions have to inform you of the following </a:t>
            </a:r>
            <a:r>
              <a:rPr lang="en-US" dirty="0" err="1" smtClean="0"/>
              <a:t>informatio</a:t>
            </a:r>
            <a:r>
              <a:rPr lang="en-US" dirty="0" smtClean="0"/>
              <a:t>:</a:t>
            </a:r>
          </a:p>
          <a:p>
            <a:r>
              <a:rPr lang="en-US" dirty="0" smtClean="0"/>
              <a:t>Fees deposit accounts</a:t>
            </a:r>
          </a:p>
          <a:p>
            <a:r>
              <a:rPr lang="en-US" dirty="0" smtClean="0"/>
              <a:t>Interest rate</a:t>
            </a:r>
          </a:p>
          <a:p>
            <a:r>
              <a:rPr lang="en-US" dirty="0" smtClean="0"/>
              <a:t>Annual percentage yield (</a:t>
            </a:r>
            <a:r>
              <a:rPr lang="en-US" dirty="0"/>
              <a:t>A</a:t>
            </a:r>
            <a:r>
              <a:rPr lang="en-US" dirty="0" smtClean="0"/>
              <a:t>PY)</a:t>
            </a:r>
          </a:p>
          <a:p>
            <a:r>
              <a:rPr lang="en-US" dirty="0" smtClean="0"/>
              <a:t>Terms and conditions of the savings plan</a:t>
            </a:r>
          </a:p>
          <a:p>
            <a:pPr marL="114300" indent="0">
              <a:buNone/>
            </a:pPr>
            <a:r>
              <a:rPr lang="en-US" dirty="0" smtClean="0"/>
              <a:t>The annul percentage yield (APY) is the amount of interest that a $100 deposit would earn, after compounding, for one year. The interest is based on the annual interest rate and the frequency of compounding for one year.  (See Go Figure example in page 207). The higher the APY is, the better the return. Because the APY is stated as a percentage and as an annual rate, you can compare savings plans that have different rates and compounding frequencies.</a:t>
            </a:r>
          </a:p>
          <a:p>
            <a:pPr marL="114300" indent="0">
              <a:buNone/>
            </a:pPr>
            <a:endParaRPr lang="en-US" dirty="0"/>
          </a:p>
        </p:txBody>
      </p:sp>
    </p:spTree>
    <p:extLst>
      <p:ext uri="{BB962C8B-B14F-4D97-AF65-F5344CB8AC3E}">
        <p14:creationId xmlns:p14="http://schemas.microsoft.com/office/powerpoint/2010/main" val="13730351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Inflation</a:t>
            </a:r>
          </a:p>
          <a:p>
            <a:pPr marL="114300" indent="0">
              <a:buNone/>
            </a:pPr>
            <a:r>
              <a:rPr lang="en-US" dirty="0" smtClean="0"/>
              <a:t>You should compare the rate of interest you earn on  your savings with the rate of inflation. If you open a savings account that offers 3% interest, and the inflation rate raises to 6%, your money will lose value and buying power. Usually, however, the interest rates offered on savings accounts increase if the rate of inflation increases. The biggest problem with inflation occurs if you are locked into a lower interest rate for a long period.</a:t>
            </a:r>
          </a:p>
          <a:p>
            <a:pPr marL="114300" indent="0">
              <a:buNone/>
            </a:pPr>
            <a:r>
              <a:rPr lang="en-US" dirty="0"/>
              <a:t/>
            </a:r>
            <a:br>
              <a:rPr lang="en-US" dirty="0"/>
            </a:br>
            <a:r>
              <a:rPr lang="en-US" dirty="0" smtClean="0"/>
              <a:t>Tax Considerations</a:t>
            </a:r>
          </a:p>
          <a:p>
            <a:pPr marL="114300" indent="0">
              <a:buNone/>
            </a:pPr>
            <a:r>
              <a:rPr lang="en-US" dirty="0" smtClean="0"/>
              <a:t>Like inflation, taxes reduce the interest earned on savings. For example, </a:t>
            </a:r>
            <a:r>
              <a:rPr lang="en-US" dirty="0" err="1" smtClean="0"/>
              <a:t>Karim</a:t>
            </a:r>
            <a:r>
              <a:rPr lang="en-US" dirty="0" smtClean="0"/>
              <a:t> was glad to find a savings account that would pay 5% interest. However, he was not happy when he filled out his tax return and had to pay taxes on that interest. He decided  to look into tax-exempt and tax-deferred savings plans for some of his money. </a:t>
            </a:r>
          </a:p>
          <a:p>
            <a:pPr marL="114300" indent="0">
              <a:buNone/>
            </a:pPr>
            <a:endParaRPr lang="en-US" dirty="0" smtClean="0"/>
          </a:p>
        </p:txBody>
      </p:sp>
    </p:spTree>
    <p:extLst>
      <p:ext uri="{BB962C8B-B14F-4D97-AF65-F5344CB8AC3E}">
        <p14:creationId xmlns:p14="http://schemas.microsoft.com/office/powerpoint/2010/main" val="12214467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smtClean="0"/>
              <a:t>Liquidity</a:t>
            </a:r>
          </a:p>
          <a:p>
            <a:pPr marL="114300" indent="0">
              <a:buNone/>
            </a:pPr>
            <a:r>
              <a:rPr lang="en-US" dirty="0" smtClean="0"/>
              <a:t>Check the savings plans you are considering to determine whether they charge a penalty or pay a lower rate of interest if you withdraw your funds early. If you need to be able to withdraw your money easily, put your money in a liquid account – even if it earns lower interest. On the other hand, if you are saving for long-term goals, a high interest rate is more important than liquidity.</a:t>
            </a:r>
          </a:p>
          <a:p>
            <a:pPr marL="114300" indent="0">
              <a:buNone/>
            </a:pPr>
            <a:endParaRPr lang="en-US" dirty="0"/>
          </a:p>
          <a:p>
            <a:pPr marL="114300" indent="0">
              <a:buNone/>
            </a:pPr>
            <a:r>
              <a:rPr lang="en-US" dirty="0" smtClean="0"/>
              <a:t>Safety</a:t>
            </a:r>
          </a:p>
          <a:p>
            <a:pPr marL="114300" indent="0">
              <a:buNone/>
            </a:pPr>
            <a:r>
              <a:rPr lang="en-US" dirty="0" smtClean="0"/>
              <a:t>Most savings plans at banks, savings and loan associations, and credit unions are insured by agencies affiliated with federal government. This protection prevents a loss of money due to the failure of the insured institution. While a few financial institutions have failed in recent years, savers with deposits covered by federal insurance have  not lost any money. Depositors of failed organizations either have been paid the amounts in their accounts or have had the accounts taken </a:t>
            </a:r>
            <a:r>
              <a:rPr lang="en-US" dirty="0" err="1" smtClean="0"/>
              <a:t>ove</a:t>
            </a:r>
            <a:r>
              <a:rPr lang="en-US" dirty="0" smtClean="0"/>
              <a:t> by a financially stable institution.</a:t>
            </a:r>
          </a:p>
          <a:p>
            <a:pPr marL="114300" indent="0">
              <a:buNone/>
            </a:pPr>
            <a:r>
              <a:rPr lang="en-US" dirty="0" smtClean="0"/>
              <a:t>The Federal Deposit Insurance Corporation (FDIC) administers separate insurance funds: The Bank Insurance Fund and The Savings Association Insurance Fund (SAIF). Credit unions may obtain deposit insurance through the National Credit Union Association (NCUA). Some state-chartered credit unions have opted for a private insurance program.</a:t>
            </a:r>
            <a:endParaRPr lang="en-US" dirty="0"/>
          </a:p>
        </p:txBody>
      </p:sp>
    </p:spTree>
    <p:extLst>
      <p:ext uri="{BB962C8B-B14F-4D97-AF65-F5344CB8AC3E}">
        <p14:creationId xmlns:p14="http://schemas.microsoft.com/office/powerpoint/2010/main" val="35152707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Restrictions an Fees</a:t>
            </a:r>
          </a:p>
          <a:p>
            <a:pPr marL="114300" indent="0">
              <a:buNone/>
            </a:pPr>
            <a:r>
              <a:rPr lang="en-US" dirty="0" smtClean="0"/>
              <a:t>Be aware of any restrictions on savings plans, such as a delay between the time when interest is earned and when it is actually paid into your account. Also check for fees for making deposits and withdrawals. Find out about any service charges you may have to pay if your balance drops below a certain amount, or if you do not use your account for a certain period. These fees and services charges can add up.</a:t>
            </a:r>
          </a:p>
          <a:p>
            <a:pPr marL="114300" indent="0">
              <a:buNone/>
            </a:pPr>
            <a:endParaRPr lang="en-US" dirty="0"/>
          </a:p>
          <a:p>
            <a:pPr marL="114300" indent="0">
              <a:buNone/>
            </a:pPr>
            <a:r>
              <a:rPr lang="en-US" dirty="0" smtClean="0"/>
              <a:t>Types of Checking Accounts</a:t>
            </a:r>
          </a:p>
          <a:p>
            <a:pPr marL="114300" indent="0">
              <a:buNone/>
            </a:pPr>
            <a:r>
              <a:rPr lang="en-US" i="1" dirty="0" smtClean="0"/>
              <a:t>What are the advantages to the different types of checking accounts?</a:t>
            </a:r>
          </a:p>
          <a:p>
            <a:pPr marL="114300" indent="0">
              <a:buNone/>
            </a:pPr>
            <a:endParaRPr lang="en-US" i="1" dirty="0"/>
          </a:p>
          <a:p>
            <a:pPr marL="114300" indent="0">
              <a:buNone/>
            </a:pPr>
            <a:r>
              <a:rPr lang="en-US" dirty="0" smtClean="0"/>
              <a:t>Checking accounts can be divided intro three main categories: regular, activity, and interest-earning accounts.</a:t>
            </a:r>
            <a:endParaRPr lang="en-US" dirty="0"/>
          </a:p>
        </p:txBody>
      </p:sp>
    </p:spTree>
    <p:extLst>
      <p:ext uri="{BB962C8B-B14F-4D97-AF65-F5344CB8AC3E}">
        <p14:creationId xmlns:p14="http://schemas.microsoft.com/office/powerpoint/2010/main" val="41730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3200" dirty="0"/>
              <a:t>Selecting Financial Services and Institutions </a:t>
            </a:r>
            <a:r>
              <a:rPr lang="en-US" sz="1600" dirty="0"/>
              <a:t>(section 5.1)</a:t>
            </a:r>
            <a:r>
              <a:rPr lang="en-US" sz="1400" dirty="0"/>
              <a:t/>
            </a:r>
            <a:br>
              <a:rPr lang="en-US" sz="1400" dirty="0"/>
            </a:br>
            <a:r>
              <a:rPr lang="es-ES" sz="2400" dirty="0">
                <a:solidFill>
                  <a:srgbClr val="0036A2"/>
                </a:solidFill>
              </a:rPr>
              <a:t>Selección de Servicios Financieros e Instituciones </a:t>
            </a:r>
            <a:r>
              <a:rPr lang="es-ES" sz="1800" dirty="0">
                <a:solidFill>
                  <a:srgbClr val="0036A2"/>
                </a:solidFill>
              </a:rPr>
              <a:t>( sección 5.1)</a:t>
            </a:r>
            <a:endParaRPr lang="en-US" sz="110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92500" lnSpcReduction="20000"/>
          </a:bodyPr>
          <a:lstStyle/>
          <a:p>
            <a:r>
              <a:rPr lang="en-US" sz="2000" b="1" dirty="0" smtClean="0">
                <a:solidFill>
                  <a:srgbClr val="0036A2"/>
                </a:solidFill>
              </a:rPr>
              <a:t>Sources of Quick Cash </a:t>
            </a:r>
            <a:r>
              <a:rPr lang="en-US" sz="1800" dirty="0" smtClean="0">
                <a:solidFill>
                  <a:srgbClr val="0036A2"/>
                </a:solidFill>
              </a:rPr>
              <a:t>(</a:t>
            </a:r>
            <a:r>
              <a:rPr lang="es-ES" sz="2000" dirty="0">
                <a:solidFill>
                  <a:srgbClr val="0036A2"/>
                </a:solidFill>
              </a:rPr>
              <a:t>Fuentes de dinero </a:t>
            </a:r>
            <a:r>
              <a:rPr lang="es-ES" sz="2000" dirty="0" smtClean="0">
                <a:solidFill>
                  <a:srgbClr val="0036A2"/>
                </a:solidFill>
              </a:rPr>
              <a:t>rápido)</a:t>
            </a:r>
            <a:r>
              <a:rPr lang="en-US" dirty="0"/>
              <a:t/>
            </a:r>
            <a:br>
              <a:rPr lang="en-US" dirty="0"/>
            </a:br>
            <a:r>
              <a:rPr lang="en-US" sz="2000" dirty="0" smtClean="0"/>
              <a:t>Regardless of how well you plan, you may sometimes discover that you need more cash than you have available. You have two options: use your savings, or borrow the money. Remember that either choice requires a trade-off. Although you will have immediate access to the funds you need, your long-term financial goals –such as paying for college, buying  a car, or starting your own business- may have to be postponed.</a:t>
            </a:r>
            <a:br>
              <a:rPr lang="en-US" sz="2000" dirty="0" smtClean="0"/>
            </a:br>
            <a:r>
              <a:rPr lang="en-US" sz="2000" dirty="0" smtClean="0"/>
              <a:t/>
            </a:r>
            <a:br>
              <a:rPr lang="en-US" sz="2000" dirty="0" smtClean="0"/>
            </a:br>
            <a:r>
              <a:rPr lang="es-ES" sz="2000" dirty="0">
                <a:solidFill>
                  <a:srgbClr val="0036A2"/>
                </a:solidFill>
              </a:rPr>
              <a:t>Independientemente de lo bien que va , a veces puede descubrir que necesita más dinero de lo que tiene disponible. Tiene dos opciones : utilizar sus ahorros o pedir prestado el dinero. Recuerde que cualquier opción requiere un </a:t>
            </a:r>
            <a:r>
              <a:rPr lang="es-ES" sz="1900" dirty="0">
                <a:solidFill>
                  <a:srgbClr val="0036A2"/>
                </a:solidFill>
              </a:rPr>
              <a:t>compensación</a:t>
            </a:r>
            <a:r>
              <a:rPr lang="es-ES" sz="1900" dirty="0" smtClean="0">
                <a:solidFill>
                  <a:srgbClr val="0036A2"/>
                </a:solidFill>
              </a:rPr>
              <a:t>.</a:t>
            </a:r>
            <a:r>
              <a:rPr lang="es-ES" dirty="0" smtClean="0">
                <a:solidFill>
                  <a:srgbClr val="0036A2"/>
                </a:solidFill>
              </a:rPr>
              <a:t> </a:t>
            </a:r>
            <a:r>
              <a:rPr lang="es-ES" sz="2000" dirty="0">
                <a:solidFill>
                  <a:srgbClr val="0036A2"/>
                </a:solidFill>
              </a:rPr>
              <a:t>Aunque usted tendrá acceso inmediato a los fondos que necesita , sus metas financieras a largo plazo -como pagar la universidad , comprar un coche, o iniciar su propio negocio- puede tener que ser pospuesta </a:t>
            </a:r>
            <a:r>
              <a:rPr lang="es-ES" sz="2000" dirty="0" smtClean="0">
                <a:solidFill>
                  <a:srgbClr val="0036A2"/>
                </a:solidFill>
              </a:rPr>
              <a:t>.</a:t>
            </a:r>
            <a:br>
              <a:rPr lang="es-ES" sz="2000" dirty="0" smtClean="0">
                <a:solidFill>
                  <a:srgbClr val="0036A2"/>
                </a:solidFill>
              </a:rPr>
            </a:br>
            <a:endParaRPr lang="en-US" sz="2000" dirty="0" smtClean="0">
              <a:solidFill>
                <a:srgbClr val="0036A2"/>
              </a:solidFill>
            </a:endParaRPr>
          </a:p>
          <a:p>
            <a:r>
              <a:rPr lang="en-US" sz="2000" b="1" i="1" dirty="0" smtClean="0">
                <a:solidFill>
                  <a:srgbClr val="FF0000"/>
                </a:solidFill>
              </a:rPr>
              <a:t>What is you financial ID : Basic Banking Quiz (see page 123)</a:t>
            </a:r>
          </a:p>
          <a:p>
            <a:pPr marL="114300" indent="0">
              <a:buNone/>
            </a:pPr>
            <a:r>
              <a:rPr lang="es-ES" sz="1800" dirty="0">
                <a:solidFill>
                  <a:srgbClr val="0036A2"/>
                </a:solidFill>
              </a:rPr>
              <a:t>Lo que es ID financiera : bancarios básicos del concurso ( ver página 123 )</a:t>
            </a:r>
            <a:endParaRPr lang="en-US" sz="2000" b="1" i="1" dirty="0">
              <a:solidFill>
                <a:srgbClr val="0036A2"/>
              </a:solidFill>
            </a:endParaRPr>
          </a:p>
        </p:txBody>
      </p:sp>
    </p:spTree>
    <p:extLst>
      <p:ext uri="{BB962C8B-B14F-4D97-AF65-F5344CB8AC3E}">
        <p14:creationId xmlns:p14="http://schemas.microsoft.com/office/powerpoint/2010/main" val="38663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a:bodyPr>
          <a:lstStyle/>
          <a:p>
            <a:r>
              <a:rPr lang="en-US" dirty="0" smtClean="0"/>
              <a:t>Regular Checking Accounts</a:t>
            </a:r>
            <a:br>
              <a:rPr lang="en-US" dirty="0" smtClean="0"/>
            </a:br>
            <a:r>
              <a:rPr lang="en-US" dirty="0" smtClean="0"/>
              <a:t>Regular checking accounts usually do not require a minimum balance. However, if the account does require a minimum balance, and your account drops below that amount, you will have to pay a monthly service charge. A $10 charge every month can take a bite out of your funds. Some institutions will waive a service charge if you keep a certain balance in your savings account.</a:t>
            </a:r>
          </a:p>
          <a:p>
            <a:r>
              <a:rPr lang="en-US" dirty="0" smtClean="0"/>
              <a:t>Activity accounts</a:t>
            </a:r>
            <a:br>
              <a:rPr lang="en-US" dirty="0" smtClean="0"/>
            </a:br>
            <a:r>
              <a:rPr lang="en-US" dirty="0" smtClean="0"/>
              <a:t>If you write only a few checks each month and are unable to maintain a minimum balance, this type of checking account may be right for you. The financial institution will charge a fee for each check you write and sometimes a fee for each deposit. In addition, a monthly service fee will be charged. However, you do not need to maintain a minimum balance.</a:t>
            </a:r>
            <a:br>
              <a:rPr lang="en-US" dirty="0" smtClean="0"/>
            </a:br>
            <a:endParaRPr lang="en-US" dirty="0" smtClean="0"/>
          </a:p>
        </p:txBody>
      </p:sp>
    </p:spTree>
    <p:extLst>
      <p:ext uri="{BB962C8B-B14F-4D97-AF65-F5344CB8AC3E}">
        <p14:creationId xmlns:p14="http://schemas.microsoft.com/office/powerpoint/2010/main" val="11146470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Interest – Earning Checking Accounts</a:t>
            </a:r>
            <a:br>
              <a:rPr lang="en-US" dirty="0" smtClean="0"/>
            </a:br>
            <a:r>
              <a:rPr lang="en-US" dirty="0" smtClean="0"/>
              <a:t>Interest-earning checking accounts are a combination of checking and savings account. These accounts pay interest if you maintain a minimum balance. If you account balance goes below the limit, you may not earn any interest, and you may also have to pay a service charge.</a:t>
            </a:r>
          </a:p>
          <a:p>
            <a:endParaRPr lang="en-US" dirty="0" smtClean="0"/>
          </a:p>
          <a:p>
            <a:r>
              <a:rPr lang="en-US" dirty="0" smtClean="0"/>
              <a:t>Evaluating Checking Accounts</a:t>
            </a:r>
            <a:br>
              <a:rPr lang="en-US" dirty="0" smtClean="0"/>
            </a:br>
            <a:r>
              <a:rPr lang="en-US" i="1" dirty="0" smtClean="0"/>
              <a:t>What factors should you consider when choosing a checking account?</a:t>
            </a:r>
            <a:br>
              <a:rPr lang="en-US" i="1" dirty="0" smtClean="0"/>
            </a:br>
            <a:r>
              <a:rPr lang="en-US" dirty="0" smtClean="0"/>
              <a:t>You need to weigh several factors such as: restrictions, fees and charges, interest, and special services.</a:t>
            </a:r>
          </a:p>
          <a:p>
            <a:pPr lvl="1">
              <a:buFont typeface="Wingdings" pitchFamily="2" charset="2"/>
              <a:buChar char="Ø"/>
            </a:pPr>
            <a:r>
              <a:rPr lang="en-US" i="1" dirty="0" smtClean="0"/>
              <a:t>Restrictions</a:t>
            </a:r>
            <a:br>
              <a:rPr lang="en-US" i="1" dirty="0" smtClean="0"/>
            </a:br>
            <a:r>
              <a:rPr lang="en-US" i="1" dirty="0" smtClean="0"/>
              <a:t>The most common restriction is the requirement that you keep a minimum balance. Other restrictions may include the number of transactions allowed and the number of checks that you may write in a month.</a:t>
            </a:r>
          </a:p>
          <a:p>
            <a:pPr lvl="1">
              <a:buFont typeface="Wingdings" pitchFamily="2" charset="2"/>
              <a:buChar char="Ø"/>
            </a:pPr>
            <a:r>
              <a:rPr lang="en-US" i="1" dirty="0" smtClean="0"/>
              <a:t>Fees and Charges</a:t>
            </a:r>
            <a:br>
              <a:rPr lang="en-US" i="1" dirty="0" smtClean="0"/>
            </a:br>
            <a:r>
              <a:rPr lang="en-US" i="1" dirty="0" smtClean="0"/>
              <a:t>You may pay a monthly service charge as well as fees for check printing, overdrafts, and stop-</a:t>
            </a:r>
            <a:r>
              <a:rPr lang="en-US" i="1" dirty="0" err="1" smtClean="0"/>
              <a:t>payement</a:t>
            </a:r>
            <a:r>
              <a:rPr lang="en-US" i="1" dirty="0" smtClean="0"/>
              <a:t> orders.</a:t>
            </a:r>
          </a:p>
          <a:p>
            <a:r>
              <a:rPr lang="en-US" i="1" dirty="0" smtClean="0"/>
              <a:t>Interest</a:t>
            </a:r>
            <a:br>
              <a:rPr lang="en-US" i="1" dirty="0" smtClean="0"/>
            </a:br>
            <a:r>
              <a:rPr lang="en-US" i="1" dirty="0" err="1" smtClean="0"/>
              <a:t>Interest</a:t>
            </a:r>
            <a:r>
              <a:rPr lang="en-US" i="1" dirty="0" smtClean="0"/>
              <a:t>  rates, frequency of compounding, and the way in which interest is calculated all affect an interest-bearing checking account.</a:t>
            </a:r>
          </a:p>
          <a:p>
            <a:r>
              <a:rPr lang="en-US" i="1" dirty="0" smtClean="0"/>
              <a:t>Special Services</a:t>
            </a:r>
            <a:br>
              <a:rPr lang="en-US" i="1" dirty="0" smtClean="0"/>
            </a:br>
            <a:r>
              <a:rPr lang="en-US" i="1" dirty="0" smtClean="0"/>
              <a:t>Checking account  services include ATMs and banking by telephone and online. As a checking account customer, you may also receive overdraft protection. </a:t>
            </a:r>
            <a:br>
              <a:rPr lang="en-US" i="1" dirty="0" smtClean="0"/>
            </a:br>
            <a:r>
              <a:rPr lang="en-US" i="1" dirty="0" smtClean="0"/>
              <a:t/>
            </a:r>
            <a:br>
              <a:rPr lang="en-US" i="1" dirty="0" smtClean="0"/>
            </a:br>
            <a:r>
              <a:rPr lang="en-US" i="1" dirty="0" smtClean="0"/>
              <a:t/>
            </a:r>
            <a:br>
              <a:rPr lang="en-US" i="1" dirty="0" smtClean="0"/>
            </a:br>
            <a:endParaRPr lang="en-US" dirty="0" smtClean="0"/>
          </a:p>
        </p:txBody>
      </p:sp>
    </p:spTree>
    <p:extLst>
      <p:ext uri="{BB962C8B-B14F-4D97-AF65-F5344CB8AC3E}">
        <p14:creationId xmlns:p14="http://schemas.microsoft.com/office/powerpoint/2010/main" val="11130441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sz="3100" b="1" dirty="0" smtClean="0">
                <a:solidFill>
                  <a:srgbClr val="0036A2"/>
                </a:solidFill>
              </a:rPr>
              <a:t>Using a Checking Account</a:t>
            </a:r>
          </a:p>
          <a:p>
            <a:pPr marL="114300" indent="0">
              <a:buNone/>
            </a:pPr>
            <a:r>
              <a:rPr lang="en-US" dirty="0" smtClean="0"/>
              <a:t>After you select the type of checking account that best fits your needs, you need to know how to use it effectively. Obtaining and using a checking account involves several activities.</a:t>
            </a:r>
          </a:p>
          <a:p>
            <a:r>
              <a:rPr lang="en-US" dirty="0" smtClean="0"/>
              <a:t>Opening a Checking Account </a:t>
            </a:r>
            <a:br>
              <a:rPr lang="en-US" dirty="0" smtClean="0"/>
            </a:br>
            <a:r>
              <a:rPr lang="en-US" dirty="0" smtClean="0"/>
              <a:t>Before you open a checking account decide whether you want an individual or joint account. An individual account has one owner; a joint account has two or more. Personal joint accounts are usually “or” accounts, which means only one of the owners needs to sign a check. You sign a signature card at the bank so you signature can be verified.</a:t>
            </a:r>
          </a:p>
          <a:p>
            <a:r>
              <a:rPr lang="en-US" dirty="0" smtClean="0"/>
              <a:t>Check register: see Figure 5 on page 211.</a:t>
            </a:r>
          </a:p>
          <a:p>
            <a:r>
              <a:rPr lang="en-US" dirty="0" smtClean="0"/>
              <a:t>Sample of personal check: see Figure 6 on page 212. Follow these steps:</a:t>
            </a:r>
          </a:p>
          <a:p>
            <a:pPr lvl="1">
              <a:buFont typeface="Wingdings" pitchFamily="2" charset="2"/>
              <a:buChar char="Ø"/>
            </a:pPr>
            <a:r>
              <a:rPr lang="en-US" dirty="0" smtClean="0"/>
              <a:t>Write the current date</a:t>
            </a:r>
          </a:p>
          <a:p>
            <a:pPr lvl="1">
              <a:buFont typeface="Wingdings" pitchFamily="2" charset="2"/>
              <a:buChar char="Ø"/>
            </a:pPr>
            <a:r>
              <a:rPr lang="en-US" dirty="0" smtClean="0"/>
              <a:t>Write the name of the party (payee) who will receive the check</a:t>
            </a:r>
          </a:p>
          <a:p>
            <a:pPr lvl="1">
              <a:buFont typeface="Wingdings" pitchFamily="2" charset="2"/>
              <a:buChar char="Ø"/>
            </a:pPr>
            <a:r>
              <a:rPr lang="en-US" dirty="0" smtClean="0"/>
              <a:t>Record the amount of the payment in numerals</a:t>
            </a:r>
          </a:p>
          <a:p>
            <a:pPr lvl="1">
              <a:buFont typeface="Wingdings" pitchFamily="2" charset="2"/>
              <a:buChar char="Ø"/>
            </a:pPr>
            <a:r>
              <a:rPr lang="en-US" dirty="0" smtClean="0"/>
              <a:t>Write the amount in words</a:t>
            </a:r>
          </a:p>
          <a:p>
            <a:pPr lvl="1">
              <a:buFont typeface="Wingdings" pitchFamily="2" charset="2"/>
              <a:buChar char="Ø"/>
            </a:pPr>
            <a:r>
              <a:rPr lang="en-US" dirty="0" smtClean="0"/>
              <a:t>Sign the check in the same way you signed your signature card at the bank</a:t>
            </a:r>
          </a:p>
          <a:p>
            <a:pPr lvl="1">
              <a:buFont typeface="Wingdings" pitchFamily="2" charset="2"/>
              <a:buChar char="Ø"/>
            </a:pPr>
            <a:r>
              <a:rPr lang="en-US" dirty="0" smtClean="0"/>
              <a:t>Make a note of the reason for the payment. This is a good place to record an account number if the payment is for a credit card or service, such as electricity or cable television.</a:t>
            </a:r>
          </a:p>
          <a:p>
            <a:pPr lvl="1">
              <a:buFont typeface="Wingdings" pitchFamily="2" charset="2"/>
              <a:buChar char="Ø"/>
            </a:pPr>
            <a:endParaRPr lang="en-US" dirty="0" smtClean="0"/>
          </a:p>
          <a:p>
            <a:endParaRPr lang="en-US" dirty="0"/>
          </a:p>
        </p:txBody>
      </p:sp>
    </p:spTree>
    <p:extLst>
      <p:ext uri="{BB962C8B-B14F-4D97-AF65-F5344CB8AC3E}">
        <p14:creationId xmlns:p14="http://schemas.microsoft.com/office/powerpoint/2010/main" val="3189527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If you make a mistake when writing a check, do not erase the error. Write a new check, tear up the old check, and write the word “Void” on your check register. If the mistake is small, you may be able to correct the check and write your initials next to the correction. </a:t>
            </a:r>
            <a:br>
              <a:rPr lang="en-US" dirty="0" smtClean="0"/>
            </a:br>
            <a:r>
              <a:rPr lang="en-US" dirty="0" smtClean="0"/>
              <a:t>If check is lost or stolen, or if you want to take back your payment for a business transaction, you may ask the bank to issue a stop-payment order. </a:t>
            </a:r>
            <a:r>
              <a:rPr lang="en-US" dirty="0" smtClean="0">
                <a:solidFill>
                  <a:srgbClr val="FF0000"/>
                </a:solidFill>
              </a:rPr>
              <a:t>A stop-payment order</a:t>
            </a:r>
            <a:r>
              <a:rPr lang="en-US" dirty="0" smtClean="0"/>
              <a:t> is a request that a bank service can range from $10-$20 or more.</a:t>
            </a:r>
          </a:p>
          <a:p>
            <a:pPr marL="114300" indent="0">
              <a:buNone/>
            </a:pPr>
            <a:endParaRPr lang="en-US" dirty="0"/>
          </a:p>
          <a:p>
            <a:pPr marL="114300" indent="0">
              <a:buNone/>
            </a:pPr>
            <a:r>
              <a:rPr lang="en-US" sz="2600" b="1" dirty="0" smtClean="0">
                <a:solidFill>
                  <a:srgbClr val="0036A2"/>
                </a:solidFill>
              </a:rPr>
              <a:t>Making deposits</a:t>
            </a:r>
          </a:p>
          <a:p>
            <a:pPr marL="114300" indent="0">
              <a:buNone/>
            </a:pPr>
            <a:r>
              <a:rPr lang="en-US" dirty="0" smtClean="0"/>
              <a:t>To add money to your checking account, fill out a deposit ticket. Ticket usually include room to list four or five check and any amount of cash that you are depositing. Endorse, or sign, the back of each check you want to deposit. The </a:t>
            </a:r>
            <a:r>
              <a:rPr lang="en-US" dirty="0" smtClean="0">
                <a:solidFill>
                  <a:srgbClr val="FF0000"/>
                </a:solidFill>
              </a:rPr>
              <a:t>endorsement </a:t>
            </a:r>
            <a:r>
              <a:rPr lang="en-US" dirty="0" smtClean="0"/>
              <a:t>is the signature of the payee, the party to whom the check has been written.</a:t>
            </a:r>
          </a:p>
          <a:p>
            <a:pPr marL="114300" indent="0">
              <a:buNone/>
            </a:pPr>
            <a:endParaRPr lang="en-US" dirty="0"/>
          </a:p>
        </p:txBody>
      </p:sp>
    </p:spTree>
    <p:extLst>
      <p:ext uri="{BB962C8B-B14F-4D97-AF65-F5344CB8AC3E}">
        <p14:creationId xmlns:p14="http://schemas.microsoft.com/office/powerpoint/2010/main" val="464754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There are also different way to endorse a check. A blank endorsement is the most simple. You or the check holder signs the back of the check. This should only be done when you are actually depositing a check since a check may be cashed by anyone once has been signed.</a:t>
            </a:r>
          </a:p>
          <a:p>
            <a:pPr marL="114300" indent="0">
              <a:buNone/>
            </a:pPr>
            <a:r>
              <a:rPr lang="en-US" dirty="0" smtClean="0">
                <a:solidFill>
                  <a:srgbClr val="FF0000"/>
                </a:solidFill>
              </a:rPr>
              <a:t>A</a:t>
            </a:r>
            <a:r>
              <a:rPr lang="en-US" dirty="0" smtClean="0"/>
              <a:t> </a:t>
            </a:r>
            <a:r>
              <a:rPr lang="en-US" dirty="0" smtClean="0">
                <a:solidFill>
                  <a:srgbClr val="FF0000"/>
                </a:solidFill>
              </a:rPr>
              <a:t>restrictive endorsement </a:t>
            </a:r>
            <a:r>
              <a:rPr lang="en-US" dirty="0" smtClean="0"/>
              <a:t>requires the check holder’s signature and a restriction on how the paper may be used by the bank. The most common expression used is “For deposit only”. This is an instruction that restricts the bank to applying the check amount to the holder’s account.</a:t>
            </a:r>
          </a:p>
          <a:p>
            <a:pPr marL="114300" indent="0">
              <a:buNone/>
            </a:pPr>
            <a:r>
              <a:rPr lang="en-US" dirty="0" smtClean="0">
                <a:solidFill>
                  <a:srgbClr val="FF0000"/>
                </a:solidFill>
              </a:rPr>
              <a:t>A special endorsement </a:t>
            </a:r>
            <a:r>
              <a:rPr lang="en-US" dirty="0" smtClean="0"/>
              <a:t>allows you to transfer a check to an organization or another person. When you endorse the check, you write  the words “pay to the order”, followed by the name of the organization or person, and then you sign your name. </a:t>
            </a:r>
            <a:endParaRPr lang="en-US" dirty="0">
              <a:solidFill>
                <a:srgbClr val="FF0000"/>
              </a:solidFill>
            </a:endParaRPr>
          </a:p>
        </p:txBody>
      </p:sp>
    </p:spTree>
    <p:extLst>
      <p:ext uri="{BB962C8B-B14F-4D97-AF65-F5344CB8AC3E}">
        <p14:creationId xmlns:p14="http://schemas.microsoft.com/office/powerpoint/2010/main" val="1577594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lstStyle/>
          <a:p>
            <a:pPr marL="114300" indent="0">
              <a:buNone/>
            </a:pPr>
            <a:r>
              <a:rPr lang="en-US" dirty="0" smtClean="0">
                <a:solidFill>
                  <a:srgbClr val="0036A2"/>
                </a:solidFill>
              </a:rPr>
              <a:t>Here are some tips to follow when endorsing a check:</a:t>
            </a:r>
          </a:p>
          <a:p>
            <a:r>
              <a:rPr lang="en-US" dirty="0" smtClean="0"/>
              <a:t>Do not endorse a check until you are ready to cash or deposit it</a:t>
            </a:r>
          </a:p>
          <a:p>
            <a:r>
              <a:rPr lang="en-US" dirty="0" smtClean="0"/>
              <a:t>Write you signature on the back of the check at the top left end</a:t>
            </a:r>
          </a:p>
          <a:p>
            <a:r>
              <a:rPr lang="en-US" dirty="0" smtClean="0"/>
              <a:t>Sign your name exactly as it appears on the front of the check</a:t>
            </a:r>
          </a:p>
          <a:p>
            <a:r>
              <a:rPr lang="en-US" dirty="0" smtClean="0"/>
              <a:t>Use a pen so that your signature can not be erased</a:t>
            </a:r>
          </a:p>
          <a:p>
            <a:r>
              <a:rPr lang="en-US" dirty="0" smtClean="0"/>
              <a:t>If depositing a check by mail, write “For deposit only” above your signature.</a:t>
            </a:r>
            <a:br>
              <a:rPr lang="en-US" dirty="0" smtClean="0"/>
            </a:br>
            <a:endParaRPr lang="en-US" dirty="0" smtClean="0"/>
          </a:p>
          <a:p>
            <a:pPr marL="114300" indent="0">
              <a:buNone/>
            </a:pPr>
            <a:r>
              <a:rPr lang="en-US" dirty="0" smtClean="0"/>
              <a:t> </a:t>
            </a:r>
            <a:endParaRPr lang="en-US" dirty="0"/>
          </a:p>
          <a:p>
            <a:endParaRPr lang="en-US" dirty="0"/>
          </a:p>
        </p:txBody>
      </p:sp>
    </p:spTree>
    <p:extLst>
      <p:ext uri="{BB962C8B-B14F-4D97-AF65-F5344CB8AC3E}">
        <p14:creationId xmlns:p14="http://schemas.microsoft.com/office/powerpoint/2010/main" val="1796275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sz="3100" b="1" dirty="0" smtClean="0">
                <a:solidFill>
                  <a:srgbClr val="0036A2"/>
                </a:solidFill>
              </a:rPr>
              <a:t>Check Clearing</a:t>
            </a:r>
            <a:r>
              <a:rPr lang="en-US" dirty="0" smtClean="0"/>
              <a:t/>
            </a:r>
            <a:br>
              <a:rPr lang="en-US" dirty="0" smtClean="0"/>
            </a:br>
            <a:r>
              <a:rPr lang="en-US" dirty="0" smtClean="0"/>
              <a:t>Check clearing is a system that ensures that the money you deposited in the account is available for withdrawal. For example, if you deposit a check for $50 into your account, your bank usually holds that $50 until it clears with the bank on which it was drawn. During this time you can not withdraw that money. By law, institutions are limited  to holding funds from checks drawn on local banks to no more than two business days and on non-local banks to no more that five business days. Check-clearing rules vary, so ask your bank about its rules.</a:t>
            </a:r>
          </a:p>
          <a:p>
            <a:pPr marL="114300" indent="0">
              <a:buNone/>
            </a:pPr>
            <a:endParaRPr lang="en-US" dirty="0"/>
          </a:p>
          <a:p>
            <a:pPr marL="114300" indent="0">
              <a:buNone/>
            </a:pPr>
            <a:r>
              <a:rPr lang="en-US" sz="3100" b="1" dirty="0" smtClean="0">
                <a:solidFill>
                  <a:srgbClr val="0036A2"/>
                </a:solidFill>
              </a:rPr>
              <a:t>Keeping Track of a Checking Account</a:t>
            </a:r>
          </a:p>
          <a:p>
            <a:pPr marL="114300" indent="0">
              <a:buNone/>
            </a:pPr>
            <a:r>
              <a:rPr lang="en-US" dirty="0" smtClean="0"/>
              <a:t>Each month your bank will send you a statement that shows your checking account activities for a month.</a:t>
            </a:r>
          </a:p>
          <a:p>
            <a:pPr marL="114300" indent="0">
              <a:buNone/>
            </a:pPr>
            <a:r>
              <a:rPr lang="en-US" dirty="0" smtClean="0"/>
              <a:t>Your bank statement will list:</a:t>
            </a:r>
          </a:p>
          <a:p>
            <a:r>
              <a:rPr lang="en-US" dirty="0" smtClean="0"/>
              <a:t>Deposits</a:t>
            </a:r>
          </a:p>
          <a:p>
            <a:r>
              <a:rPr lang="en-US" dirty="0" smtClean="0"/>
              <a:t>Checks you have written (charged against your account)</a:t>
            </a:r>
          </a:p>
          <a:p>
            <a:r>
              <a:rPr lang="en-US" dirty="0" smtClean="0"/>
              <a:t>ATM withdrawals</a:t>
            </a:r>
          </a:p>
          <a:p>
            <a:r>
              <a:rPr lang="en-US" dirty="0" smtClean="0"/>
              <a:t>Debit card charges</a:t>
            </a:r>
          </a:p>
          <a:p>
            <a:r>
              <a:rPr lang="en-US" dirty="0" smtClean="0"/>
              <a:t>Interest earned and fees</a:t>
            </a:r>
          </a:p>
          <a:p>
            <a:pPr marL="114300" indent="0">
              <a:buNone/>
            </a:pPr>
            <a:endParaRPr lang="en-US" dirty="0"/>
          </a:p>
        </p:txBody>
      </p:sp>
    </p:spTree>
    <p:extLst>
      <p:ext uri="{BB962C8B-B14F-4D97-AF65-F5344CB8AC3E}">
        <p14:creationId xmlns:p14="http://schemas.microsoft.com/office/powerpoint/2010/main" val="32359737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dirty="0" smtClean="0">
                <a:solidFill>
                  <a:srgbClr val="FF0000"/>
                </a:solidFill>
              </a:rPr>
              <a:t>Reconciliation</a:t>
            </a:r>
            <a:endParaRPr lang="en-US" dirty="0"/>
          </a:p>
          <a:p>
            <a:pPr marL="114300" indent="0">
              <a:buNone/>
            </a:pPr>
            <a:r>
              <a:rPr lang="en-US" dirty="0" smtClean="0"/>
              <a:t>The balance reported on the bank statement may be different from the balance in your check register. You might have written checks that have not yet cleared, or maybe you deposited money into your account after the bank prepared your statement.</a:t>
            </a:r>
          </a:p>
          <a:p>
            <a:pPr marL="114300" indent="0">
              <a:buNone/>
            </a:pPr>
            <a:r>
              <a:rPr lang="en-US" dirty="0" smtClean="0"/>
              <a:t>To determine your true balance, you can fill out a bank reconciliation form. </a:t>
            </a:r>
            <a:r>
              <a:rPr lang="en-US" dirty="0" smtClean="0">
                <a:solidFill>
                  <a:srgbClr val="FF0000"/>
                </a:solidFill>
              </a:rPr>
              <a:t>A bank reconciliation </a:t>
            </a:r>
            <a:r>
              <a:rPr lang="en-US" dirty="0" smtClean="0"/>
              <a:t>is a report that accounts for the differences between the bank statement and a checkbook balance. This process is called </a:t>
            </a:r>
            <a:r>
              <a:rPr lang="en-US" dirty="0" smtClean="0">
                <a:solidFill>
                  <a:srgbClr val="FF0000"/>
                </a:solidFill>
              </a:rPr>
              <a:t>balancing your checkbook. </a:t>
            </a:r>
            <a:r>
              <a:rPr lang="en-US" dirty="0" smtClean="0"/>
              <a:t>To balance, or reconcile, your account, follow several steps (see Figure 7):</a:t>
            </a:r>
          </a:p>
          <a:p>
            <a:r>
              <a:rPr lang="en-US" dirty="0" smtClean="0"/>
              <a:t>Compare the checks you have written during the month with those that are listed on the bank statement as paid, or cleared. List all outstanding checks – checks that you wrote but have not cleared. Subtract the total amount of outstanding checks from the balance on the bank statement.</a:t>
            </a:r>
          </a:p>
          <a:p>
            <a:r>
              <a:rPr lang="en-US" dirty="0" smtClean="0"/>
              <a:t>Determine whether any recent deposits are not on the bank statement. If so, add the amounts of those deposits to the bank statement balance.</a:t>
            </a:r>
          </a:p>
          <a:p>
            <a:r>
              <a:rPr lang="en-US" dirty="0" smtClean="0"/>
              <a:t>Subtract fees and charges listed on the statement from your checkbook balance</a:t>
            </a:r>
          </a:p>
          <a:p>
            <a:r>
              <a:rPr lang="en-US" dirty="0" smtClean="0"/>
              <a:t>Add interest earned to your checkbook balance</a:t>
            </a:r>
          </a:p>
          <a:p>
            <a:pPr marL="114300" indent="0">
              <a:buNone/>
            </a:pPr>
            <a:r>
              <a:rPr lang="en-US" dirty="0" smtClean="0"/>
              <a:t>Then compare the balance in your check register and the adjusted bank balance on the reconciliation form. They should be the same. If the balances no not match, check your math, and make sure all checks and deposits are entered in your check register and on the statement. If there is a bank error, report it.</a:t>
            </a:r>
          </a:p>
          <a:p>
            <a:endParaRPr lang="en-US" dirty="0" smtClean="0"/>
          </a:p>
        </p:txBody>
      </p:sp>
    </p:spTree>
    <p:extLst>
      <p:ext uri="{BB962C8B-B14F-4D97-AF65-F5344CB8AC3E}">
        <p14:creationId xmlns:p14="http://schemas.microsoft.com/office/powerpoint/2010/main" val="3137015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solidFill>
                  <a:srgbClr val="0036A2"/>
                </a:solidFill>
              </a:rPr>
              <a:t>Other Payment Methods</a:t>
            </a:r>
          </a:p>
          <a:p>
            <a:pPr marL="114300" indent="0">
              <a:buNone/>
            </a:pPr>
            <a:r>
              <a:rPr lang="en-US" dirty="0" smtClean="0"/>
              <a:t>You make payments by other methods besides using a personal check. </a:t>
            </a:r>
            <a:r>
              <a:rPr lang="en-US" dirty="0" smtClean="0">
                <a:solidFill>
                  <a:srgbClr val="FF0000"/>
                </a:solidFill>
              </a:rPr>
              <a:t>A certified check </a:t>
            </a:r>
            <a:r>
              <a:rPr lang="en-US" dirty="0" smtClean="0"/>
              <a:t>is a personal check with a guaranteed payment. The financial institution deducts the amount from your account when it certifies the check. You can also purchase </a:t>
            </a:r>
            <a:r>
              <a:rPr lang="en-US" dirty="0" smtClean="0">
                <a:solidFill>
                  <a:srgbClr val="FF0000"/>
                </a:solidFill>
              </a:rPr>
              <a:t>a cashier’s check </a:t>
            </a:r>
            <a:r>
              <a:rPr lang="en-US" dirty="0" smtClean="0"/>
              <a:t>or </a:t>
            </a:r>
            <a:r>
              <a:rPr lang="en-US" dirty="0" smtClean="0">
                <a:solidFill>
                  <a:srgbClr val="FF0000"/>
                </a:solidFill>
              </a:rPr>
              <a:t>money order </a:t>
            </a:r>
            <a:r>
              <a:rPr lang="en-US" dirty="0" smtClean="0"/>
              <a:t>from a financial institution. You pay the amount of the check or money order plus a fee. </a:t>
            </a:r>
            <a:r>
              <a:rPr lang="en-US" dirty="0" smtClean="0">
                <a:solidFill>
                  <a:srgbClr val="FF0000"/>
                </a:solidFill>
              </a:rPr>
              <a:t>Travelers checks </a:t>
            </a:r>
            <a:r>
              <a:rPr lang="en-US" dirty="0" smtClean="0"/>
              <a:t>allow you to obtain cash in a country’s currency when you are away from home. </a:t>
            </a:r>
          </a:p>
          <a:p>
            <a:pPr marL="114300" indent="0">
              <a:buNone/>
            </a:pPr>
            <a:r>
              <a:rPr lang="en-US" dirty="0" smtClean="0"/>
              <a:t>You sign each check once when you purchase the checks and second time when you cash them. If you lose a check or it is stolen, it can be replaced with proof of purchase. Prepaid travelers cards allow travelers to get local currency from ATMs throughout the world.</a:t>
            </a:r>
          </a:p>
        </p:txBody>
      </p:sp>
    </p:spTree>
    <p:extLst>
      <p:ext uri="{BB962C8B-B14F-4D97-AF65-F5344CB8AC3E}">
        <p14:creationId xmlns:p14="http://schemas.microsoft.com/office/powerpoint/2010/main" val="34585875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smtClean="0">
                <a:solidFill>
                  <a:srgbClr val="0036A2"/>
                </a:solidFill>
              </a:rPr>
              <a:t>Financial Institutions and Your Money</a:t>
            </a:r>
          </a:p>
          <a:p>
            <a:pPr marL="114300" indent="0">
              <a:buNone/>
            </a:pPr>
            <a:r>
              <a:rPr lang="en-US" i="1" dirty="0" smtClean="0">
                <a:solidFill>
                  <a:srgbClr val="FF0000"/>
                </a:solidFill>
              </a:rPr>
              <a:t>How do banks make money?</a:t>
            </a:r>
          </a:p>
          <a:p>
            <a:pPr marL="114300" indent="0">
              <a:buNone/>
            </a:pPr>
            <a:endParaRPr lang="en-US" i="1" dirty="0"/>
          </a:p>
          <a:p>
            <a:pPr marL="114300" indent="0">
              <a:buNone/>
            </a:pPr>
            <a:r>
              <a:rPr lang="en-US" dirty="0" smtClean="0"/>
              <a:t>The amount of deposits held by a bank affects its ability to loan money. Banks make money by making loans. The amount of money that banks can lend is affected by the reserve requirement set by the Federal Reserve. The reserve requirement is 3%-10% of a bank’s total deposits, including your deposit. For example, when a bank gets a deposit of $100, the bank can then lend out $90. That $90 goes back into the economy, paying for goods and services, and may end up deposit in another bank. That bank can then lend out 81$ of that $90 deposit, and that $81 goes into the economy to pay for goods or services, and is then deposited into another bank that proceeds to lend out a percentage of it. Thus, banking your money benefits you as well as others in the economic system.</a:t>
            </a:r>
            <a:endParaRPr lang="en-US" dirty="0"/>
          </a:p>
        </p:txBody>
      </p:sp>
    </p:spTree>
    <p:extLst>
      <p:ext uri="{BB962C8B-B14F-4D97-AF65-F5344CB8AC3E}">
        <p14:creationId xmlns:p14="http://schemas.microsoft.com/office/powerpoint/2010/main" val="62755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20940" cy="1524000"/>
          </a:xfrm>
        </p:spPr>
        <p:txBody>
          <a:bodyPr>
            <a:noAutofit/>
          </a:bodyPr>
          <a:lstStyle/>
          <a:p>
            <a:r>
              <a:rPr lang="en-US" sz="3200" dirty="0"/>
              <a:t>Selecting Financial Services and Institutions </a:t>
            </a:r>
            <a:r>
              <a:rPr lang="en-US" sz="1600" dirty="0"/>
              <a:t>(section 5.1)</a:t>
            </a:r>
            <a:r>
              <a:rPr lang="en-US" sz="1400" dirty="0"/>
              <a:t/>
            </a:r>
            <a:br>
              <a:rPr lang="en-US" sz="1400" dirty="0"/>
            </a:br>
            <a:r>
              <a:rPr lang="es-ES" sz="2400" dirty="0">
                <a:solidFill>
                  <a:srgbClr val="0036A2"/>
                </a:solidFill>
              </a:rPr>
              <a:t>Selección de Servicios Financieros e Instituciones </a:t>
            </a:r>
            <a:r>
              <a:rPr lang="es-ES" sz="1800" dirty="0">
                <a:solidFill>
                  <a:srgbClr val="0036A2"/>
                </a:solidFill>
              </a:rPr>
              <a:t>( sección 5.1)</a:t>
            </a:r>
            <a:endParaRPr lang="en-US" sz="1050" dirty="0">
              <a:solidFill>
                <a:srgbClr val="0036A2"/>
              </a:solidFill>
            </a:endParaRPr>
          </a:p>
        </p:txBody>
      </p:sp>
      <p:sp>
        <p:nvSpPr>
          <p:cNvPr id="3" name="Content Placeholder 2"/>
          <p:cNvSpPr>
            <a:spLocks noGrp="1"/>
          </p:cNvSpPr>
          <p:nvPr>
            <p:ph idx="1"/>
          </p:nvPr>
        </p:nvSpPr>
        <p:spPr>
          <a:xfrm>
            <a:off x="457200" y="2057400"/>
            <a:ext cx="7620000" cy="4419600"/>
          </a:xfrm>
        </p:spPr>
        <p:txBody>
          <a:bodyPr>
            <a:normAutofit fontScale="25000" lnSpcReduction="20000"/>
          </a:bodyPr>
          <a:lstStyle/>
          <a:p>
            <a:pPr marL="114300" indent="0">
              <a:buNone/>
            </a:pPr>
            <a:r>
              <a:rPr lang="en-US" sz="8000" b="1" dirty="0" smtClean="0">
                <a:solidFill>
                  <a:srgbClr val="FF0000"/>
                </a:solidFill>
              </a:rPr>
              <a:t>Types of Financial Services </a:t>
            </a:r>
            <a:r>
              <a:rPr lang="en-US" sz="6400" dirty="0" smtClean="0">
                <a:solidFill>
                  <a:srgbClr val="0036A2"/>
                </a:solidFill>
              </a:rPr>
              <a:t>(</a:t>
            </a:r>
            <a:r>
              <a:rPr lang="es-ES" sz="6400" dirty="0" smtClean="0">
                <a:solidFill>
                  <a:srgbClr val="0036A2"/>
                </a:solidFill>
              </a:rPr>
              <a:t>Tipos </a:t>
            </a:r>
            <a:r>
              <a:rPr lang="es-ES" sz="6400" dirty="0">
                <a:solidFill>
                  <a:srgbClr val="0036A2"/>
                </a:solidFill>
              </a:rPr>
              <a:t>de Servicios </a:t>
            </a:r>
            <a:r>
              <a:rPr lang="es-ES" sz="6400" dirty="0" smtClean="0">
                <a:solidFill>
                  <a:srgbClr val="0036A2"/>
                </a:solidFill>
              </a:rPr>
              <a:t>Financieros)</a:t>
            </a:r>
            <a:endParaRPr lang="en-US" sz="19200" dirty="0" smtClean="0">
              <a:solidFill>
                <a:srgbClr val="0036A2"/>
              </a:solidFill>
            </a:endParaRPr>
          </a:p>
          <a:p>
            <a:pPr marL="114300" indent="0">
              <a:buNone/>
            </a:pPr>
            <a:r>
              <a:rPr lang="en-US" sz="4800" dirty="0" smtClean="0"/>
              <a:t>In order to stay competitive in today’s marketplace, banks and other financial institutions have expanded the range of services that they offer. These services can be divided into three main categories: savings, payment services, and borrowing.</a:t>
            </a:r>
            <a:br>
              <a:rPr lang="en-US" sz="4800" dirty="0" smtClean="0"/>
            </a:br>
            <a:r>
              <a:rPr lang="en-US" sz="7300" dirty="0" smtClean="0">
                <a:solidFill>
                  <a:srgbClr val="002060"/>
                </a:solidFill>
              </a:rPr>
              <a:t/>
            </a:r>
            <a:br>
              <a:rPr lang="en-US" sz="7300" dirty="0" smtClean="0">
                <a:solidFill>
                  <a:srgbClr val="002060"/>
                </a:solidFill>
              </a:rPr>
            </a:br>
            <a:r>
              <a:rPr lang="es-ES" sz="4800" dirty="0">
                <a:solidFill>
                  <a:srgbClr val="0036A2"/>
                </a:solidFill>
              </a:rPr>
              <a:t>Con el fin de mantener su competitividad en el mercado actual , los bancos y otras instituciones financieras han ampliado la gama de servicios que ofrecen. Estos servicios se pueden dividir en tres categorías principales: ahorro, servicios de pago y de </a:t>
            </a:r>
            <a:r>
              <a:rPr lang="es-ES" sz="4800" dirty="0" smtClean="0">
                <a:solidFill>
                  <a:srgbClr val="0036A2"/>
                </a:solidFill>
              </a:rPr>
              <a:t>endeudamiento.</a:t>
            </a:r>
            <a:br>
              <a:rPr lang="es-ES" sz="4800" dirty="0" smtClean="0">
                <a:solidFill>
                  <a:srgbClr val="0036A2"/>
                </a:solidFill>
              </a:rPr>
            </a:br>
            <a:endParaRPr lang="es-ES" sz="3400" dirty="0" smtClean="0">
              <a:solidFill>
                <a:srgbClr val="0036A2"/>
              </a:solidFill>
            </a:endParaRPr>
          </a:p>
          <a:p>
            <a:pPr marL="114300" indent="0">
              <a:buNone/>
            </a:pPr>
            <a:r>
              <a:rPr lang="en-US" sz="5600" b="1" dirty="0" smtClean="0">
                <a:solidFill>
                  <a:srgbClr val="0036A2"/>
                </a:solidFill>
              </a:rPr>
              <a:t>Savings </a:t>
            </a:r>
            <a:r>
              <a:rPr lang="en-US" sz="4800" dirty="0" smtClean="0">
                <a:solidFill>
                  <a:srgbClr val="0036A2"/>
                </a:solidFill>
              </a:rPr>
              <a:t>(</a:t>
            </a:r>
            <a:r>
              <a:rPr lang="es-ES" sz="4800" dirty="0" smtClean="0">
                <a:solidFill>
                  <a:srgbClr val="0036A2"/>
                </a:solidFill>
              </a:rPr>
              <a:t>Ahorros)</a:t>
            </a:r>
            <a:r>
              <a:rPr lang="en-US" sz="12800" b="1" dirty="0" smtClean="0">
                <a:solidFill>
                  <a:srgbClr val="0036A2"/>
                </a:solidFill>
              </a:rPr>
              <a:t/>
            </a:r>
            <a:br>
              <a:rPr lang="en-US" sz="12800" b="1" dirty="0" smtClean="0">
                <a:solidFill>
                  <a:srgbClr val="0036A2"/>
                </a:solidFill>
              </a:rPr>
            </a:br>
            <a:r>
              <a:rPr lang="en-US" sz="4800" dirty="0" smtClean="0"/>
              <a:t>Safe storage of funds for future use is a basic need for everyone. Money that is going to be left in a financial institution for months or years is called a </a:t>
            </a:r>
            <a:r>
              <a:rPr lang="en-US" sz="4800" dirty="0" smtClean="0">
                <a:solidFill>
                  <a:srgbClr val="FF0000"/>
                </a:solidFill>
              </a:rPr>
              <a:t>time deposit</a:t>
            </a:r>
            <a:r>
              <a:rPr lang="en-US" sz="4800" dirty="0" smtClean="0"/>
              <a:t>. Examples include money that you keep in </a:t>
            </a:r>
            <a:r>
              <a:rPr lang="en-US" sz="4800" dirty="0" smtClean="0">
                <a:solidFill>
                  <a:srgbClr val="FF0000"/>
                </a:solidFill>
              </a:rPr>
              <a:t>savings accounts </a:t>
            </a:r>
            <a:r>
              <a:rPr lang="en-US" sz="4800" dirty="0" smtClean="0"/>
              <a:t>and </a:t>
            </a:r>
            <a:r>
              <a:rPr lang="en-US" sz="4800" dirty="0" smtClean="0">
                <a:solidFill>
                  <a:srgbClr val="FF0000"/>
                </a:solidFill>
              </a:rPr>
              <a:t>certificate of deposit</a:t>
            </a:r>
            <a:r>
              <a:rPr lang="en-US" sz="4800" dirty="0" smtClean="0"/>
              <a:t>.</a:t>
            </a:r>
            <a:br>
              <a:rPr lang="en-US" sz="4800" dirty="0" smtClean="0"/>
            </a:br>
            <a:r>
              <a:rPr lang="en-US" sz="3800" dirty="0" smtClean="0"/>
              <a:t/>
            </a:r>
            <a:br>
              <a:rPr lang="en-US" sz="3800" dirty="0" smtClean="0"/>
            </a:br>
            <a:r>
              <a:rPr lang="es-ES" sz="4000" dirty="0">
                <a:solidFill>
                  <a:srgbClr val="0036A2"/>
                </a:solidFill>
              </a:rPr>
              <a:t>El almacenamiento seguro de los fondos para su uso futuro es una necesidad básica para todos. El dinero que se va a quedar en una institución financiera durante meses o años se llama </a:t>
            </a:r>
            <a:r>
              <a:rPr lang="es-ES" sz="4000" dirty="0">
                <a:solidFill>
                  <a:srgbClr val="FF0000"/>
                </a:solidFill>
              </a:rPr>
              <a:t>un depósito a plazo</a:t>
            </a:r>
            <a:r>
              <a:rPr lang="es-ES" sz="4000" dirty="0">
                <a:solidFill>
                  <a:srgbClr val="0036A2"/>
                </a:solidFill>
              </a:rPr>
              <a:t> . Los ejemplos incluyen el dinero que tenga en cuentas de </a:t>
            </a:r>
            <a:r>
              <a:rPr lang="es-ES" sz="4000" dirty="0">
                <a:solidFill>
                  <a:srgbClr val="FF0000"/>
                </a:solidFill>
              </a:rPr>
              <a:t>ahorro</a:t>
            </a:r>
            <a:r>
              <a:rPr lang="es-ES" sz="4000" dirty="0">
                <a:solidFill>
                  <a:srgbClr val="0036A2"/>
                </a:solidFill>
              </a:rPr>
              <a:t> y </a:t>
            </a:r>
            <a:r>
              <a:rPr lang="es-ES" sz="4000" dirty="0">
                <a:solidFill>
                  <a:srgbClr val="FF0000"/>
                </a:solidFill>
              </a:rPr>
              <a:t>certificados de depósito </a:t>
            </a:r>
            <a:r>
              <a:rPr lang="es-ES" sz="4000" dirty="0" smtClean="0">
                <a:solidFill>
                  <a:srgbClr val="0036A2"/>
                </a:solidFill>
              </a:rPr>
              <a:t>.</a:t>
            </a:r>
            <a:br>
              <a:rPr lang="es-ES" sz="4000" dirty="0" smtClean="0">
                <a:solidFill>
                  <a:srgbClr val="0036A2"/>
                </a:solidFill>
              </a:rPr>
            </a:br>
            <a:r>
              <a:rPr lang="es-ES" sz="4000" dirty="0" smtClean="0">
                <a:solidFill>
                  <a:srgbClr val="0036A2"/>
                </a:solidFill>
              </a:rPr>
              <a:t/>
            </a:r>
            <a:br>
              <a:rPr lang="es-ES" sz="4000" dirty="0" smtClean="0">
                <a:solidFill>
                  <a:srgbClr val="0036A2"/>
                </a:solidFill>
              </a:rPr>
            </a:br>
            <a:r>
              <a:rPr lang="en-US" sz="4800" b="1" dirty="0" smtClean="0">
                <a:solidFill>
                  <a:srgbClr val="0036A2"/>
                </a:solidFill>
              </a:rPr>
              <a:t>Payment Services </a:t>
            </a:r>
            <a:r>
              <a:rPr lang="en-US" sz="4800" dirty="0" smtClean="0">
                <a:solidFill>
                  <a:srgbClr val="0036A2"/>
                </a:solidFill>
              </a:rPr>
              <a:t>(</a:t>
            </a:r>
            <a:r>
              <a:rPr lang="es-ES" sz="4800" dirty="0">
                <a:solidFill>
                  <a:srgbClr val="0036A2"/>
                </a:solidFill>
              </a:rPr>
              <a:t>Servicios de </a:t>
            </a:r>
            <a:r>
              <a:rPr lang="es-ES" sz="4800" dirty="0" smtClean="0">
                <a:solidFill>
                  <a:srgbClr val="0036A2"/>
                </a:solidFill>
              </a:rPr>
              <a:t>Pago)</a:t>
            </a:r>
            <a:br>
              <a:rPr lang="es-ES" sz="4800" dirty="0" smtClean="0">
                <a:solidFill>
                  <a:srgbClr val="0036A2"/>
                </a:solidFill>
              </a:rPr>
            </a:br>
            <a:r>
              <a:rPr lang="en-US" sz="4800" dirty="0" smtClean="0"/>
              <a:t>The ability to transfer money from your account to businesses or individual for payments is a necessary par of day-to-day financial activity. The most commonly used payment service is checking account. Money that you place in a checking account is called a demand deposit because you can withdraw the money at any time, or on demand.</a:t>
            </a:r>
            <a:br>
              <a:rPr lang="en-US" sz="4800" dirty="0" smtClean="0"/>
            </a:br>
            <a:r>
              <a:rPr lang="en-US" sz="3800" dirty="0" smtClean="0"/>
              <a:t/>
            </a:r>
            <a:br>
              <a:rPr lang="en-US" sz="3800" dirty="0" smtClean="0"/>
            </a:br>
            <a:r>
              <a:rPr lang="es-ES" sz="4800" dirty="0">
                <a:solidFill>
                  <a:srgbClr val="0036A2"/>
                </a:solidFill>
              </a:rPr>
              <a:t>La capacidad de transferir dinero de su cuenta a las empresas o particulares a los pagos es un par necesario de la actividad financiera del día a día . El servicio de pago más utilizado es la comprobación de cuenta. El dinero que usted deposita en una cuenta de cheques se llama un depósito a la vista , ya que puede retirar el dinero en cualquier momento, o bajo demanda.</a:t>
            </a:r>
            <a:endParaRPr lang="en-US" sz="3800" b="1" dirty="0" smtClean="0">
              <a:solidFill>
                <a:srgbClr val="0036A2"/>
              </a:solidFill>
            </a:endParaRPr>
          </a:p>
        </p:txBody>
      </p:sp>
    </p:spTree>
    <p:extLst>
      <p:ext uri="{BB962C8B-B14F-4D97-AF65-F5344CB8AC3E}">
        <p14:creationId xmlns:p14="http://schemas.microsoft.com/office/powerpoint/2010/main" val="50147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Saving Plans and  Payments Methods</a:t>
            </a:r>
            <a:r>
              <a:rPr lang="en-US" sz="1600" dirty="0"/>
              <a:t>(section 5.2)</a:t>
            </a:r>
            <a:r>
              <a:rPr lang="en-US" sz="1400" dirty="0"/>
              <a:t/>
            </a:r>
            <a:br>
              <a:rPr lang="en-US" sz="1400" dirty="0"/>
            </a:br>
            <a:r>
              <a:rPr lang="es-ES" sz="2000" dirty="0">
                <a:solidFill>
                  <a:srgbClr val="0036A2"/>
                </a:solidFill>
              </a:rPr>
              <a:t>Planes de Ahorro y Pagos Métodos </a:t>
            </a:r>
            <a:r>
              <a:rPr lang="es-ES" sz="1600" dirty="0">
                <a:solidFill>
                  <a:srgbClr val="0036A2"/>
                </a:solidFill>
              </a:rPr>
              <a:t>( sección 5.2)</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Like a savings account, when applying for a checking account you will need to provide information such as your driver’s license number, social security number, home address, phone number, mother’s maiden name, and employment information. Check with the bank for other requirements. The application forms can be completed at your local branch, or in many cases, online.</a:t>
            </a:r>
          </a:p>
          <a:p>
            <a:pPr marL="114300" indent="0">
              <a:buNone/>
            </a:pPr>
            <a:r>
              <a:rPr lang="en-US" dirty="0" smtClean="0"/>
              <a:t>Writing Checks</a:t>
            </a:r>
          </a:p>
          <a:p>
            <a:pPr marL="114300" indent="0">
              <a:buNone/>
            </a:pPr>
            <a:r>
              <a:rPr lang="en-US" dirty="0" smtClean="0"/>
              <a:t>Before you write a check, write the date, the number of the check, the name of the party who will receive the payment, ad the exact amount in your check register. A check register is a small booklet  that you use to record activity in your account. You receive it with your supply of blank checks. Record all checks that your write, deposits, ATM withdrawals, debit card charges, interest earned(if any), any fees, and other transactions. Be sure to keep a current balance of the money you have by deducting from  or adding to your balance the amount of any check transaction. </a:t>
            </a:r>
            <a:endParaRPr lang="en-US" dirty="0"/>
          </a:p>
        </p:txBody>
      </p:sp>
    </p:spTree>
    <p:extLst>
      <p:ext uri="{BB962C8B-B14F-4D97-AF65-F5344CB8AC3E}">
        <p14:creationId xmlns:p14="http://schemas.microsoft.com/office/powerpoint/2010/main" val="78152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712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Selecting </a:t>
            </a:r>
            <a:r>
              <a:rPr lang="en-US" sz="2800" dirty="0"/>
              <a:t>Financial Services and Institutions </a:t>
            </a:r>
            <a:r>
              <a:rPr lang="en-US" sz="1400" dirty="0"/>
              <a:t>(section 5.1</a:t>
            </a:r>
            <a:r>
              <a:rPr lang="en-US" sz="1400" dirty="0" smtClean="0"/>
              <a:t>)</a:t>
            </a:r>
            <a:br>
              <a:rPr lang="en-US" sz="1400" dirty="0" smtClean="0"/>
            </a:br>
            <a:r>
              <a:rPr lang="es-ES" sz="2000" dirty="0">
                <a:solidFill>
                  <a:srgbClr val="0036A2"/>
                </a:solidFill>
              </a:rPr>
              <a:t>Selección de Servicios Financieros e Instituciones </a:t>
            </a:r>
            <a:r>
              <a:rPr lang="es-ES" sz="1600" dirty="0">
                <a:solidFill>
                  <a:srgbClr val="0036A2"/>
                </a:solidFill>
              </a:rPr>
              <a:t>( sección 5.1)</a:t>
            </a:r>
            <a:r>
              <a:rPr lang="en-US" sz="2000" dirty="0" smtClean="0"/>
              <a:t/>
            </a:r>
            <a:br>
              <a:rPr lang="en-US" sz="2000" dirty="0" smtClean="0"/>
            </a:br>
            <a:endParaRPr lang="en-US" sz="4000" dirty="0"/>
          </a:p>
        </p:txBody>
      </p:sp>
      <p:sp>
        <p:nvSpPr>
          <p:cNvPr id="3" name="Content Placeholder 2"/>
          <p:cNvSpPr>
            <a:spLocks noGrp="1"/>
          </p:cNvSpPr>
          <p:nvPr>
            <p:ph idx="1"/>
          </p:nvPr>
        </p:nvSpPr>
        <p:spPr/>
        <p:txBody>
          <a:bodyPr>
            <a:normAutofit fontScale="92500" lnSpcReduction="10000"/>
          </a:bodyPr>
          <a:lstStyle/>
          <a:p>
            <a:r>
              <a:rPr lang="en-US" sz="2000" b="1" dirty="0" smtClean="0">
                <a:solidFill>
                  <a:srgbClr val="0036A2"/>
                </a:solidFill>
              </a:rPr>
              <a:t>Borrowing </a:t>
            </a:r>
            <a:r>
              <a:rPr lang="en-US" sz="2000" dirty="0" smtClean="0">
                <a:solidFill>
                  <a:srgbClr val="0036A2"/>
                </a:solidFill>
              </a:rPr>
              <a:t>(</a:t>
            </a:r>
            <a:r>
              <a:rPr lang="es-ES" sz="1600" dirty="0" smtClean="0">
                <a:solidFill>
                  <a:srgbClr val="0036A2"/>
                </a:solidFill>
              </a:rPr>
              <a:t>Préstamo)</a:t>
            </a:r>
            <a:r>
              <a:rPr lang="en-US" sz="1600" b="1" dirty="0" smtClean="0">
                <a:solidFill>
                  <a:srgbClr val="0036A2"/>
                </a:solidFill>
              </a:rPr>
              <a:t/>
            </a:r>
            <a:br>
              <a:rPr lang="en-US" sz="1600" b="1" dirty="0" smtClean="0">
                <a:solidFill>
                  <a:srgbClr val="0036A2"/>
                </a:solidFill>
              </a:rPr>
            </a:br>
            <a:r>
              <a:rPr lang="en-US" sz="1600" dirty="0" smtClean="0"/>
              <a:t>Most people use credit at some time during their lives. If you need to borrow money, financial institutions offer many options. You can borrow for the short term by using a credit card or taking out a personal cash loan. If you need  to borrow for a longer term, such as to buy a house or car, you may apply for a mortgage or auto loan. </a:t>
            </a:r>
            <a:br>
              <a:rPr lang="en-US" sz="1600" dirty="0" smtClean="0"/>
            </a:br>
            <a:r>
              <a:rPr lang="en-US" sz="1600" dirty="0" smtClean="0"/>
              <a:t/>
            </a:r>
            <a:br>
              <a:rPr lang="en-US" sz="1600" dirty="0" smtClean="0"/>
            </a:br>
            <a:r>
              <a:rPr lang="es-ES" sz="1600" dirty="0">
                <a:solidFill>
                  <a:srgbClr val="0036A2"/>
                </a:solidFill>
              </a:rPr>
              <a:t>La mayoría de la gente usa el crédito en algún momento de sus vidas . Si usted necesita </a:t>
            </a:r>
            <a:r>
              <a:rPr lang="es-ES" sz="1600" dirty="0" smtClean="0">
                <a:solidFill>
                  <a:srgbClr val="0036A2"/>
                </a:solidFill>
              </a:rPr>
              <a:t>pedir </a:t>
            </a:r>
            <a:r>
              <a:rPr lang="es-ES" sz="1600" dirty="0">
                <a:solidFill>
                  <a:srgbClr val="0036A2"/>
                </a:solidFill>
              </a:rPr>
              <a:t>prestado dinero, las instituciones financieras ofrecen muchas opciones. Usted puede </a:t>
            </a:r>
            <a:r>
              <a:rPr lang="es-ES" sz="1600" dirty="0" smtClean="0">
                <a:solidFill>
                  <a:srgbClr val="0036A2"/>
                </a:solidFill>
              </a:rPr>
              <a:t>pedir </a:t>
            </a:r>
            <a:r>
              <a:rPr lang="es-ES" sz="1600" dirty="0">
                <a:solidFill>
                  <a:srgbClr val="0036A2"/>
                </a:solidFill>
              </a:rPr>
              <a:t>prestado a corto plazo mediante el uso de una tarjeta de crédito o tomar un </a:t>
            </a:r>
            <a:r>
              <a:rPr lang="es-ES" sz="1600" dirty="0" smtClean="0">
                <a:solidFill>
                  <a:srgbClr val="0036A2"/>
                </a:solidFill>
              </a:rPr>
              <a:t>préstamo </a:t>
            </a:r>
            <a:r>
              <a:rPr lang="es-ES" sz="1600" dirty="0">
                <a:solidFill>
                  <a:srgbClr val="0036A2"/>
                </a:solidFill>
              </a:rPr>
              <a:t>personal efectivo . Si usted necesita pedir prestado por un período más largo, </a:t>
            </a:r>
            <a:r>
              <a:rPr lang="es-ES" sz="1600" dirty="0" smtClean="0">
                <a:solidFill>
                  <a:srgbClr val="0036A2"/>
                </a:solidFill>
              </a:rPr>
              <a:t>como </a:t>
            </a:r>
            <a:r>
              <a:rPr lang="es-ES" sz="1600" dirty="0">
                <a:solidFill>
                  <a:srgbClr val="0036A2"/>
                </a:solidFill>
              </a:rPr>
              <a:t>para comprar una casa o un coche , usted puede solicitar un préstamo hipotecario o </a:t>
            </a:r>
            <a:r>
              <a:rPr lang="es-ES" sz="1600" dirty="0" smtClean="0">
                <a:solidFill>
                  <a:srgbClr val="0036A2"/>
                </a:solidFill>
              </a:rPr>
              <a:t>automotriz</a:t>
            </a:r>
            <a:r>
              <a:rPr lang="es-ES" sz="1600" dirty="0">
                <a:solidFill>
                  <a:srgbClr val="0036A2"/>
                </a:solidFill>
              </a:rPr>
              <a:t>.</a:t>
            </a:r>
            <a:endParaRPr lang="en-US" sz="1600" b="1" dirty="0">
              <a:solidFill>
                <a:srgbClr val="0036A2"/>
              </a:solidFill>
            </a:endParaRPr>
          </a:p>
          <a:p>
            <a:endParaRPr lang="en-US" sz="1600" dirty="0" smtClean="0"/>
          </a:p>
          <a:p>
            <a:pPr marL="114300" indent="0">
              <a:buNone/>
            </a:pPr>
            <a:r>
              <a:rPr lang="en-US" sz="2000" b="1" dirty="0" smtClean="0">
                <a:solidFill>
                  <a:srgbClr val="0036A2"/>
                </a:solidFill>
              </a:rPr>
              <a:t>Other </a:t>
            </a:r>
            <a:r>
              <a:rPr lang="en-US" sz="2000" b="1" dirty="0">
                <a:solidFill>
                  <a:srgbClr val="0036A2"/>
                </a:solidFill>
              </a:rPr>
              <a:t>Financial </a:t>
            </a:r>
            <a:r>
              <a:rPr lang="en-US" sz="2000" b="1" dirty="0" smtClean="0">
                <a:solidFill>
                  <a:srgbClr val="0036A2"/>
                </a:solidFill>
              </a:rPr>
              <a:t>Services </a:t>
            </a:r>
            <a:r>
              <a:rPr lang="en-US" sz="1800" dirty="0" smtClean="0">
                <a:solidFill>
                  <a:srgbClr val="0036A2"/>
                </a:solidFill>
              </a:rPr>
              <a:t>(</a:t>
            </a:r>
            <a:r>
              <a:rPr lang="es-ES" sz="1800" dirty="0">
                <a:solidFill>
                  <a:srgbClr val="0036A2"/>
                </a:solidFill>
              </a:rPr>
              <a:t>Otros Servicios </a:t>
            </a:r>
            <a:r>
              <a:rPr lang="es-ES" sz="1800" dirty="0" smtClean="0">
                <a:solidFill>
                  <a:srgbClr val="0036A2"/>
                </a:solidFill>
              </a:rPr>
              <a:t>Financieros)</a:t>
            </a:r>
            <a:r>
              <a:rPr lang="en-US" sz="2000" b="1" dirty="0" smtClean="0">
                <a:solidFill>
                  <a:srgbClr val="0036A2"/>
                </a:solidFill>
              </a:rPr>
              <a:t/>
            </a:r>
            <a:br>
              <a:rPr lang="en-US" sz="2000" b="1" dirty="0" smtClean="0">
                <a:solidFill>
                  <a:srgbClr val="0036A2"/>
                </a:solidFill>
              </a:rPr>
            </a:br>
            <a:r>
              <a:rPr lang="en-US" sz="2000" dirty="0" smtClean="0"/>
              <a:t>Financial institutions may also offer insurance protection; stock, bond, and mutual fund investment accounts; tax help; and financial planning services.</a:t>
            </a:r>
            <a:br>
              <a:rPr lang="en-US" sz="2000" dirty="0" smtClean="0"/>
            </a:br>
            <a:r>
              <a:rPr lang="es-ES" sz="1600" dirty="0">
                <a:solidFill>
                  <a:srgbClr val="0036A2"/>
                </a:solidFill>
              </a:rPr>
              <a:t>Las instituciones financieras también pueden ofrecer protección de seguro ; acciones, bonos , fondos mutuos y de inversión cuentas ; ayuda con los impuestos ; y servicios de planificación financiera .</a:t>
            </a:r>
            <a:endParaRPr lang="en-US" sz="1600" b="1" dirty="0">
              <a:solidFill>
                <a:srgbClr val="0036A2"/>
              </a:solidFill>
            </a:endParaRPr>
          </a:p>
          <a:p>
            <a:endParaRPr lang="en-US" dirty="0"/>
          </a:p>
        </p:txBody>
      </p:sp>
    </p:spTree>
    <p:extLst>
      <p:ext uri="{BB962C8B-B14F-4D97-AF65-F5344CB8AC3E}">
        <p14:creationId xmlns:p14="http://schemas.microsoft.com/office/powerpoint/2010/main" val="21372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Selecting Financial Services and Institutions </a:t>
            </a:r>
            <a:r>
              <a:rPr lang="en-US" sz="1400" dirty="0"/>
              <a:t>(section 5.1)</a:t>
            </a:r>
            <a:r>
              <a:rPr lang="en-US" sz="1200" dirty="0"/>
              <a:t/>
            </a:r>
            <a:br>
              <a:rPr lang="en-US" sz="1200" dirty="0"/>
            </a:br>
            <a:r>
              <a:rPr lang="es-ES" sz="2400" dirty="0">
                <a:solidFill>
                  <a:srgbClr val="0036A2"/>
                </a:solidFill>
              </a:rPr>
              <a:t>Selección de Servicios Financieros e Instituciones </a:t>
            </a:r>
            <a:r>
              <a:rPr lang="es-ES" sz="1800" dirty="0">
                <a:solidFill>
                  <a:srgbClr val="0036A2"/>
                </a:solidFill>
              </a:rPr>
              <a:t>( sección 5.1)</a:t>
            </a:r>
            <a:endParaRPr lang="en-US" sz="280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62500" lnSpcReduction="20000"/>
          </a:bodyPr>
          <a:lstStyle/>
          <a:p>
            <a:pPr marL="114300" indent="0">
              <a:buNone/>
            </a:pPr>
            <a:r>
              <a:rPr lang="en-US" sz="2800" b="1" dirty="0" smtClean="0">
                <a:solidFill>
                  <a:srgbClr val="FF0000"/>
                </a:solidFill>
              </a:rPr>
              <a:t>Electronic Banking Services </a:t>
            </a:r>
            <a:r>
              <a:rPr lang="en-US" sz="2100" dirty="0" smtClean="0">
                <a:solidFill>
                  <a:srgbClr val="0036A2"/>
                </a:solidFill>
              </a:rPr>
              <a:t>(</a:t>
            </a:r>
            <a:r>
              <a:rPr lang="es-ES" sz="2000" dirty="0" smtClean="0">
                <a:solidFill>
                  <a:srgbClr val="0036A2"/>
                </a:solidFill>
              </a:rPr>
              <a:t>Servicios </a:t>
            </a:r>
            <a:r>
              <a:rPr lang="es-ES" sz="2000" dirty="0">
                <a:solidFill>
                  <a:srgbClr val="0036A2"/>
                </a:solidFill>
              </a:rPr>
              <a:t>de Banca </a:t>
            </a:r>
            <a:r>
              <a:rPr lang="es-ES" sz="2000" dirty="0" smtClean="0">
                <a:solidFill>
                  <a:srgbClr val="0036A2"/>
                </a:solidFill>
              </a:rPr>
              <a:t>Electrónica)</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r>
              <a:rPr lang="en-US" dirty="0" smtClean="0"/>
              <a:t>When Jeff was in high school, he had to be sure to get to his bank by 3pm on Friday, or he would have to wait until 9am on Monday to cash his paycheck. Now Jeff’s bank is open for longer periods on weekdays as well as on Saturday and Sunday. For more convenience, Jeff can use his bank’s electronic services 24 hours a day. He can check the status of his account or make a transaction from a ATM, by telephone, or online.</a:t>
            </a:r>
            <a:br>
              <a:rPr lang="en-US" dirty="0" smtClean="0"/>
            </a:br>
            <a:r>
              <a:rPr lang="es-ES" sz="1800" dirty="0">
                <a:solidFill>
                  <a:srgbClr val="0036A2"/>
                </a:solidFill>
              </a:rPr>
              <a:t>Cuando Jeff estaba en la secundaria , tenía que estar seguro de llegar a su banco por 15:00 el viernes , o que tendría que esperar hasta las 9 horas del lunes a cobrar su cheque de pago. Ahora el banco de Jeff está abierto durante más tiempo entre semana , así como el sábado y el domingo. Para mayor conveniencia, Jeff puede utilizar los servicios electrónicos de su banco las 24 horas del día. Puede comprobar el estado de su cuenta o realizar una transacción de un cajero automático, por teléfono o en línea</a:t>
            </a:r>
            <a:r>
              <a:rPr lang="es-ES" sz="1800" dirty="0" smtClean="0">
                <a:solidFill>
                  <a:srgbClr val="0036A2"/>
                </a:solidFill>
              </a:rPr>
              <a:t>.</a:t>
            </a:r>
            <a:br>
              <a:rPr lang="es-ES" sz="1800" dirty="0" smtClean="0">
                <a:solidFill>
                  <a:srgbClr val="0036A2"/>
                </a:solidFill>
              </a:rPr>
            </a:br>
            <a:endParaRPr lang="es-ES" sz="1800" dirty="0" smtClean="0">
              <a:solidFill>
                <a:srgbClr val="0036A2"/>
              </a:solidFill>
            </a:endParaRPr>
          </a:p>
          <a:p>
            <a:pPr marL="114300" indent="0">
              <a:buNone/>
            </a:pPr>
            <a:r>
              <a:rPr lang="en-US" b="1" dirty="0" smtClean="0">
                <a:solidFill>
                  <a:srgbClr val="0036A2"/>
                </a:solidFill>
              </a:rPr>
              <a:t>Direct Deposit </a:t>
            </a:r>
            <a:r>
              <a:rPr lang="en-US" sz="2000" dirty="0" smtClean="0">
                <a:solidFill>
                  <a:srgbClr val="0036A2"/>
                </a:solidFill>
              </a:rPr>
              <a:t>(</a:t>
            </a:r>
            <a:r>
              <a:rPr lang="es-ES" sz="2000" dirty="0">
                <a:solidFill>
                  <a:srgbClr val="0036A2"/>
                </a:solidFill>
              </a:rPr>
              <a:t>Deposito </a:t>
            </a:r>
            <a:r>
              <a:rPr lang="es-ES" sz="2000" dirty="0" smtClean="0">
                <a:solidFill>
                  <a:srgbClr val="0036A2"/>
                </a:solidFill>
              </a:rPr>
              <a:t>directo)</a:t>
            </a:r>
            <a:r>
              <a:rPr lang="en-US" b="1" dirty="0" smtClean="0">
                <a:solidFill>
                  <a:srgbClr val="0036A2"/>
                </a:solidFill>
              </a:rPr>
              <a:t/>
            </a:r>
            <a:br>
              <a:rPr lang="en-US" b="1" dirty="0" smtClean="0">
                <a:solidFill>
                  <a:srgbClr val="0036A2"/>
                </a:solidFill>
              </a:rPr>
            </a:br>
            <a:r>
              <a:rPr lang="en-US" dirty="0" smtClean="0"/>
              <a:t>Today many businesses offer their employees the option of having their pay deposited directly into a designated bank account. Instead of a paycheck, employees receive a statement that lists deductions and other information about their earnings. State and federal government checks, such as those for Social Security and public assistance, can also be deposited electronically into the recipient’s bank account. Direct deposit saves time, money, and effort. It also offers safety because you do not have to worry about your check being lost or stolen.</a:t>
            </a:r>
          </a:p>
          <a:p>
            <a:pPr marL="114300" indent="0">
              <a:buNone/>
            </a:pPr>
            <a:r>
              <a:rPr lang="es-ES" sz="1900" dirty="0">
                <a:solidFill>
                  <a:srgbClr val="0036A2"/>
                </a:solidFill>
              </a:rPr>
              <a:t>Las empresas hoy en día muchos ofrecen a sus empleados la opción de tener su sueldo depositado directamente en una cuenta bancaria designada . En lugar de un cheque de pago , los empleados reciben una declaración que enumera deducciones y otra información sobre sus ingresos . Estado y cheques del gobierno federal , como las de la Seguridad Social y la asistencia pública , también pueden ser depositados electrónicamente en la cuenta bancaria del beneficiario. El depósito directo permite ahorrar tiempo , dinero y esfuerzo. También ofrece la seguridad , ya que no tiene que preocuparse de su cheque se pierde o es robado .</a:t>
            </a:r>
            <a:endParaRPr lang="en-US" sz="3200" b="1" i="1" dirty="0" smtClean="0">
              <a:solidFill>
                <a:srgbClr val="0036A2"/>
              </a:solidFill>
            </a:endParaRPr>
          </a:p>
        </p:txBody>
      </p:sp>
    </p:spTree>
    <p:extLst>
      <p:ext uri="{BB962C8B-B14F-4D97-AF65-F5344CB8AC3E}">
        <p14:creationId xmlns:p14="http://schemas.microsoft.com/office/powerpoint/2010/main" val="21466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Selecting Financial Services and Institutions </a:t>
            </a:r>
            <a:r>
              <a:rPr lang="en-US" sz="1400" dirty="0"/>
              <a:t>(section 5.1)</a:t>
            </a:r>
            <a:r>
              <a:rPr lang="en-US" sz="1200" dirty="0"/>
              <a:t/>
            </a:r>
            <a:br>
              <a:rPr lang="en-US" sz="1200" dirty="0"/>
            </a:br>
            <a:r>
              <a:rPr lang="en-US" sz="1200" dirty="0"/>
              <a:t/>
            </a:r>
            <a:br>
              <a:rPr lang="en-US" sz="1200" dirty="0"/>
            </a:br>
            <a:r>
              <a:rPr lang="es-ES" sz="1800" dirty="0">
                <a:solidFill>
                  <a:srgbClr val="0036A2"/>
                </a:solidFill>
              </a:rPr>
              <a:t>Selección de Servicios Financieros e Instituciones </a:t>
            </a:r>
            <a:r>
              <a:rPr lang="es-ES" sz="1400" dirty="0">
                <a:solidFill>
                  <a:srgbClr val="0036A2"/>
                </a:solidFill>
              </a:rPr>
              <a:t>( sección 5.1)</a:t>
            </a:r>
            <a:endParaRPr lang="en-US" sz="105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55000" lnSpcReduction="20000"/>
          </a:bodyPr>
          <a:lstStyle/>
          <a:p>
            <a:r>
              <a:rPr lang="en-US" sz="2500" b="1" dirty="0">
                <a:solidFill>
                  <a:srgbClr val="0036A2"/>
                </a:solidFill>
              </a:rPr>
              <a:t>Automatic </a:t>
            </a:r>
            <a:r>
              <a:rPr lang="en-US" sz="2500" b="1" dirty="0" smtClean="0">
                <a:solidFill>
                  <a:srgbClr val="0036A2"/>
                </a:solidFill>
              </a:rPr>
              <a:t>Payments </a:t>
            </a:r>
            <a:r>
              <a:rPr lang="en-US" sz="1800" dirty="0" smtClean="0">
                <a:solidFill>
                  <a:srgbClr val="0036A2"/>
                </a:solidFill>
              </a:rPr>
              <a:t>(</a:t>
            </a:r>
            <a:r>
              <a:rPr lang="es-ES" sz="1800" dirty="0">
                <a:solidFill>
                  <a:srgbClr val="0036A2"/>
                </a:solidFill>
              </a:rPr>
              <a:t>Pagos </a:t>
            </a:r>
            <a:r>
              <a:rPr lang="es-ES" sz="1800" dirty="0" smtClean="0">
                <a:solidFill>
                  <a:srgbClr val="0036A2"/>
                </a:solidFill>
              </a:rPr>
              <a:t>automáticos)</a:t>
            </a:r>
            <a:r>
              <a:rPr lang="en-US" sz="2500" b="1" dirty="0">
                <a:solidFill>
                  <a:srgbClr val="0036A2"/>
                </a:solidFill>
              </a:rPr>
              <a:t/>
            </a:r>
            <a:br>
              <a:rPr lang="en-US" sz="2500" b="1" dirty="0">
                <a:solidFill>
                  <a:srgbClr val="0036A2"/>
                </a:solidFill>
              </a:rPr>
            </a:br>
            <a:r>
              <a:rPr lang="en-US" dirty="0"/>
              <a:t>An increasing number of utility companies, lenders, and other businesses allow customers to use an automatic payment system. With your authorization, your bank will withdraw the amount of your monthly payment or bill from your bank account. It is good idea to make sure you always have enough money in your account for the payment. Try to stagger these payments according to when you receive your paycheck, so that you maintain an even cash flow. Check your bank statements each month to make sure that the payments were made correctly</a:t>
            </a:r>
            <a:r>
              <a:rPr lang="en-US" dirty="0" smtClean="0"/>
              <a:t>.</a:t>
            </a:r>
            <a:br>
              <a:rPr lang="en-US" dirty="0" smtClean="0"/>
            </a:br>
            <a:r>
              <a:rPr lang="en-US" dirty="0" smtClean="0"/>
              <a:t/>
            </a:r>
            <a:br>
              <a:rPr lang="en-US" dirty="0" smtClean="0"/>
            </a:br>
            <a:r>
              <a:rPr lang="es-ES" dirty="0">
                <a:solidFill>
                  <a:srgbClr val="0036A2"/>
                </a:solidFill>
              </a:rPr>
              <a:t>Un número creciente de empresas de servicios públicos , prestamistas y otros negocios permite a los clientes utilizar un sistema de pago automático. Con su autorización , su banco va a retirar el monto de su pago mensual o factura de su cuenta bancaria. Es una buena idea para asegurarse de que siempre tiene suficiente dinero en su cuenta para el pago . Trate de escalonar los pagos según el momento en que reciba su cheque de pago , de modo que usted mantenga un flujo de efectivo, incluso . Revise sus estados de cuenta cada mes para asegurarse de que los pagos se hicieron correctamente</a:t>
            </a:r>
            <a:r>
              <a:rPr lang="es-ES" dirty="0" smtClean="0">
                <a:solidFill>
                  <a:srgbClr val="0036A2"/>
                </a:solidFill>
              </a:rPr>
              <a:t>.</a:t>
            </a:r>
            <a:br>
              <a:rPr lang="es-ES" dirty="0" smtClean="0">
                <a:solidFill>
                  <a:srgbClr val="0036A2"/>
                </a:solidFill>
              </a:rPr>
            </a:br>
            <a:endParaRPr lang="en-US" sz="1700" dirty="0" smtClean="0">
              <a:solidFill>
                <a:srgbClr val="0036A2"/>
              </a:solidFill>
            </a:endParaRPr>
          </a:p>
          <a:p>
            <a:r>
              <a:rPr lang="en-US" sz="2500" b="1" dirty="0" smtClean="0">
                <a:solidFill>
                  <a:srgbClr val="0036A2"/>
                </a:solidFill>
              </a:rPr>
              <a:t>Automatic Teller Machines (ATMs) </a:t>
            </a:r>
            <a:r>
              <a:rPr lang="en-US" sz="2000" dirty="0" smtClean="0">
                <a:solidFill>
                  <a:srgbClr val="0036A2"/>
                </a:solidFill>
              </a:rPr>
              <a:t>(</a:t>
            </a:r>
            <a:r>
              <a:rPr lang="es-ES" sz="2000" dirty="0">
                <a:solidFill>
                  <a:srgbClr val="0036A2"/>
                </a:solidFill>
              </a:rPr>
              <a:t>Cajeros Automáticos (ATM</a:t>
            </a:r>
            <a:r>
              <a:rPr lang="es-ES" sz="2000" dirty="0" smtClean="0">
                <a:solidFill>
                  <a:srgbClr val="0036A2"/>
                </a:solidFill>
              </a:rPr>
              <a:t>))</a:t>
            </a:r>
            <a:br>
              <a:rPr lang="es-ES" sz="2000" dirty="0" smtClean="0">
                <a:solidFill>
                  <a:srgbClr val="0036A2"/>
                </a:solidFill>
              </a:rPr>
            </a:br>
            <a:r>
              <a:rPr lang="en-US" sz="2000" dirty="0" smtClean="0">
                <a:solidFill>
                  <a:srgbClr val="0036A2"/>
                </a:solidFill>
              </a:rPr>
              <a:t/>
            </a:r>
            <a:br>
              <a:rPr lang="en-US" sz="2000" dirty="0" smtClean="0">
                <a:solidFill>
                  <a:srgbClr val="0036A2"/>
                </a:solidFill>
              </a:rPr>
            </a:br>
            <a:r>
              <a:rPr lang="en-US" dirty="0" smtClean="0"/>
              <a:t>Cash machines, or </a:t>
            </a:r>
            <a:r>
              <a:rPr lang="en-US" dirty="0" smtClean="0">
                <a:solidFill>
                  <a:srgbClr val="FF0000"/>
                </a:solidFill>
              </a:rPr>
              <a:t>automatic teller machines (ATMs), </a:t>
            </a:r>
            <a:r>
              <a:rPr lang="en-US" dirty="0" smtClean="0"/>
              <a:t>are computer terminals that let you withdraw cash from your account, make deposits, and transfer money from one account to another. Not only do ATMs allow you to handle routine banking tasks, but many also sell bus passes and postage stamps, among other things. ATMs are located in banks, shopping malls, grocery stores, and even sports arenas.</a:t>
            </a:r>
            <a:br>
              <a:rPr lang="en-US" dirty="0" smtClean="0"/>
            </a:br>
            <a:r>
              <a:rPr lang="en-US" dirty="0" smtClean="0"/>
              <a:t/>
            </a:r>
            <a:br>
              <a:rPr lang="en-US" dirty="0" smtClean="0"/>
            </a:br>
            <a:r>
              <a:rPr lang="es-ES" dirty="0">
                <a:solidFill>
                  <a:srgbClr val="0036A2"/>
                </a:solidFill>
              </a:rPr>
              <a:t>Los cajeros automáticos o </a:t>
            </a:r>
            <a:r>
              <a:rPr lang="es-ES" dirty="0">
                <a:solidFill>
                  <a:srgbClr val="FF0000"/>
                </a:solidFill>
              </a:rPr>
              <a:t>cajeros automáticos (</a:t>
            </a:r>
            <a:r>
              <a:rPr lang="es-ES" dirty="0" err="1">
                <a:solidFill>
                  <a:srgbClr val="FF0000"/>
                </a:solidFill>
              </a:rPr>
              <a:t>ATMs</a:t>
            </a:r>
            <a:r>
              <a:rPr lang="es-ES" dirty="0">
                <a:solidFill>
                  <a:srgbClr val="FF0000"/>
                </a:solidFill>
              </a:rPr>
              <a:t>) </a:t>
            </a:r>
            <a:r>
              <a:rPr lang="es-ES" dirty="0">
                <a:solidFill>
                  <a:srgbClr val="0036A2"/>
                </a:solidFill>
              </a:rPr>
              <a:t>, son terminales de ordenador que te permiten retirar dinero de su cuenta , hacer depósitos y transferir dinero de una cuenta a otra . No sólo los cajeros automáticos le permiten manejar tareas bancarias de rutina , pero muchos además</a:t>
            </a:r>
            <a:r>
              <a:rPr lang="es-ES" dirty="0" smtClean="0">
                <a:solidFill>
                  <a:srgbClr val="0036A2"/>
                </a:solidFill>
              </a:rPr>
              <a:t> </a:t>
            </a:r>
            <a:r>
              <a:rPr lang="es-ES" dirty="0">
                <a:solidFill>
                  <a:srgbClr val="0036A2"/>
                </a:solidFill>
              </a:rPr>
              <a:t>venden pases de autobús y sellos , entre otras cosas. Cajeros automáticos se encuentran en bancos , centros comerciales, tiendas de comestibles , e incluso los estadios </a:t>
            </a:r>
            <a:r>
              <a:rPr lang="es-ES" dirty="0" smtClean="0">
                <a:solidFill>
                  <a:srgbClr val="0036A2"/>
                </a:solidFill>
              </a:rPr>
              <a:t>deportivos.</a:t>
            </a:r>
            <a:endParaRPr lang="en-US" b="1" dirty="0">
              <a:solidFill>
                <a:srgbClr val="0036A2"/>
              </a:solidFill>
            </a:endParaRPr>
          </a:p>
        </p:txBody>
      </p:sp>
    </p:spTree>
    <p:extLst>
      <p:ext uri="{BB962C8B-B14F-4D97-AF65-F5344CB8AC3E}">
        <p14:creationId xmlns:p14="http://schemas.microsoft.com/office/powerpoint/2010/main" val="38279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15655</TotalTime>
  <Words>5739</Words>
  <Application>Microsoft Office PowerPoint</Application>
  <PresentationFormat>On-screen Show (4:3)</PresentationFormat>
  <Paragraphs>356</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Adjacency</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 Selecting Financial Services and Institutions (section 5.1) Selección de Servicios Financieros e Instituciones ( sección 5.1) </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Selecting Financial Services and Institutions (section 5.1) Selección de Servicios Financieros e Instituciones ( sección 5.1)</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 </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Saving Plans and  Payments Methods(section 5.2) Planes de Ahorro y Pagos Métodos ( sección 5.2)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Financial and Planning</dc:title>
  <dc:creator>Windows User</dc:creator>
  <cp:lastModifiedBy>Windows User</cp:lastModifiedBy>
  <cp:revision>476</cp:revision>
  <dcterms:created xsi:type="dcterms:W3CDTF">2015-09-08T04:51:27Z</dcterms:created>
  <dcterms:modified xsi:type="dcterms:W3CDTF">2016-01-19T05:22:08Z</dcterms:modified>
</cp:coreProperties>
</file>